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3.xml" ContentType="application/vnd.openxmlformats-officedocument.theme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8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9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10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11.xml" ContentType="application/vnd.openxmlformats-officedocument.presentationml.notesSl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12.xml" ContentType="application/vnd.openxmlformats-officedocument.presentationml.notesSlid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13.xml" ContentType="application/vnd.openxmlformats-officedocument.presentationml.notesSlide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notesSlides/notesSlide14.xml" ContentType="application/vnd.openxmlformats-officedocument.presentationml.notesSlide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notesSlides/notesSlide15.xml" ContentType="application/vnd.openxmlformats-officedocument.presentationml.notesSlide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notesSlides/notesSlide16.xml" ContentType="application/vnd.openxmlformats-officedocument.presentationml.notesSlide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notesSlides/notesSlide17.xml" ContentType="application/vnd.openxmlformats-officedocument.presentationml.notesSlide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notesSlides/notesSlide21.xml" ContentType="application/vnd.openxmlformats-officedocument.presentationml.notesSlide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tags/tag51.xml" ContentType="application/vnd.openxmlformats-officedocument.presentationml.tags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tags/tag52.xml" ContentType="application/vnd.openxmlformats-officedocument.presentationml.tags+xml"/>
  <Override PartName="/ppt/notesSlides/notesSlide66.xml" ContentType="application/vnd.openxmlformats-officedocument.presentationml.notesSlide+xml"/>
  <Override PartName="/ppt/tags/tag53.xml" ContentType="application/vnd.openxmlformats-officedocument.presentationml.tags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2"/>
    <p:sldMasterId id="2147483666" r:id="rId3"/>
    <p:sldMasterId id="2147483682" r:id="rId4"/>
  </p:sldMasterIdLst>
  <p:notesMasterIdLst>
    <p:notesMasterId r:id="rId86"/>
  </p:notesMasterIdLst>
  <p:sldIdLst>
    <p:sldId id="302" r:id="rId5"/>
    <p:sldId id="849" r:id="rId6"/>
    <p:sldId id="516" r:id="rId7"/>
    <p:sldId id="497" r:id="rId8"/>
    <p:sldId id="585" r:id="rId9"/>
    <p:sldId id="654" r:id="rId10"/>
    <p:sldId id="814" r:id="rId11"/>
    <p:sldId id="720" r:id="rId12"/>
    <p:sldId id="756" r:id="rId13"/>
    <p:sldId id="722" r:id="rId14"/>
    <p:sldId id="728" r:id="rId15"/>
    <p:sldId id="731" r:id="rId16"/>
    <p:sldId id="750" r:id="rId17"/>
    <p:sldId id="732" r:id="rId18"/>
    <p:sldId id="751" r:id="rId19"/>
    <p:sldId id="752" r:id="rId20"/>
    <p:sldId id="753" r:id="rId21"/>
    <p:sldId id="734" r:id="rId22"/>
    <p:sldId id="733" r:id="rId23"/>
    <p:sldId id="735" r:id="rId24"/>
    <p:sldId id="738" r:id="rId25"/>
    <p:sldId id="815" r:id="rId26"/>
    <p:sldId id="737" r:id="rId27"/>
    <p:sldId id="740" r:id="rId28"/>
    <p:sldId id="745" r:id="rId29"/>
    <p:sldId id="741" r:id="rId30"/>
    <p:sldId id="742" r:id="rId31"/>
    <p:sldId id="744" r:id="rId32"/>
    <p:sldId id="912" r:id="rId33"/>
    <p:sldId id="916" r:id="rId34"/>
    <p:sldId id="819" r:id="rId35"/>
    <p:sldId id="743" r:id="rId36"/>
    <p:sldId id="746" r:id="rId37"/>
    <p:sldId id="765" r:id="rId38"/>
    <p:sldId id="747" r:id="rId39"/>
    <p:sldId id="748" r:id="rId40"/>
    <p:sldId id="955" r:id="rId41"/>
    <p:sldId id="749" r:id="rId42"/>
    <p:sldId id="754" r:id="rId43"/>
    <p:sldId id="917" r:id="rId44"/>
    <p:sldId id="918" r:id="rId45"/>
    <p:sldId id="919" r:id="rId46"/>
    <p:sldId id="755" r:id="rId47"/>
    <p:sldId id="757" r:id="rId48"/>
    <p:sldId id="758" r:id="rId49"/>
    <p:sldId id="759" r:id="rId50"/>
    <p:sldId id="760" r:id="rId51"/>
    <p:sldId id="761" r:id="rId52"/>
    <p:sldId id="837" r:id="rId53"/>
    <p:sldId id="627" r:id="rId54"/>
    <p:sldId id="763" r:id="rId55"/>
    <p:sldId id="793" r:id="rId56"/>
    <p:sldId id="764" r:id="rId57"/>
    <p:sldId id="791" r:id="rId58"/>
    <p:sldId id="795" r:id="rId59"/>
    <p:sldId id="794" r:id="rId60"/>
    <p:sldId id="796" r:id="rId61"/>
    <p:sldId id="797" r:id="rId62"/>
    <p:sldId id="798" r:id="rId63"/>
    <p:sldId id="947" r:id="rId64"/>
    <p:sldId id="593" r:id="rId65"/>
    <p:sldId id="729" r:id="rId66"/>
    <p:sldId id="650" r:id="rId67"/>
    <p:sldId id="953" r:id="rId68"/>
    <p:sldId id="954" r:id="rId69"/>
    <p:sldId id="682" r:id="rId70"/>
    <p:sldId id="762" r:id="rId71"/>
    <p:sldId id="799" r:id="rId72"/>
    <p:sldId id="800" r:id="rId73"/>
    <p:sldId id="801" r:id="rId74"/>
    <p:sldId id="802" r:id="rId75"/>
    <p:sldId id="806" r:id="rId76"/>
    <p:sldId id="807" r:id="rId77"/>
    <p:sldId id="803" r:id="rId78"/>
    <p:sldId id="804" r:id="rId79"/>
    <p:sldId id="809" r:id="rId80"/>
    <p:sldId id="808" r:id="rId81"/>
    <p:sldId id="810" r:id="rId82"/>
    <p:sldId id="811" r:id="rId83"/>
    <p:sldId id="812" r:id="rId84"/>
    <p:sldId id="813" r:id="rId85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1D4E79"/>
    <a:srgbClr val="FF40FF"/>
    <a:srgbClr val="0432FF"/>
    <a:srgbClr val="5188BF"/>
    <a:srgbClr val="00FA00"/>
    <a:srgbClr val="FCBE01"/>
    <a:srgbClr val="FFE8CB"/>
    <a:srgbClr val="FFF4E7"/>
    <a:srgbClr val="F2E7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69" autoAdjust="0"/>
    <p:restoredTop sz="69304" autoAdjust="0"/>
  </p:normalViewPr>
  <p:slideViewPr>
    <p:cSldViewPr snapToGrid="0">
      <p:cViewPr varScale="1">
        <p:scale>
          <a:sx n="54" d="100"/>
          <a:sy n="54" d="100"/>
        </p:scale>
        <p:origin x="1776" y="56"/>
      </p:cViewPr>
      <p:guideLst/>
    </p:cSldViewPr>
  </p:slideViewPr>
  <p:notesTextViewPr>
    <p:cViewPr>
      <p:scale>
        <a:sx n="150" d="100"/>
        <a:sy n="15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theme" Target="theme/theme1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5" Type="http://schemas.openxmlformats.org/officeDocument/2006/relationships/slide" Target="slides/slide1.xml"/><Relationship Id="rId90" Type="http://schemas.openxmlformats.org/officeDocument/2006/relationships/tableStyles" Target="tableStyles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presProps" Target="presProps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05A9AD-AD87-48C0-8E9D-99481987F253}" type="datetimeFigureOut">
              <a:rPr lang="zh-CN" altLang="en-US" smtClean="0"/>
              <a:t>2025/2/24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EA54C2-C155-401B-88BE-B08BCC95FB5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EA54C2-C155-401B-88BE-B08BCC95FB55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EA54C2-C155-401B-88BE-B08BCC95FB55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EA54C2-C155-401B-88BE-B08BCC95FB55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EA54C2-C155-401B-88BE-B08BCC95FB55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EA54C2-C155-401B-88BE-B08BCC95FB55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EA54C2-C155-401B-88BE-B08BCC95FB55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EA54C2-C155-401B-88BE-B08BCC95FB55}" type="slidenum">
              <a:rPr lang="zh-CN" altLang="en-US" smtClean="0"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EA54C2-C155-401B-88BE-B08BCC95FB55}" type="slidenum">
              <a:rPr lang="zh-CN" altLang="en-US" smtClean="0"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EA54C2-C155-401B-88BE-B08BCC95FB55}" type="slidenum">
              <a:rPr lang="zh-CN" altLang="en-US" smtClean="0"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而在本节课中，我们主要学习的是灰度变换的处理方法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EA54C2-C155-401B-88BE-B08BCC95FB55}" type="slidenum">
              <a:rPr lang="zh-CN" altLang="en-US" smtClean="0"/>
              <a:t>18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EA54C2-C155-401B-88BE-B08BCC95FB55}" type="slidenum">
              <a:rPr lang="zh-CN" altLang="en-US" smtClean="0"/>
              <a:t>19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475C96-EF6E-40C4-B8E9-F87A93C60C09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906611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EA54C2-C155-401B-88BE-B08BCC95FB55}" type="slidenum">
              <a:rPr lang="zh-CN" altLang="en-US" smtClean="0"/>
              <a:t>20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EA54C2-C155-401B-88BE-B08BCC95FB55}" type="slidenum">
              <a:rPr lang="zh-CN" altLang="en-US" smtClean="0"/>
              <a:t>21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EA54C2-C155-401B-88BE-B08BCC95FB55}" type="slidenum">
              <a:rPr lang="zh-CN" altLang="en-US" smtClean="0"/>
              <a:t>23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EA54C2-C155-401B-88BE-B08BCC95FB55}" type="slidenum">
              <a:rPr lang="zh-CN" altLang="en-US" smtClean="0"/>
              <a:t>24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EA54C2-C155-401B-88BE-B08BCC95FB55}" type="slidenum">
              <a:rPr lang="zh-CN" altLang="en-US" smtClean="0"/>
              <a:t>25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EA54C2-C155-401B-88BE-B08BCC95FB55}" type="slidenum">
              <a:rPr lang="zh-CN" altLang="en-US" smtClean="0"/>
              <a:t>26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可以提问假设核的大小位</a:t>
            </a:r>
            <a:r>
              <a:rPr lang="en-US" altLang="zh-CN" dirty="0"/>
              <a:t>m*n</a:t>
            </a:r>
            <a:r>
              <a:rPr lang="zh-CN" altLang="en-US" dirty="0"/>
              <a:t>的话，这里的</a:t>
            </a:r>
            <a:r>
              <a:rPr lang="en-US" altLang="zh-CN" dirty="0"/>
              <a:t>a</a:t>
            </a:r>
            <a:r>
              <a:rPr lang="zh-CN" altLang="en-US" dirty="0"/>
              <a:t>，</a:t>
            </a:r>
            <a:r>
              <a:rPr lang="en-US" altLang="zh-CN" dirty="0"/>
              <a:t>b</a:t>
            </a:r>
            <a:r>
              <a:rPr lang="zh-CN" altLang="en-US" dirty="0"/>
              <a:t>的值取多少？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EA54C2-C155-401B-88BE-B08BCC95FB55}" type="slidenum">
              <a:rPr lang="zh-CN" altLang="en-US" smtClean="0"/>
              <a:t>27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EA54C2-C155-401B-88BE-B08BCC95FB55}" type="slidenum">
              <a:rPr lang="zh-CN" altLang="en-US" smtClean="0"/>
              <a:t>28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空域滤波完成后，从处理后的图像中裁剪出与原图像对应的部分，使处理后的图像与原图像</a:t>
            </a:r>
            <a:r>
              <a:rPr lang="zh-CN" altLang="en-US" dirty="0">
                <a:solidFill>
                  <a:srgbClr val="0000FF"/>
                </a:solidFill>
              </a:rPr>
              <a:t>尺寸相同</a:t>
            </a:r>
            <a:r>
              <a:rPr lang="zh-CN" altLang="en-US" dirty="0"/>
              <a:t>。</a:t>
            </a:r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C475C96-EF6E-40C4-B8E9-F87A93C60C0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5927866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C475C96-EF6E-40C4-B8E9-F87A93C60C0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874635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EA54C2-C155-401B-88BE-B08BCC95FB55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EA54C2-C155-401B-88BE-B08BCC95FB55}" type="slidenum">
              <a:rPr lang="zh-CN" altLang="en-US" smtClean="0"/>
              <a:t>32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叫学生回答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EA54C2-C155-401B-88BE-B08BCC95FB55}" type="slidenum">
              <a:rPr lang="zh-CN" altLang="en-US" smtClean="0"/>
              <a:t>33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EA54C2-C155-401B-88BE-B08BCC95FB55}" type="slidenum">
              <a:rPr lang="zh-CN" altLang="en-US" smtClean="0"/>
              <a:t>34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EA54C2-C155-401B-88BE-B08BCC95FB55}" type="slidenum">
              <a:rPr lang="zh-CN" altLang="en-US" smtClean="0"/>
              <a:t>35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EA54C2-C155-401B-88BE-B08BCC95FB55}" type="slidenum">
              <a:rPr lang="zh-CN" altLang="en-US" smtClean="0"/>
              <a:t>36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7876FA-4DBE-1AA5-9A18-4CCDAA76B0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5E9B1D3F-AA71-563A-CB57-ACF77E57F4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614B2CC5-6B35-C363-6A76-5DFF8D8C88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DA06091-2479-2E8F-5F56-AC1A4527F9F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EA54C2-C155-401B-88BE-B08BCC95FB55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345713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EA54C2-C155-401B-88BE-B08BCC95FB55}" type="slidenum">
              <a:rPr lang="zh-CN" altLang="en-US" smtClean="0"/>
              <a:t>38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也不一定非要</a:t>
            </a:r>
            <a:r>
              <a:rPr lang="en-US" altLang="zh-CN" dirty="0"/>
              <a:t>rank=1</a:t>
            </a:r>
            <a:r>
              <a:rPr lang="zh-CN" altLang="en-US" dirty="0"/>
              <a:t>，低秩矩阵分解，扩展神经网络可以讲讲</a:t>
            </a:r>
            <a:r>
              <a:rPr lang="en-US" altLang="zh-CN" dirty="0"/>
              <a:t>lora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EA54C2-C155-401B-88BE-B08BCC95FB55}" type="slidenum">
              <a:rPr lang="zh-CN" altLang="en-US" smtClean="0"/>
              <a:t>39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792E77-2E42-91D7-4FB7-2042416608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95EB32D1-8D4B-068B-BE96-AAD7A341CC3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1F0BE57E-5663-416C-F6BC-BC3A8A2660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8D0F384-EAFE-2EEE-89E2-CBC53826D5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EA54C2-C155-401B-88BE-B08BCC95FB55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086538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EEFFF6-B897-D79F-911B-1D22CD9188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9FAFB495-A805-D5E7-9888-59EC72F242A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819A3754-0DBC-AF14-7F7C-3C0FD25A5E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0185ACF-2D71-A990-F87D-5D0A6C88277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EA54C2-C155-401B-88BE-B08BCC95FB55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79336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感知器感知的是一个连续的图像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EA54C2-C155-401B-88BE-B08BCC95FB55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6B7887-6059-6A6A-7FB8-CDECB20068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C50E9894-84E0-D851-AF65-8CEC435A4DB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2146EA41-FD58-65F9-8018-786F13071B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DF41D3F-ED38-40B5-9A36-066753A8764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EA54C2-C155-401B-88BE-B08BCC95FB55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208830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EA54C2-C155-401B-88BE-B08BCC95FB55}" type="slidenum">
              <a:rPr lang="zh-CN" altLang="en-US" smtClean="0"/>
              <a:t>43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EA54C2-C155-401B-88BE-B08BCC95FB55}" type="slidenum">
              <a:rPr lang="zh-CN" altLang="en-US" smtClean="0"/>
              <a:t>44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EA54C2-C155-401B-88BE-B08BCC95FB55}" type="slidenum">
              <a:rPr lang="zh-CN" altLang="en-US" smtClean="0"/>
              <a:t>45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EA54C2-C155-401B-88BE-B08BCC95FB55}" type="slidenum">
              <a:rPr lang="zh-CN" altLang="en-US" smtClean="0"/>
              <a:t>46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c = [1,2,1]', </a:t>
            </a:r>
          </a:p>
          <a:p>
            <a:r>
              <a:rPr lang="en-US" altLang="zh-CN" dirty="0"/>
              <a:t>rT = [2, 1, 1, 3]   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EA54C2-C155-401B-88BE-B08BCC95FB55}" type="slidenum">
              <a:rPr lang="zh-CN" altLang="en-US" smtClean="0"/>
              <a:t>47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EA54C2-C155-401B-88BE-B08BCC95FB55}" type="slidenum">
              <a:rPr lang="zh-CN" altLang="en-US" smtClean="0"/>
              <a:t>48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C475C96-EF6E-40C4-B8E9-F87A93C60C0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2667587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1" dirty="0"/>
              <a:t>主要分为</a:t>
            </a:r>
            <a:r>
              <a:rPr lang="zh-CN" altLang="en-US" sz="1200" b="1" dirty="0">
                <a:solidFill>
                  <a:srgbClr val="0000FF"/>
                </a:solidFill>
              </a:rPr>
              <a:t>线性平滑滤波</a:t>
            </a:r>
            <a:r>
              <a:rPr lang="zh-CN" altLang="en-US" sz="1200" b="1" dirty="0"/>
              <a:t>和</a:t>
            </a:r>
            <a:r>
              <a:rPr lang="zh-CN" altLang="en-US" sz="1200" b="1" dirty="0">
                <a:solidFill>
                  <a:srgbClr val="0000FF"/>
                </a:solidFill>
              </a:rPr>
              <a:t>非线性平滑滤波</a:t>
            </a:r>
            <a:endParaRPr lang="en-US" altLang="zh-CN" b="1" dirty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dirty="0"/>
              <a:t>（阴影、软边、朦胧效果）</a:t>
            </a:r>
          </a:p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C475C96-EF6E-40C4-B8E9-F87A93C60C0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5352670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EA54C2-C155-401B-88BE-B08BCC95FB55}" type="slidenum">
              <a:rPr lang="zh-CN" altLang="en-US" smtClean="0"/>
              <a:t>51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EA54C2-C155-401B-88BE-B08BCC95FB55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^(−</m:t>
                    </m:r>
                    <m:f>
                      <m:f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  <m:sSup>
                          <m:sSupPr>
                            <m:ctrlP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/>
                  <a:t> </a:t>
                </a:r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altLang="zh-CN" i="0" dirty="0">
                    <a:latin typeface="Cambria Math" panose="02040503050406030204" pitchFamily="18" charset="0"/>
                  </a:rPr>
                  <a:t>𝑒^(−(𝑠^2+𝑡^2)/(2𝜎^2 ))</a:t>
                </a:r>
                <a:r>
                  <a:rPr lang="en-US" altLang="zh-CN" dirty="0"/>
                  <a:t> 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EA54C2-C155-401B-88BE-B08BCC95FB55}" type="slidenum">
              <a:rPr lang="zh-CN" altLang="en-US" smtClean="0"/>
              <a:t>52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EA54C2-C155-401B-88BE-B08BCC95FB55}" type="slidenum">
              <a:rPr lang="zh-CN" altLang="en-US" smtClean="0"/>
              <a:t>53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高斯，具有各向同性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EA54C2-C155-401B-88BE-B08BCC95FB55}" type="slidenum">
              <a:rPr lang="zh-CN" altLang="en-US" smtClean="0"/>
              <a:t>54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EA54C2-C155-401B-88BE-B08BCC95FB55}" type="slidenum">
              <a:rPr lang="zh-CN" altLang="en-US" smtClean="0"/>
              <a:t>55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EA54C2-C155-401B-88BE-B08BCC95FB55}" type="slidenum">
              <a:rPr lang="zh-CN" altLang="en-US" smtClean="0"/>
              <a:t>56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EA54C2-C155-401B-88BE-B08BCC95FB55}" type="slidenum">
              <a:rPr lang="zh-CN" altLang="en-US" smtClean="0"/>
              <a:t>57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图</a:t>
            </a:r>
            <a:r>
              <a:rPr lang="en-US" altLang="zh-CN" dirty="0"/>
              <a:t>3.38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EA54C2-C155-401B-88BE-B08BCC95FB55}" type="slidenum">
              <a:rPr lang="zh-CN" altLang="en-US" smtClean="0"/>
              <a:t>58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图</a:t>
            </a:r>
            <a:r>
              <a:rPr lang="en-US" altLang="zh-CN" dirty="0"/>
              <a:t>3.38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EA54C2-C155-401B-88BE-B08BCC95FB55}" type="slidenum">
              <a:rPr lang="zh-CN" altLang="en-US" smtClean="0"/>
              <a:t>59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C475C96-EF6E-40C4-B8E9-F87A93C60C0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622427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C475C96-EF6E-40C4-B8E9-F87A93C60C0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76691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450536-4EE2-4899-899D-F3C1FD6E6431}" type="slidenum"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35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 sz="1200" b="1" dirty="0"/>
              <a:t>Neighborhoods are mostly a </a:t>
            </a:r>
            <a:r>
              <a:rPr lang="en-US" altLang="zh-CN" sz="1200" b="1" dirty="0">
                <a:solidFill>
                  <a:srgbClr val="0000FF"/>
                </a:solidFill>
              </a:rPr>
              <a:t>rectangle</a:t>
            </a:r>
            <a:r>
              <a:rPr lang="en-US" altLang="zh-CN" sz="1200" b="1" dirty="0"/>
              <a:t> around a central pixel</a:t>
            </a:r>
          </a:p>
          <a:p>
            <a:r>
              <a:rPr lang="en-US" altLang="zh-CN" sz="1200" b="1" dirty="0"/>
              <a:t>Any </a:t>
            </a:r>
            <a:r>
              <a:rPr lang="en-US" altLang="zh-CN" sz="1200" b="1" dirty="0">
                <a:solidFill>
                  <a:srgbClr val="0000FF"/>
                </a:solidFill>
              </a:rPr>
              <a:t>size</a:t>
            </a:r>
            <a:r>
              <a:rPr lang="en-US" altLang="zh-CN" sz="1200" b="1" dirty="0"/>
              <a:t> rectangle and any </a:t>
            </a:r>
            <a:r>
              <a:rPr lang="en-US" altLang="zh-CN" sz="1200" b="1" dirty="0">
                <a:solidFill>
                  <a:srgbClr val="0000FF"/>
                </a:solidFill>
              </a:rPr>
              <a:t>shape</a:t>
            </a:r>
            <a:r>
              <a:rPr lang="en-US" altLang="zh-CN" sz="1200" b="1" dirty="0"/>
              <a:t> filter are possible</a:t>
            </a:r>
          </a:p>
          <a:p>
            <a:pPr eaLnBrk="1" hangingPunct="1"/>
            <a:endParaRPr lang="en-GB" altLang="zh-CN" dirty="0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7621764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双边滤波很好地保持图像的边缘。</a:t>
            </a:r>
          </a:p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C475C96-EF6E-40C4-B8E9-F87A93C60C0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830236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35690BE-9192-47FE-9CEB-167D3C44230D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368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53109036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2043B0A-6870-4EF9-9107-21CCFE860081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37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9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91312474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C475C96-EF6E-40C4-B8E9-F87A93C60C0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014206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EA54C2-C155-401B-88BE-B08BCC95FB55}" type="slidenum">
              <a:rPr lang="zh-CN" altLang="en-US" smtClean="0"/>
              <a:t>67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EA54C2-C155-401B-88BE-B08BCC95FB55}" type="slidenum">
              <a:rPr lang="zh-CN" altLang="en-US" smtClean="0"/>
              <a:t>68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EA54C2-C155-401B-88BE-B08BCC95FB55}" type="slidenum">
              <a:rPr lang="zh-CN" altLang="en-US" smtClean="0"/>
              <a:t>69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EA54C2-C155-401B-88BE-B08BCC95FB55}" type="slidenum">
              <a:rPr lang="zh-CN" altLang="en-US" smtClean="0"/>
              <a:t>70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EA54C2-C155-401B-88BE-B08BCC95FB55}" type="slidenum">
              <a:rPr lang="zh-CN" altLang="en-US" smtClean="0"/>
              <a:t>71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EA54C2-C155-401B-88BE-B08BCC95FB55}" type="slidenum">
              <a:rPr lang="zh-CN" altLang="en-US" smtClean="0"/>
              <a:t>72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dirty="0"/>
              <a:t>空域滤波分为线性滤波和非线性滤波，线性空域滤波与频域滤波存在一一对应的关系</a:t>
            </a:r>
            <a:r>
              <a:rPr lang="zh-CN" altLang="en-US" dirty="0"/>
              <a:t>。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C475C96-EF6E-40C4-B8E9-F87A93C60C0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332199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EA54C2-C155-401B-88BE-B08BCC95FB55}" type="slidenum">
              <a:rPr lang="zh-CN" altLang="en-US" smtClean="0"/>
              <a:t>73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强调突出有变化的灰度，即用⭕️狂出来的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EA54C2-C155-401B-88BE-B08BCC95FB55}" type="slidenum">
              <a:rPr lang="zh-CN" altLang="en-US" smtClean="0"/>
              <a:t>74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所以二阶导数跟好的突出细节！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EA54C2-C155-401B-88BE-B08BCC95FB55}" type="slidenum">
              <a:rPr lang="zh-CN" altLang="en-US" smtClean="0"/>
              <a:t>75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所以二阶导数更好的突出图像细节！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EA54C2-C155-401B-88BE-B08BCC95FB55}" type="slidenum">
              <a:rPr lang="zh-CN" altLang="en-US" smtClean="0"/>
              <a:t>76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EA54C2-C155-401B-88BE-B08BCC95FB55}" type="slidenum">
              <a:rPr lang="zh-CN" altLang="en-US" smtClean="0"/>
              <a:t>77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EA54C2-C155-401B-88BE-B08BCC95FB55}" type="slidenum">
              <a:rPr lang="zh-CN" altLang="en-US" smtClean="0"/>
              <a:t>78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EA54C2-C155-401B-88BE-B08BCC95FB55}" type="slidenum">
              <a:rPr lang="zh-CN" altLang="en-US" smtClean="0"/>
              <a:t>79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图</a:t>
            </a:r>
            <a:r>
              <a:rPr lang="en-US" altLang="zh-CN" dirty="0"/>
              <a:t>3.46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EA54C2-C155-401B-88BE-B08BCC95FB55}" type="slidenum">
              <a:rPr lang="zh-CN" altLang="en-US" smtClean="0"/>
              <a:t>80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EA54C2-C155-401B-88BE-B08BCC95FB55}" type="slidenum">
              <a:rPr lang="zh-CN" altLang="en-US" smtClean="0"/>
              <a:t>81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EA54C2-C155-401B-88BE-B08BCC95FB55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EA54C2-C155-401B-88BE-B08BCC95FB55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omp.dit.ie/bmacnamee" TargetMode="External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7A41D-5AE0-4EAA-A7E8-7C0053093877}" type="datetimeFigureOut">
              <a:rPr lang="zh-CN" altLang="en-US" smtClean="0"/>
              <a:t>2025/2/24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9543E-096F-464E-BBC6-786C19AD384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7A41D-5AE0-4EAA-A7E8-7C0053093877}" type="datetimeFigureOut">
              <a:rPr lang="zh-CN" altLang="en-US" smtClean="0"/>
              <a:t>2025/2/24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9543E-096F-464E-BBC6-786C19AD384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7A41D-5AE0-4EAA-A7E8-7C0053093877}" type="datetimeFigureOut">
              <a:rPr lang="zh-CN" altLang="en-US" smtClean="0"/>
              <a:t>2025/2/24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9543E-096F-464E-BBC6-786C19AD384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2B7F91"/>
          </a:solidFill>
        </p:spPr>
        <p:txBody>
          <a:bodyPr/>
          <a:lstStyle>
            <a:lvl1pPr>
              <a:defRPr sz="4000" baseline="0"/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57200">
              <a:lnSpc>
                <a:spcPct val="120000"/>
              </a:lnSpc>
              <a:buClr>
                <a:srgbClr val="053E49"/>
              </a:buClr>
              <a:buFont typeface="Wingdings 2" panose="05020102010507070707" pitchFamily="18" charset="2"/>
              <a:buChar char=""/>
              <a:defRPr sz="2600" b="1" baseline="0">
                <a:latin typeface="Centaur" panose="02030504050205020304" pitchFamily="18" charset="0"/>
              </a:defRPr>
            </a:lvl1pPr>
            <a:lvl2pPr>
              <a:lnSpc>
                <a:spcPct val="120000"/>
              </a:lnSpc>
              <a:defRPr sz="2400" b="1" baseline="0">
                <a:latin typeface="Centaur" panose="02030504050205020304" pitchFamily="18" charset="0"/>
              </a:defRPr>
            </a:lvl2pPr>
            <a:lvl3pPr>
              <a:lnSpc>
                <a:spcPct val="120000"/>
              </a:lnSpc>
              <a:defRPr sz="2200" b="1" baseline="0">
                <a:latin typeface="Centaur" panose="02030504050205020304" pitchFamily="18" charset="0"/>
              </a:defRPr>
            </a:lvl3pPr>
            <a:lvl4pPr>
              <a:lnSpc>
                <a:spcPct val="120000"/>
              </a:lnSpc>
              <a:defRPr b="1" baseline="0">
                <a:latin typeface="Centaur" panose="02030504050205020304" pitchFamily="18" charset="0"/>
              </a:defRPr>
            </a:lvl4pPr>
            <a:lvl5pPr>
              <a:lnSpc>
                <a:spcPct val="120000"/>
              </a:lnSpc>
              <a:defRPr b="1">
                <a:latin typeface="Centaur" panose="02030504050205020304" pitchFamily="18" charset="0"/>
              </a:defRPr>
            </a:lvl5pPr>
          </a:lstStyle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9056" y="6331458"/>
            <a:ext cx="694944" cy="507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3663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52539"/>
            <a:ext cx="7886700" cy="1731961"/>
          </a:xfrm>
          <a:solidFill>
            <a:srgbClr val="2B7F91"/>
          </a:solidFill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102101"/>
            <a:ext cx="7886700" cy="2146299"/>
          </a:xfrm>
        </p:spPr>
        <p:txBody>
          <a:bodyPr/>
          <a:lstStyle>
            <a:lvl1pPr marL="0" indent="0">
              <a:buNone/>
              <a:defRPr sz="2800">
                <a:latin typeface="Centaur" panose="02030504050205020304" pitchFamily="18" charset="0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altLang="zh-CN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800729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2B7F91"/>
          </a:solidFill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33500"/>
            <a:ext cx="4038600" cy="5524500"/>
          </a:xfrm>
        </p:spPr>
        <p:txBody>
          <a:bodyPr/>
          <a:lstStyle>
            <a:lvl1pPr>
              <a:defRPr>
                <a:latin typeface="Bell MT" panose="02020503060305020303" pitchFamily="18" charset="0"/>
              </a:defRPr>
            </a:lvl1pPr>
            <a:lvl2pPr>
              <a:defRPr>
                <a:latin typeface="Bell MT" panose="02020503060305020303" pitchFamily="18" charset="0"/>
              </a:defRPr>
            </a:lvl2pPr>
            <a:lvl3pPr>
              <a:defRPr>
                <a:latin typeface="Bell MT" panose="02020503060305020303" pitchFamily="18" charset="0"/>
              </a:defRPr>
            </a:lvl3pPr>
            <a:lvl4pPr>
              <a:defRPr>
                <a:latin typeface="Bell MT" panose="02020503060305020303" pitchFamily="18" charset="0"/>
              </a:defRPr>
            </a:lvl4pPr>
            <a:lvl5pPr>
              <a:defRPr>
                <a:latin typeface="Bell MT" panose="02020503060305020303" pitchFamily="18" charset="0"/>
              </a:defRPr>
            </a:lvl5pPr>
          </a:lstStyle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33500"/>
            <a:ext cx="4038600" cy="5524500"/>
          </a:xfrm>
        </p:spPr>
        <p:txBody>
          <a:bodyPr/>
          <a:lstStyle>
            <a:lvl1pPr>
              <a:defRPr>
                <a:latin typeface="Bell MT" panose="02020503060305020303" pitchFamily="18" charset="0"/>
              </a:defRPr>
            </a:lvl1pPr>
            <a:lvl2pPr>
              <a:defRPr>
                <a:latin typeface="Bell MT" panose="02020503060305020303" pitchFamily="18" charset="0"/>
              </a:defRPr>
            </a:lvl2pPr>
            <a:lvl3pPr>
              <a:defRPr>
                <a:latin typeface="Bell MT" panose="02020503060305020303" pitchFamily="18" charset="0"/>
              </a:defRPr>
            </a:lvl3pPr>
            <a:lvl4pPr>
              <a:defRPr>
                <a:latin typeface="Bell MT" panose="02020503060305020303" pitchFamily="18" charset="0"/>
              </a:defRPr>
            </a:lvl4pPr>
            <a:lvl5pPr>
              <a:defRPr>
                <a:latin typeface="Bell MT" panose="02020503060305020303" pitchFamily="18" charset="0"/>
              </a:defRPr>
            </a:lvl5pPr>
          </a:lstStyle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572952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95221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ga-IE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222950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noFill/>
          <a:ln w="9525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zh-CN" noProof="0"/>
              <a:t>Click to edit Master title style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057400" y="4400550"/>
            <a:ext cx="6400800" cy="1238250"/>
          </a:xfrm>
        </p:spPr>
        <p:txBody>
          <a:bodyPr/>
          <a:lstStyle>
            <a:lvl1pPr algn="r">
              <a:defRPr/>
            </a:lvl1pPr>
          </a:lstStyle>
          <a:p>
            <a:pPr lvl="0"/>
            <a:r>
              <a:rPr lang="en-US" altLang="zh-CN" noProof="0"/>
              <a:t>Click to edit Master subtitle style</a:t>
            </a:r>
          </a:p>
        </p:txBody>
      </p:sp>
      <p:sp>
        <p:nvSpPr>
          <p:cNvPr id="5124" name="Text Box 4"/>
          <p:cNvSpPr txBox="1">
            <a:spLocks noChangeArrowheads="1"/>
          </p:cNvSpPr>
          <p:nvPr/>
        </p:nvSpPr>
        <p:spPr bwMode="auto">
          <a:xfrm>
            <a:off x="0" y="6465888"/>
            <a:ext cx="9144000" cy="392112"/>
          </a:xfrm>
          <a:prstGeom prst="rect">
            <a:avLst/>
          </a:prstGeom>
          <a:solidFill>
            <a:schemeClr val="accent2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  <a:cs typeface="+mn-cs"/>
              </a:rPr>
              <a:t>Course Website: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  <a:cs typeface="+mn-cs"/>
                <a:hlinkClick r:id="rId2"/>
              </a:rPr>
              <a:t>http://www.comp.dit.ie/bmacnamee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7340402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2B7F91"/>
          </a:solidFill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57200">
              <a:lnSpc>
                <a:spcPct val="120000"/>
              </a:lnSpc>
              <a:spcBef>
                <a:spcPts val="600"/>
              </a:spcBef>
              <a:buClr>
                <a:srgbClr val="053E49"/>
              </a:buClr>
              <a:buFont typeface="Wingdings 2" panose="05020102010507070707" pitchFamily="18" charset="2"/>
              <a:buChar char=""/>
              <a:defRPr b="1">
                <a:latin typeface="Centaur" panose="02030504050205020304" pitchFamily="18" charset="0"/>
              </a:defRPr>
            </a:lvl1pPr>
            <a:lvl2pPr>
              <a:lnSpc>
                <a:spcPct val="120000"/>
              </a:lnSpc>
              <a:spcBef>
                <a:spcPts val="600"/>
              </a:spcBef>
              <a:defRPr b="1">
                <a:latin typeface="Centaur" panose="02030504050205020304" pitchFamily="18" charset="0"/>
              </a:defRPr>
            </a:lvl2pPr>
            <a:lvl3pPr>
              <a:lnSpc>
                <a:spcPct val="120000"/>
              </a:lnSpc>
              <a:spcBef>
                <a:spcPts val="600"/>
              </a:spcBef>
              <a:defRPr b="1">
                <a:latin typeface="Centaur" panose="02030504050205020304" pitchFamily="18" charset="0"/>
              </a:defRPr>
            </a:lvl3pPr>
            <a:lvl4pPr>
              <a:lnSpc>
                <a:spcPct val="120000"/>
              </a:lnSpc>
              <a:spcBef>
                <a:spcPts val="600"/>
              </a:spcBef>
              <a:defRPr b="1">
                <a:latin typeface="Centaur" panose="02030504050205020304" pitchFamily="18" charset="0"/>
              </a:defRPr>
            </a:lvl4pPr>
            <a:lvl5pPr>
              <a:lnSpc>
                <a:spcPct val="120000"/>
              </a:lnSpc>
              <a:spcBef>
                <a:spcPts val="600"/>
              </a:spcBef>
              <a:defRPr b="1">
                <a:latin typeface="Centaur" panose="02030504050205020304" pitchFamily="18" charset="0"/>
              </a:defRPr>
            </a:lvl5pPr>
          </a:lstStyle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9056" y="6331458"/>
            <a:ext cx="694944" cy="507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22911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图像复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solidFill>
            <a:srgbClr val="2B7F91"/>
          </a:solidFill>
        </p:spPr>
        <p:txBody>
          <a:bodyPr/>
          <a:lstStyle>
            <a:lvl1pPr>
              <a:defRPr sz="4000" baseline="0"/>
            </a:lvl1pPr>
          </a:lstStyle>
          <a:p>
            <a:r>
              <a:rPr lang="zh-CN" altLang="en-US" dirty="0">
                <a:latin typeface="黑体" pitchFamily="2" charset="-122"/>
                <a:ea typeface="黑体" pitchFamily="2" charset="-122"/>
              </a:rPr>
              <a:t>图像复原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57200">
              <a:lnSpc>
                <a:spcPct val="120000"/>
              </a:lnSpc>
              <a:spcBef>
                <a:spcPts val="600"/>
              </a:spcBef>
              <a:buClr>
                <a:srgbClr val="053E49"/>
              </a:buClr>
              <a:buFont typeface="Wingdings 2" panose="05020102010507070707" pitchFamily="18" charset="2"/>
              <a:buChar char=""/>
              <a:defRPr sz="2400" baseline="0">
                <a:latin typeface="Garamond" panose="02020404030301010803" pitchFamily="18" charset="0"/>
              </a:defRPr>
            </a:lvl1pPr>
            <a:lvl2pPr>
              <a:lnSpc>
                <a:spcPct val="120000"/>
              </a:lnSpc>
              <a:spcBef>
                <a:spcPts val="600"/>
              </a:spcBef>
              <a:defRPr sz="2400" baseline="0">
                <a:latin typeface="Garamond" panose="02020404030301010803" pitchFamily="18" charset="0"/>
              </a:defRPr>
            </a:lvl2pPr>
            <a:lvl3pPr>
              <a:lnSpc>
                <a:spcPct val="120000"/>
              </a:lnSpc>
              <a:spcBef>
                <a:spcPts val="600"/>
              </a:spcBef>
              <a:defRPr sz="2000" baseline="0">
                <a:latin typeface="Garamond" panose="02020404030301010803" pitchFamily="18" charset="0"/>
              </a:defRPr>
            </a:lvl3pPr>
            <a:lvl4pPr>
              <a:lnSpc>
                <a:spcPct val="120000"/>
              </a:lnSpc>
              <a:spcBef>
                <a:spcPts val="600"/>
              </a:spcBef>
              <a:defRPr sz="1800" baseline="0">
                <a:latin typeface="Garamond" panose="02020404030301010803" pitchFamily="18" charset="0"/>
              </a:defRPr>
            </a:lvl4pPr>
            <a:lvl5pPr>
              <a:lnSpc>
                <a:spcPct val="120000"/>
              </a:lnSpc>
              <a:spcBef>
                <a:spcPts val="600"/>
              </a:spcBef>
              <a:defRPr>
                <a:latin typeface="Garamond" panose="02020404030301010803" pitchFamily="18" charset="0"/>
              </a:defRPr>
            </a:lvl5pPr>
          </a:lstStyle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9056" y="6331458"/>
            <a:ext cx="694944" cy="507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6496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7A41D-5AE0-4EAA-A7E8-7C0053093877}" type="datetimeFigureOut">
              <a:rPr lang="zh-CN" altLang="en-US" smtClean="0"/>
              <a:t>2025/2/24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9543E-096F-464E-BBC6-786C19AD384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2B7F91"/>
          </a:solidFill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33500"/>
            <a:ext cx="4038600" cy="5524500"/>
          </a:xfrm>
        </p:spPr>
        <p:txBody>
          <a:bodyPr/>
          <a:lstStyle>
            <a:lvl1pPr>
              <a:defRPr>
                <a:latin typeface="Bell MT" panose="02020503060305020303" pitchFamily="18" charset="0"/>
              </a:defRPr>
            </a:lvl1pPr>
            <a:lvl2pPr>
              <a:defRPr>
                <a:latin typeface="Bell MT" panose="02020503060305020303" pitchFamily="18" charset="0"/>
              </a:defRPr>
            </a:lvl2pPr>
            <a:lvl3pPr>
              <a:defRPr>
                <a:latin typeface="Bell MT" panose="02020503060305020303" pitchFamily="18" charset="0"/>
              </a:defRPr>
            </a:lvl3pPr>
            <a:lvl4pPr>
              <a:defRPr>
                <a:latin typeface="Bell MT" panose="02020503060305020303" pitchFamily="18" charset="0"/>
              </a:defRPr>
            </a:lvl4pPr>
            <a:lvl5pPr>
              <a:defRPr>
                <a:latin typeface="Bell MT" panose="02020503060305020303" pitchFamily="18" charset="0"/>
              </a:defRPr>
            </a:lvl5pPr>
          </a:lstStyle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33500"/>
            <a:ext cx="4038600" cy="5524500"/>
          </a:xfrm>
        </p:spPr>
        <p:txBody>
          <a:bodyPr/>
          <a:lstStyle>
            <a:lvl1pPr>
              <a:defRPr>
                <a:latin typeface="Bell MT" panose="02020503060305020303" pitchFamily="18" charset="0"/>
              </a:defRPr>
            </a:lvl1pPr>
            <a:lvl2pPr>
              <a:defRPr>
                <a:latin typeface="Bell MT" panose="02020503060305020303" pitchFamily="18" charset="0"/>
              </a:defRPr>
            </a:lvl2pPr>
            <a:lvl3pPr>
              <a:defRPr>
                <a:latin typeface="Bell MT" panose="02020503060305020303" pitchFamily="18" charset="0"/>
              </a:defRPr>
            </a:lvl3pPr>
            <a:lvl4pPr>
              <a:defRPr>
                <a:latin typeface="Bell MT" panose="02020503060305020303" pitchFamily="18" charset="0"/>
              </a:defRPr>
            </a:lvl4pPr>
            <a:lvl5pPr>
              <a:defRPr>
                <a:latin typeface="Bell MT" panose="02020503060305020303" pitchFamily="18" charset="0"/>
              </a:defRPr>
            </a:lvl5pPr>
          </a:lstStyle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9334662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38175" y="0"/>
            <a:ext cx="8505825" cy="1231900"/>
          </a:xfrm>
          <a:solidFill>
            <a:srgbClr val="2B7F91"/>
          </a:solidFill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403735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049977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3517500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4155086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1515698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516128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518400" y="0"/>
            <a:ext cx="1625600" cy="6858000"/>
          </a:xfrm>
          <a:solidFill>
            <a:srgbClr val="053E49"/>
          </a:solidFill>
          <a:ln>
            <a:solidFill>
              <a:srgbClr val="2B7F91"/>
            </a:solidFill>
          </a:ln>
        </p:spPr>
        <p:txBody>
          <a:bodyPr vert="eaVert" anchor="ctr" anchorCtr="1"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0100" y="0"/>
            <a:ext cx="6591300" cy="6858000"/>
          </a:xfrm>
        </p:spPr>
        <p:txBody>
          <a:bodyPr vert="horz"/>
          <a:lstStyle/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1161614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fourObj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1524000" y="190500"/>
            <a:ext cx="7010400" cy="1527175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524000" y="1905000"/>
            <a:ext cx="3429000" cy="1981200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5105400" y="1905000"/>
            <a:ext cx="3429000" cy="1981200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1524000" y="4038600"/>
            <a:ext cx="3429000" cy="1981200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05400" y="4038600"/>
            <a:ext cx="3429000" cy="1981200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629400" y="62484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276600" y="624840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524000" y="6248400"/>
            <a:ext cx="12954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1E6F348-9915-4017-A0AF-D71F2F0A1724}" type="slidenum">
              <a:rPr kumimoji="0" lang="he-IL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4117437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>
            <a:spLocks noChangeArrowheads="1"/>
          </p:cNvSpPr>
          <p:nvPr/>
        </p:nvSpPr>
        <p:spPr bwMode="auto">
          <a:xfrm>
            <a:off x="152400" y="152400"/>
            <a:ext cx="8833104" cy="304800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5" name="矩形 1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8" name="矩形 17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6" name="矩形 15"/>
          <p:cNvSpPr>
            <a:spLocks noChangeArrowheads="1"/>
          </p:cNvSpPr>
          <p:nvPr/>
        </p:nvSpPr>
        <p:spPr bwMode="white">
          <a:xfrm>
            <a:off x="0" y="0"/>
            <a:ext cx="9144000" cy="118872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7" name="矩形 16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52400" y="609600"/>
            <a:ext cx="623368" cy="58674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eaVert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7988" y="738395"/>
            <a:ext cx="598544" cy="5560820"/>
          </a:xfrm>
        </p:spPr>
        <p:txBody>
          <a:bodyPr vert="eaVert" anchor="ctr" anchorCtr="0">
            <a:noAutofit/>
          </a:bodyPr>
          <a:lstStyle>
            <a:lvl1pPr algn="l">
              <a:buNone/>
              <a:defRPr sz="2600" b="0">
                <a:solidFill>
                  <a:srgbClr val="0000FF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</a:lstStyle>
          <a:p>
            <a:r>
              <a:rPr kumimoji="0" lang="zh-CN" altLang="en-US" dirty="0"/>
              <a:t>单击此处编辑母版标题样式</a:t>
            </a:r>
            <a:endParaRPr kumimoji="0" lang="en-US" dirty="0"/>
          </a:p>
        </p:txBody>
      </p:sp>
      <p:sp>
        <p:nvSpPr>
          <p:cNvPr id="8" name="矩形 7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9" name="直接连接符 8"/>
          <p:cNvSpPr>
            <a:spLocks noChangeShapeType="1"/>
          </p:cNvSpPr>
          <p:nvPr/>
        </p:nvSpPr>
        <p:spPr bwMode="auto">
          <a:xfrm>
            <a:off x="152400" y="533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0" name="内容占位符 19"/>
          <p:cNvSpPr>
            <a:spLocks noGrp="1"/>
          </p:cNvSpPr>
          <p:nvPr>
            <p:ph sz="quarter" idx="1"/>
          </p:nvPr>
        </p:nvSpPr>
        <p:spPr>
          <a:xfrm>
            <a:off x="928168" y="622571"/>
            <a:ext cx="7892304" cy="5732285"/>
          </a:xfrm>
        </p:spPr>
        <p:txBody>
          <a:bodyPr/>
          <a:lstStyle>
            <a:lvl1pPr>
              <a:defRPr sz="24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  <p:sp>
        <p:nvSpPr>
          <p:cNvPr id="10" name="椭圆 9"/>
          <p:cNvSpPr/>
          <p:nvPr/>
        </p:nvSpPr>
        <p:spPr>
          <a:xfrm>
            <a:off x="827584" y="228600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922072" y="323088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1" name="矩形 20"/>
          <p:cNvSpPr>
            <a:spLocks noChangeArrowheads="1"/>
          </p:cNvSpPr>
          <p:nvPr/>
        </p:nvSpPr>
        <p:spPr bwMode="auto">
          <a:xfrm>
            <a:off x="149352" y="6388385"/>
            <a:ext cx="8833104" cy="309563"/>
          </a:xfrm>
          <a:prstGeom prst="rect">
            <a:avLst/>
          </a:prstGeom>
          <a:solidFill>
            <a:srgbClr val="2B7F91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2" name="日期占位符 31"/>
          <p:cNvSpPr>
            <a:spLocks noGrp="1"/>
          </p:cNvSpPr>
          <p:nvPr>
            <p:ph type="dt" sz="half" idx="10"/>
          </p:nvPr>
        </p:nvSpPr>
        <p:spPr>
          <a:xfrm>
            <a:off x="5791200" y="6404984"/>
            <a:ext cx="3044952" cy="36576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0820CF-B880-4189-942D-D702A7CBA730}" type="datetimeFigureOut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2025/2/24</a:t>
            </a:fld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3" name="页脚占位符 32"/>
          <p:cNvSpPr>
            <a:spLocks noGrp="1"/>
          </p:cNvSpPr>
          <p:nvPr>
            <p:ph type="ftr" sz="quarter" idx="11"/>
          </p:nvPr>
        </p:nvSpPr>
        <p:spPr>
          <a:xfrm>
            <a:off x="304800" y="6410848"/>
            <a:ext cx="3581400" cy="36576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4" name="灯片编号占位符 33"/>
          <p:cNvSpPr>
            <a:spLocks noGrp="1"/>
          </p:cNvSpPr>
          <p:nvPr>
            <p:ph type="sldNum" sz="quarter" idx="12"/>
          </p:nvPr>
        </p:nvSpPr>
        <p:spPr>
          <a:xfrm>
            <a:off x="903784" y="312737"/>
            <a:ext cx="457200" cy="4413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C913308-F349-4B6D-A68A-DD1791B4A57B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8CADAE">
                    <a:shade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8CADAE">
                  <a:shade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467019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7A41D-5AE0-4EAA-A7E8-7C0053093877}" type="datetimeFigureOut">
              <a:rPr lang="zh-CN" altLang="en-US" smtClean="0"/>
              <a:t>2025/2/24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9543E-096F-464E-BBC6-786C19AD384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88913"/>
            <a:ext cx="7772400" cy="1143000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EECE3-0FF8-4872-BCF6-0E17DA0B8783}" type="slidenum"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1996257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C76DDD-8E36-4E9E-8FBC-9380EF5CA4F9}" type="datetimeFigureOut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2025/2/24</a:t>
            </a:fld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0E2F6D-F271-49B9-B5AB-1A6F0D549A54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3874798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2B7F91"/>
          </a:solidFill>
        </p:spPr>
        <p:txBody>
          <a:bodyPr/>
          <a:lstStyle>
            <a:lvl1pPr>
              <a:defRPr sz="4000" baseline="0"/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57200">
              <a:lnSpc>
                <a:spcPct val="120000"/>
              </a:lnSpc>
              <a:buClr>
                <a:srgbClr val="053E49"/>
              </a:buClr>
              <a:buFont typeface="Wingdings 2" panose="05020102010507070707" pitchFamily="18" charset="2"/>
              <a:buChar char=""/>
              <a:defRPr sz="2600" b="1" baseline="0">
                <a:latin typeface="Centaur" panose="02030504050205020304" pitchFamily="18" charset="0"/>
              </a:defRPr>
            </a:lvl1pPr>
            <a:lvl2pPr>
              <a:lnSpc>
                <a:spcPct val="120000"/>
              </a:lnSpc>
              <a:defRPr sz="2400" b="1" baseline="0">
                <a:latin typeface="Centaur" panose="02030504050205020304" pitchFamily="18" charset="0"/>
              </a:defRPr>
            </a:lvl2pPr>
            <a:lvl3pPr>
              <a:lnSpc>
                <a:spcPct val="120000"/>
              </a:lnSpc>
              <a:defRPr sz="2200" b="1" baseline="0">
                <a:latin typeface="Centaur" panose="02030504050205020304" pitchFamily="18" charset="0"/>
              </a:defRPr>
            </a:lvl3pPr>
            <a:lvl4pPr>
              <a:lnSpc>
                <a:spcPct val="120000"/>
              </a:lnSpc>
              <a:defRPr b="1" baseline="0">
                <a:latin typeface="Centaur" panose="02030504050205020304" pitchFamily="18" charset="0"/>
              </a:defRPr>
            </a:lvl4pPr>
            <a:lvl5pPr>
              <a:lnSpc>
                <a:spcPct val="120000"/>
              </a:lnSpc>
              <a:defRPr b="1">
                <a:latin typeface="Centaur" panose="02030504050205020304" pitchFamily="18" charset="0"/>
              </a:defRPr>
            </a:lvl5pPr>
          </a:lstStyle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9056" y="6331458"/>
            <a:ext cx="694944" cy="507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0163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52539"/>
            <a:ext cx="7886700" cy="1731961"/>
          </a:xfrm>
          <a:solidFill>
            <a:srgbClr val="2B7F91"/>
          </a:solidFill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102101"/>
            <a:ext cx="7886700" cy="2146299"/>
          </a:xfrm>
        </p:spPr>
        <p:txBody>
          <a:bodyPr/>
          <a:lstStyle>
            <a:lvl1pPr marL="0" indent="0">
              <a:buNone/>
              <a:defRPr sz="2800">
                <a:latin typeface="Centaur" panose="02030504050205020304" pitchFamily="18" charset="0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altLang="zh-CN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5987149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2B7F91"/>
          </a:solidFill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33500"/>
            <a:ext cx="4038600" cy="5524500"/>
          </a:xfrm>
        </p:spPr>
        <p:txBody>
          <a:bodyPr/>
          <a:lstStyle>
            <a:lvl1pPr>
              <a:defRPr>
                <a:latin typeface="Bell MT" panose="02020503060305020303" pitchFamily="18" charset="0"/>
              </a:defRPr>
            </a:lvl1pPr>
            <a:lvl2pPr>
              <a:defRPr>
                <a:latin typeface="Bell MT" panose="02020503060305020303" pitchFamily="18" charset="0"/>
              </a:defRPr>
            </a:lvl2pPr>
            <a:lvl3pPr>
              <a:defRPr>
                <a:latin typeface="Bell MT" panose="02020503060305020303" pitchFamily="18" charset="0"/>
              </a:defRPr>
            </a:lvl3pPr>
            <a:lvl4pPr>
              <a:defRPr>
                <a:latin typeface="Bell MT" panose="02020503060305020303" pitchFamily="18" charset="0"/>
              </a:defRPr>
            </a:lvl4pPr>
            <a:lvl5pPr>
              <a:defRPr>
                <a:latin typeface="Bell MT" panose="02020503060305020303" pitchFamily="18" charset="0"/>
              </a:defRPr>
            </a:lvl5pPr>
          </a:lstStyle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33500"/>
            <a:ext cx="4038600" cy="5524500"/>
          </a:xfrm>
        </p:spPr>
        <p:txBody>
          <a:bodyPr/>
          <a:lstStyle>
            <a:lvl1pPr>
              <a:defRPr>
                <a:latin typeface="Bell MT" panose="02020503060305020303" pitchFamily="18" charset="0"/>
              </a:defRPr>
            </a:lvl1pPr>
            <a:lvl2pPr>
              <a:defRPr>
                <a:latin typeface="Bell MT" panose="02020503060305020303" pitchFamily="18" charset="0"/>
              </a:defRPr>
            </a:lvl2pPr>
            <a:lvl3pPr>
              <a:defRPr>
                <a:latin typeface="Bell MT" panose="02020503060305020303" pitchFamily="18" charset="0"/>
              </a:defRPr>
            </a:lvl3pPr>
            <a:lvl4pPr>
              <a:defRPr>
                <a:latin typeface="Bell MT" panose="02020503060305020303" pitchFamily="18" charset="0"/>
              </a:defRPr>
            </a:lvl4pPr>
            <a:lvl5pPr>
              <a:defRPr>
                <a:latin typeface="Bell MT" panose="02020503060305020303" pitchFamily="18" charset="0"/>
              </a:defRPr>
            </a:lvl5pPr>
          </a:lstStyle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6768470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1962259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ga-IE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385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7A41D-5AE0-4EAA-A7E8-7C0053093877}" type="datetimeFigureOut">
              <a:rPr lang="zh-CN" altLang="en-US" smtClean="0"/>
              <a:t>2025/2/24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9543E-096F-464E-BBC6-786C19AD384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7A41D-5AE0-4EAA-A7E8-7C0053093877}" type="datetimeFigureOut">
              <a:rPr lang="zh-CN" altLang="en-US" smtClean="0"/>
              <a:t>2025/2/24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9543E-096F-464E-BBC6-786C19AD384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7A41D-5AE0-4EAA-A7E8-7C0053093877}" type="datetimeFigureOut">
              <a:rPr lang="zh-CN" altLang="en-US" smtClean="0"/>
              <a:t>2025/2/24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9543E-096F-464E-BBC6-786C19AD384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7A41D-5AE0-4EAA-A7E8-7C0053093877}" type="datetimeFigureOut">
              <a:rPr lang="zh-CN" altLang="en-US" smtClean="0"/>
              <a:t>2025/2/24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9543E-096F-464E-BBC6-786C19AD384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7A41D-5AE0-4EAA-A7E8-7C0053093877}" type="datetimeFigureOut">
              <a:rPr lang="zh-CN" altLang="en-US" smtClean="0"/>
              <a:t>2025/2/24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9543E-096F-464E-BBC6-786C19AD384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7A41D-5AE0-4EAA-A7E8-7C0053093877}" type="datetimeFigureOut">
              <a:rPr lang="zh-CN" altLang="en-US" smtClean="0"/>
              <a:t>2025/2/24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9543E-096F-464E-BBC6-786C19AD384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8.xml"/><Relationship Id="rId16" Type="http://schemas.openxmlformats.org/officeDocument/2006/relationships/theme" Target="../theme/theme3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30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4.xml"/><Relationship Id="rId2" Type="http://schemas.openxmlformats.org/officeDocument/2006/relationships/slideLayout" Target="../slideLayouts/slideLayout33.xml"/><Relationship Id="rId1" Type="http://schemas.openxmlformats.org/officeDocument/2006/relationships/slideLayout" Target="../slideLayouts/slideLayout32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E7A41D-5AE0-4EAA-A7E8-7C0053093877}" type="datetimeFigureOut">
              <a:rPr lang="zh-CN" altLang="en-US" smtClean="0"/>
              <a:t>2025/2/24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39543E-096F-464E-BBC6-786C19AD384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38175" y="0"/>
            <a:ext cx="8505825" cy="1231900"/>
          </a:xfrm>
          <a:prstGeom prst="rect">
            <a:avLst/>
          </a:prstGeom>
          <a:solidFill>
            <a:schemeClr val="accent2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dirty="0"/>
              <a:t>Click to edit Master title style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333500"/>
            <a:ext cx="8229600" cy="552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</a:p>
        </p:txBody>
      </p:sp>
      <p:sp>
        <p:nvSpPr>
          <p:cNvPr id="4100" name="Text Box 4"/>
          <p:cNvSpPr txBox="1">
            <a:spLocks noChangeArrowheads="1"/>
          </p:cNvSpPr>
          <p:nvPr/>
        </p:nvSpPr>
        <p:spPr bwMode="auto">
          <a:xfrm>
            <a:off x="0" y="0"/>
            <a:ext cx="657225" cy="1228725"/>
          </a:xfrm>
          <a:prstGeom prst="rect">
            <a:avLst/>
          </a:prstGeom>
          <a:solidFill>
            <a:srgbClr val="053E49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 anchorCtr="1"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fld id="{6D13C176-406F-4B1A-BA78-656BAB1AA59F}" type="slidenum">
              <a:rPr lang="en-US" altLang="zh-CN" smtClean="0">
                <a:solidFill>
                  <a:srgbClr val="FFFFFF"/>
                </a:solidFill>
                <a:ea typeface="宋体" panose="02010600030101010101" pitchFamily="2" charset="-122"/>
              </a:rPr>
              <a:pPr algn="ctr" fontAlgn="base">
                <a:spcBef>
                  <a:spcPct val="50000"/>
                </a:spcBef>
                <a:spcAft>
                  <a:spcPct val="0"/>
                </a:spcAft>
              </a:pPr>
              <a:t>‹#›</a:t>
            </a:fld>
            <a:endParaRPr lang="en-US" altLang="zh-CN" dirty="0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96380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 algn="r" rtl="0" fontAlgn="base">
        <a:spcBef>
          <a:spcPct val="0"/>
        </a:spcBef>
        <a:spcAft>
          <a:spcPct val="0"/>
        </a:spcAft>
        <a:defRPr sz="4000" kern="1200" baseline="0">
          <a:solidFill>
            <a:schemeClr val="bg1"/>
          </a:solidFill>
          <a:latin typeface="+mj-lt"/>
          <a:ea typeface="黑体" pitchFamily="2" charset="-122"/>
          <a:cs typeface="+mj-cs"/>
        </a:defRPr>
      </a:lvl1pPr>
      <a:lvl2pPr algn="r" rtl="0" fontAlgn="base"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Arial" panose="020B0604020202020204" pitchFamily="34" charset="0"/>
        </a:defRPr>
      </a:lvl2pPr>
      <a:lvl3pPr algn="r" rtl="0" fontAlgn="base"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Arial" panose="020B0604020202020204" pitchFamily="34" charset="0"/>
        </a:defRPr>
      </a:lvl3pPr>
      <a:lvl4pPr algn="r" rtl="0" fontAlgn="base"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Arial" panose="020B0604020202020204" pitchFamily="34" charset="0"/>
        </a:defRPr>
      </a:lvl4pPr>
      <a:lvl5pPr algn="r" rtl="0" fontAlgn="base"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Arial" panose="020B0604020202020204" pitchFamily="34" charset="0"/>
        </a:defRPr>
      </a:lvl5pPr>
      <a:lvl6pPr marL="457200" algn="r" rtl="0" fontAlgn="base"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Arial" panose="020B0604020202020204" pitchFamily="34" charset="0"/>
        </a:defRPr>
      </a:lvl6pPr>
      <a:lvl7pPr marL="914400" algn="r" rtl="0" fontAlgn="base"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Arial" panose="020B0604020202020204" pitchFamily="34" charset="0"/>
        </a:defRPr>
      </a:lvl7pPr>
      <a:lvl8pPr marL="1371600" algn="r" rtl="0" fontAlgn="base"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Arial" panose="020B0604020202020204" pitchFamily="34" charset="0"/>
        </a:defRPr>
      </a:lvl8pPr>
      <a:lvl9pPr marL="1828800" algn="r" rtl="0" fontAlgn="base"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Arial" panose="020B0604020202020204" pitchFamily="34" charset="0"/>
        </a:defRPr>
      </a:lvl9pPr>
    </p:titleStyle>
    <p:bodyStyle>
      <a:lvl1pPr algn="l" rtl="0" fontAlgn="base">
        <a:spcBef>
          <a:spcPct val="20000"/>
        </a:spcBef>
        <a:spcAft>
          <a:spcPct val="0"/>
        </a:spcAft>
        <a:defRPr sz="26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827088" indent="-285750" algn="l" rtl="0" fontAlgn="base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235075" indent="-228600" algn="l" rtl="0" fontAlgn="base">
        <a:spcBef>
          <a:spcPct val="20000"/>
        </a:spcBef>
        <a:spcAft>
          <a:spcPct val="0"/>
        </a:spcAft>
        <a:buChar char="•"/>
        <a:defRPr sz="2200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43063" indent="-228600" algn="l" rtl="0" fontAlgn="base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38175" y="0"/>
            <a:ext cx="8505825" cy="1231900"/>
          </a:xfrm>
          <a:prstGeom prst="rect">
            <a:avLst/>
          </a:prstGeom>
          <a:solidFill>
            <a:schemeClr val="accent2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title style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333500"/>
            <a:ext cx="8229600" cy="552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</a:p>
        </p:txBody>
      </p:sp>
      <p:sp>
        <p:nvSpPr>
          <p:cNvPr id="4100" name="Text Box 4"/>
          <p:cNvSpPr txBox="1">
            <a:spLocks noChangeArrowheads="1"/>
          </p:cNvSpPr>
          <p:nvPr/>
        </p:nvSpPr>
        <p:spPr bwMode="auto">
          <a:xfrm>
            <a:off x="0" y="0"/>
            <a:ext cx="657225" cy="1228725"/>
          </a:xfrm>
          <a:prstGeom prst="rect">
            <a:avLst/>
          </a:prstGeom>
          <a:solidFill>
            <a:srgbClr val="053E49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 anchorCtr="1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D13C176-406F-4B1A-BA78-656BAB1AA59F}" type="slidenum">
              <a:rPr kumimoji="0" lang="en-US" altLang="zh-CN" sz="1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  <a:cs typeface="+mn-cs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828089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  <p:sldLayoutId id="2147483679" r:id="rId13"/>
    <p:sldLayoutId id="2147483680" r:id="rId14"/>
    <p:sldLayoutId id="2147483681" r:id="rId15"/>
  </p:sldLayoutIdLst>
  <p:txStyles>
    <p:titleStyle>
      <a:lvl1pPr algn="r" rtl="0" fontAlgn="base">
        <a:spcBef>
          <a:spcPct val="0"/>
        </a:spcBef>
        <a:spcAft>
          <a:spcPct val="0"/>
        </a:spcAft>
        <a:defRPr sz="4000" kern="1200">
          <a:solidFill>
            <a:schemeClr val="bg1"/>
          </a:solidFill>
          <a:latin typeface="+mj-lt"/>
          <a:ea typeface="+mj-ea"/>
          <a:cs typeface="+mj-cs"/>
        </a:defRPr>
      </a:lvl1pPr>
      <a:lvl2pPr algn="r" rtl="0" fontAlgn="base"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Arial" panose="020B0604020202020204" pitchFamily="34" charset="0"/>
        </a:defRPr>
      </a:lvl2pPr>
      <a:lvl3pPr algn="r" rtl="0" fontAlgn="base"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Arial" panose="020B0604020202020204" pitchFamily="34" charset="0"/>
        </a:defRPr>
      </a:lvl3pPr>
      <a:lvl4pPr algn="r" rtl="0" fontAlgn="base"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Arial" panose="020B0604020202020204" pitchFamily="34" charset="0"/>
        </a:defRPr>
      </a:lvl4pPr>
      <a:lvl5pPr algn="r" rtl="0" fontAlgn="base"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Arial" panose="020B0604020202020204" pitchFamily="34" charset="0"/>
        </a:defRPr>
      </a:lvl5pPr>
      <a:lvl6pPr marL="457200" algn="r" rtl="0" fontAlgn="base"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Arial" panose="020B0604020202020204" pitchFamily="34" charset="0"/>
        </a:defRPr>
      </a:lvl6pPr>
      <a:lvl7pPr marL="914400" algn="r" rtl="0" fontAlgn="base"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Arial" panose="020B0604020202020204" pitchFamily="34" charset="0"/>
        </a:defRPr>
      </a:lvl7pPr>
      <a:lvl8pPr marL="1371600" algn="r" rtl="0" fontAlgn="base"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Arial" panose="020B0604020202020204" pitchFamily="34" charset="0"/>
        </a:defRPr>
      </a:lvl8pPr>
      <a:lvl9pPr marL="1828800" algn="r" rtl="0" fontAlgn="base"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Arial" panose="020B0604020202020204" pitchFamily="34" charset="0"/>
        </a:defRPr>
      </a:lvl9pPr>
    </p:titleStyle>
    <p:bodyStyle>
      <a:lvl1pPr algn="l" rtl="0" fontAlgn="base">
        <a:spcBef>
          <a:spcPct val="20000"/>
        </a:spcBef>
        <a:spcAft>
          <a:spcPct val="0"/>
        </a:spcAft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827088" indent="-285750" algn="l" rtl="0" fontAlgn="base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235075" indent="-228600" algn="l" rtl="0" fontAlgn="base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43063" indent="-228600" algn="l" rtl="0" fontAlgn="base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38175" y="0"/>
            <a:ext cx="8505825" cy="1231900"/>
          </a:xfrm>
          <a:prstGeom prst="rect">
            <a:avLst/>
          </a:prstGeom>
          <a:solidFill>
            <a:schemeClr val="accent2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dirty="0"/>
              <a:t>Click to edit Master title style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333500"/>
            <a:ext cx="8229600" cy="552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</a:p>
        </p:txBody>
      </p:sp>
      <p:sp>
        <p:nvSpPr>
          <p:cNvPr id="4100" name="Text Box 4"/>
          <p:cNvSpPr txBox="1">
            <a:spLocks noChangeArrowheads="1"/>
          </p:cNvSpPr>
          <p:nvPr/>
        </p:nvSpPr>
        <p:spPr bwMode="auto">
          <a:xfrm>
            <a:off x="0" y="0"/>
            <a:ext cx="657225" cy="1228725"/>
          </a:xfrm>
          <a:prstGeom prst="rect">
            <a:avLst/>
          </a:prstGeom>
          <a:solidFill>
            <a:srgbClr val="053E49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 anchorCtr="1"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fld id="{6D13C176-406F-4B1A-BA78-656BAB1AA59F}" type="slidenum">
              <a:rPr lang="en-US" altLang="zh-CN" smtClean="0">
                <a:solidFill>
                  <a:srgbClr val="FFFFFF"/>
                </a:solidFill>
                <a:ea typeface="宋体" panose="02010600030101010101" pitchFamily="2" charset="-122"/>
              </a:rPr>
              <a:pPr algn="ctr" fontAlgn="base">
                <a:spcBef>
                  <a:spcPct val="50000"/>
                </a:spcBef>
                <a:spcAft>
                  <a:spcPct val="0"/>
                </a:spcAft>
              </a:pPr>
              <a:t>‹#›</a:t>
            </a:fld>
            <a:endParaRPr lang="en-US" altLang="zh-CN" dirty="0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76261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</p:sldLayoutIdLst>
  <p:txStyles>
    <p:titleStyle>
      <a:lvl1pPr algn="r" rtl="0" fontAlgn="base">
        <a:spcBef>
          <a:spcPct val="0"/>
        </a:spcBef>
        <a:spcAft>
          <a:spcPct val="0"/>
        </a:spcAft>
        <a:defRPr sz="4000" kern="1200" baseline="0">
          <a:solidFill>
            <a:schemeClr val="bg1"/>
          </a:solidFill>
          <a:latin typeface="+mj-lt"/>
          <a:ea typeface="黑体" pitchFamily="2" charset="-122"/>
          <a:cs typeface="+mj-cs"/>
        </a:defRPr>
      </a:lvl1pPr>
      <a:lvl2pPr algn="r" rtl="0" fontAlgn="base"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Arial" panose="020B0604020202020204" pitchFamily="34" charset="0"/>
        </a:defRPr>
      </a:lvl2pPr>
      <a:lvl3pPr algn="r" rtl="0" fontAlgn="base"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Arial" panose="020B0604020202020204" pitchFamily="34" charset="0"/>
        </a:defRPr>
      </a:lvl3pPr>
      <a:lvl4pPr algn="r" rtl="0" fontAlgn="base"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Arial" panose="020B0604020202020204" pitchFamily="34" charset="0"/>
        </a:defRPr>
      </a:lvl4pPr>
      <a:lvl5pPr algn="r" rtl="0" fontAlgn="base"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Arial" panose="020B0604020202020204" pitchFamily="34" charset="0"/>
        </a:defRPr>
      </a:lvl5pPr>
      <a:lvl6pPr marL="457200" algn="r" rtl="0" fontAlgn="base"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Arial" panose="020B0604020202020204" pitchFamily="34" charset="0"/>
        </a:defRPr>
      </a:lvl6pPr>
      <a:lvl7pPr marL="914400" algn="r" rtl="0" fontAlgn="base"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Arial" panose="020B0604020202020204" pitchFamily="34" charset="0"/>
        </a:defRPr>
      </a:lvl7pPr>
      <a:lvl8pPr marL="1371600" algn="r" rtl="0" fontAlgn="base"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Arial" panose="020B0604020202020204" pitchFamily="34" charset="0"/>
        </a:defRPr>
      </a:lvl8pPr>
      <a:lvl9pPr marL="1828800" algn="r" rtl="0" fontAlgn="base"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Arial" panose="020B0604020202020204" pitchFamily="34" charset="0"/>
        </a:defRPr>
      </a:lvl9pPr>
    </p:titleStyle>
    <p:bodyStyle>
      <a:lvl1pPr algn="l" rtl="0" fontAlgn="base">
        <a:spcBef>
          <a:spcPct val="20000"/>
        </a:spcBef>
        <a:spcAft>
          <a:spcPct val="0"/>
        </a:spcAft>
        <a:defRPr sz="26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827088" indent="-285750" algn="l" rtl="0" fontAlgn="base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235075" indent="-228600" algn="l" rtl="0" fontAlgn="base">
        <a:spcBef>
          <a:spcPct val="20000"/>
        </a:spcBef>
        <a:spcAft>
          <a:spcPct val="0"/>
        </a:spcAft>
        <a:buChar char="•"/>
        <a:defRPr sz="2200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43063" indent="-228600" algn="l" rtl="0" fontAlgn="base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5" Type="http://schemas.openxmlformats.org/officeDocument/2006/relationships/image" Target="../media/image3.jpe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5" Type="http://schemas.openxmlformats.org/officeDocument/2006/relationships/image" Target="../media/image3.jpe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5" Type="http://schemas.openxmlformats.org/officeDocument/2006/relationships/image" Target="../media/image3.jpe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5" Type="http://schemas.openxmlformats.org/officeDocument/2006/relationships/image" Target="../media/image3.jpe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5" Type="http://schemas.openxmlformats.org/officeDocument/2006/relationships/image" Target="../media/image3.jpe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6.xml"/><Relationship Id="rId1" Type="http://schemas.openxmlformats.org/officeDocument/2006/relationships/tags" Target="../tags/tag15.xml"/><Relationship Id="rId5" Type="http://schemas.openxmlformats.org/officeDocument/2006/relationships/image" Target="../media/image3.jpe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5" Type="http://schemas.openxmlformats.org/officeDocument/2006/relationships/image" Target="../media/image3.jpe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5" Type="http://schemas.openxmlformats.org/officeDocument/2006/relationships/image" Target="../media/image3.jpeg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2.xml"/><Relationship Id="rId1" Type="http://schemas.openxmlformats.org/officeDocument/2006/relationships/tags" Target="../tags/tag21.xml"/><Relationship Id="rId5" Type="http://schemas.openxmlformats.org/officeDocument/2006/relationships/image" Target="../media/image3.jpeg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image" Target="../media/image8.png"/><Relationship Id="rId5" Type="http://schemas.openxmlformats.org/officeDocument/2006/relationships/image" Target="../media/image3.jpeg"/><Relationship Id="rId4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tags" Target="../tags/tag32.xml"/><Relationship Id="rId13" Type="http://schemas.openxmlformats.org/officeDocument/2006/relationships/tags" Target="../tags/tag37.xml"/><Relationship Id="rId18" Type="http://schemas.openxmlformats.org/officeDocument/2006/relationships/tags" Target="../tags/tag42.xml"/><Relationship Id="rId26" Type="http://schemas.openxmlformats.org/officeDocument/2006/relationships/tags" Target="../tags/tag50.xml"/><Relationship Id="rId3" Type="http://schemas.openxmlformats.org/officeDocument/2006/relationships/tags" Target="../tags/tag27.xml"/><Relationship Id="rId21" Type="http://schemas.openxmlformats.org/officeDocument/2006/relationships/tags" Target="../tags/tag45.xml"/><Relationship Id="rId7" Type="http://schemas.openxmlformats.org/officeDocument/2006/relationships/tags" Target="../tags/tag31.xml"/><Relationship Id="rId12" Type="http://schemas.openxmlformats.org/officeDocument/2006/relationships/tags" Target="../tags/tag36.xml"/><Relationship Id="rId17" Type="http://schemas.openxmlformats.org/officeDocument/2006/relationships/tags" Target="../tags/tag41.xml"/><Relationship Id="rId25" Type="http://schemas.openxmlformats.org/officeDocument/2006/relationships/tags" Target="../tags/tag49.xml"/><Relationship Id="rId2" Type="http://schemas.openxmlformats.org/officeDocument/2006/relationships/tags" Target="../tags/tag26.xml"/><Relationship Id="rId16" Type="http://schemas.openxmlformats.org/officeDocument/2006/relationships/tags" Target="../tags/tag40.xml"/><Relationship Id="rId20" Type="http://schemas.openxmlformats.org/officeDocument/2006/relationships/tags" Target="../tags/tag44.xml"/><Relationship Id="rId29" Type="http://schemas.openxmlformats.org/officeDocument/2006/relationships/image" Target="../media/image3.jpeg"/><Relationship Id="rId1" Type="http://schemas.openxmlformats.org/officeDocument/2006/relationships/tags" Target="../tags/tag25.xml"/><Relationship Id="rId6" Type="http://schemas.openxmlformats.org/officeDocument/2006/relationships/tags" Target="../tags/tag30.xml"/><Relationship Id="rId11" Type="http://schemas.openxmlformats.org/officeDocument/2006/relationships/tags" Target="../tags/tag35.xml"/><Relationship Id="rId24" Type="http://schemas.openxmlformats.org/officeDocument/2006/relationships/tags" Target="../tags/tag48.xml"/><Relationship Id="rId5" Type="http://schemas.openxmlformats.org/officeDocument/2006/relationships/tags" Target="../tags/tag29.xml"/><Relationship Id="rId15" Type="http://schemas.openxmlformats.org/officeDocument/2006/relationships/tags" Target="../tags/tag39.xml"/><Relationship Id="rId23" Type="http://schemas.openxmlformats.org/officeDocument/2006/relationships/tags" Target="../tags/tag47.xml"/><Relationship Id="rId28" Type="http://schemas.openxmlformats.org/officeDocument/2006/relationships/notesSlide" Target="../notesSlides/notesSlide22.xml"/><Relationship Id="rId10" Type="http://schemas.openxmlformats.org/officeDocument/2006/relationships/tags" Target="../tags/tag34.xml"/><Relationship Id="rId19" Type="http://schemas.openxmlformats.org/officeDocument/2006/relationships/tags" Target="../tags/tag43.xml"/><Relationship Id="rId4" Type="http://schemas.openxmlformats.org/officeDocument/2006/relationships/tags" Target="../tags/tag28.xml"/><Relationship Id="rId9" Type="http://schemas.openxmlformats.org/officeDocument/2006/relationships/tags" Target="../tags/tag33.xml"/><Relationship Id="rId14" Type="http://schemas.openxmlformats.org/officeDocument/2006/relationships/tags" Target="../tags/tag38.xml"/><Relationship Id="rId22" Type="http://schemas.openxmlformats.org/officeDocument/2006/relationships/tags" Target="../tags/tag46.xml"/><Relationship Id="rId27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.jpeg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.jpe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10.png"/><Relationship Id="rId4" Type="http://schemas.openxmlformats.org/officeDocument/2006/relationships/image" Target="../media/image1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3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notesSlide" Target="../notesSlides/notesSlide34.xml"/><Relationship Id="rId7" Type="http://schemas.openxmlformats.org/officeDocument/2006/relationships/image" Target="../media/image2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eg"/><Relationship Id="rId5" Type="http://schemas.openxmlformats.org/officeDocument/2006/relationships/image" Target="../media/image34.png"/><Relationship Id="rId4" Type="http://schemas.openxmlformats.org/officeDocument/2006/relationships/image" Target="../media/image33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eg"/><Relationship Id="rId4" Type="http://schemas.openxmlformats.org/officeDocument/2006/relationships/image" Target="../media/image33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eg"/><Relationship Id="rId4" Type="http://schemas.openxmlformats.org/officeDocument/2006/relationships/image" Target="../media/image33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eg"/><Relationship Id="rId4" Type="http://schemas.openxmlformats.org/officeDocument/2006/relationships/image" Target="../media/image33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eg"/><Relationship Id="rId4" Type="http://schemas.openxmlformats.org/officeDocument/2006/relationships/image" Target="../media/image3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41.png"/><Relationship Id="rId7" Type="http://schemas.openxmlformats.org/officeDocument/2006/relationships/image" Target="../media/image3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0.png"/><Relationship Id="rId5" Type="http://schemas.openxmlformats.org/officeDocument/2006/relationships/image" Target="../media/image43.png"/><Relationship Id="rId10" Type="http://schemas.openxmlformats.org/officeDocument/2006/relationships/image" Target="../media/image46.jpeg"/><Relationship Id="rId4" Type="http://schemas.openxmlformats.org/officeDocument/2006/relationships/image" Target="../media/image42.tif"/><Relationship Id="rId9" Type="http://schemas.openxmlformats.org/officeDocument/2006/relationships/image" Target="../media/image4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0.png"/><Relationship Id="rId4" Type="http://schemas.openxmlformats.org/officeDocument/2006/relationships/image" Target="../media/image5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54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2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wmf"/><Relationship Id="rId13" Type="http://schemas.openxmlformats.org/officeDocument/2006/relationships/oleObject" Target="../embeddings/oleObject6.bin"/><Relationship Id="rId18" Type="http://schemas.openxmlformats.org/officeDocument/2006/relationships/image" Target="../media/image66.w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12" Type="http://schemas.openxmlformats.org/officeDocument/2006/relationships/image" Target="../media/image63.wmf"/><Relationship Id="rId17" Type="http://schemas.openxmlformats.org/officeDocument/2006/relationships/oleObject" Target="../embeddings/oleObject8.bin"/><Relationship Id="rId2" Type="http://schemas.openxmlformats.org/officeDocument/2006/relationships/notesSlide" Target="../notesSlides/notesSlide59.xml"/><Relationship Id="rId16" Type="http://schemas.openxmlformats.org/officeDocument/2006/relationships/image" Target="../media/image65.wmf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60.wmf"/><Relationship Id="rId11" Type="http://schemas.openxmlformats.org/officeDocument/2006/relationships/oleObject" Target="../embeddings/oleObject5.bin"/><Relationship Id="rId5" Type="http://schemas.openxmlformats.org/officeDocument/2006/relationships/oleObject" Target="../embeddings/oleObject2.bin"/><Relationship Id="rId15" Type="http://schemas.openxmlformats.org/officeDocument/2006/relationships/oleObject" Target="../embeddings/oleObject7.bin"/><Relationship Id="rId10" Type="http://schemas.openxmlformats.org/officeDocument/2006/relationships/image" Target="../media/image62.wmf"/><Relationship Id="rId19" Type="http://schemas.openxmlformats.org/officeDocument/2006/relationships/image" Target="../media/image3.jpeg"/><Relationship Id="rId4" Type="http://schemas.openxmlformats.org/officeDocument/2006/relationships/image" Target="../media/image59.wmf"/><Relationship Id="rId9" Type="http://schemas.openxmlformats.org/officeDocument/2006/relationships/oleObject" Target="../embeddings/oleObject4.bin"/><Relationship Id="rId14" Type="http://schemas.openxmlformats.org/officeDocument/2006/relationships/image" Target="../media/image64.wmf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gif"/><Relationship Id="rId7" Type="http://schemas.openxmlformats.org/officeDocument/2006/relationships/image" Target="../media/image3.jpe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Relationship Id="rId9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77.pn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80.png"/><Relationship Id="rId11" Type="http://schemas.openxmlformats.org/officeDocument/2006/relationships/image" Target="../media/image3.jpeg"/><Relationship Id="rId5" Type="http://schemas.openxmlformats.org/officeDocument/2006/relationships/image" Target="../media/image79.png"/><Relationship Id="rId10" Type="http://schemas.openxmlformats.org/officeDocument/2006/relationships/image" Target="../media/image75.png"/><Relationship Id="rId4" Type="http://schemas.openxmlformats.org/officeDocument/2006/relationships/image" Target="../media/image78.png"/><Relationship Id="rId9" Type="http://schemas.openxmlformats.org/officeDocument/2006/relationships/image" Target="../media/image74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3.jpe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2.xml"/><Relationship Id="rId5" Type="http://schemas.openxmlformats.org/officeDocument/2006/relationships/image" Target="../media/image84.png"/><Relationship Id="rId4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3.xml"/><Relationship Id="rId5" Type="http://schemas.openxmlformats.org/officeDocument/2006/relationships/image" Target="../media/image85.png"/><Relationship Id="rId4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3.png"/><Relationship Id="rId4" Type="http://schemas.openxmlformats.org/officeDocument/2006/relationships/image" Target="../media/image9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notesSlide" Target="../notesSlides/notesSlide8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5" Type="http://schemas.openxmlformats.org/officeDocument/2006/relationships/image" Target="../media/image3.jpe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2B22A830-B3B6-5FBB-5091-5A8F5C6FC6D6}"/>
              </a:ext>
            </a:extLst>
          </p:cNvPr>
          <p:cNvSpPr/>
          <p:nvPr/>
        </p:nvSpPr>
        <p:spPr>
          <a:xfrm>
            <a:off x="0" y="-26378"/>
            <a:ext cx="9144000" cy="4941278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7" name="组 26"/>
          <p:cNvGrpSpPr/>
          <p:nvPr/>
        </p:nvGrpSpPr>
        <p:grpSpPr>
          <a:xfrm>
            <a:off x="1309670" y="5886856"/>
            <a:ext cx="6986498" cy="738289"/>
            <a:chOff x="1584506" y="5896006"/>
            <a:chExt cx="6986498" cy="738289"/>
          </a:xfrm>
        </p:grpSpPr>
        <p:sp>
          <p:nvSpPr>
            <p:cNvPr id="20" name="副标题 2"/>
            <p:cNvSpPr txBox="1"/>
            <p:nvPr/>
          </p:nvSpPr>
          <p:spPr>
            <a:xfrm>
              <a:off x="1584506" y="5896006"/>
              <a:ext cx="6871855" cy="354267"/>
            </a:xfrm>
            <a:prstGeom prst="rect">
              <a:avLst/>
            </a:prstGeom>
            <a:noFill/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9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1800" b="1" dirty="0">
                  <a:solidFill>
                    <a:schemeClr val="accent2">
                      <a:lumMod val="75000"/>
                    </a:schemeClr>
                  </a:solidFill>
                  <a:latin typeface="SimHei" charset="-122"/>
                  <a:ea typeface="SimHei" charset="-122"/>
                  <a:cs typeface="SimHei" charset="-122"/>
                </a:rPr>
                <a:t>南京信息工程大学</a:t>
              </a:r>
            </a:p>
          </p:txBody>
        </p:sp>
        <p:sp>
          <p:nvSpPr>
            <p:cNvPr id="24" name="副标题 2"/>
            <p:cNvSpPr txBox="1"/>
            <p:nvPr/>
          </p:nvSpPr>
          <p:spPr>
            <a:xfrm>
              <a:off x="1699149" y="6280028"/>
              <a:ext cx="6871855" cy="354267"/>
            </a:xfrm>
            <a:prstGeom prst="rect">
              <a:avLst/>
            </a:prstGeom>
            <a:noFill/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9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1800" dirty="0">
                  <a:solidFill>
                    <a:srgbClr val="3C6488"/>
                  </a:solidFill>
                  <a:latin typeface="Times New Roman" panose="02020503050405090304" charset="0"/>
                  <a:ea typeface="宋体" panose="02010600030101010101" pitchFamily="2" charset="-122"/>
                  <a:cs typeface="Times New Roman" panose="02020503050405090304" charset="0"/>
                </a:rPr>
                <a:t>Nanjing University of Information Science and Technology</a:t>
              </a:r>
              <a:endParaRPr lang="zh-CN" altLang="en-US" sz="1800" dirty="0">
                <a:solidFill>
                  <a:srgbClr val="3C6488"/>
                </a:solidFill>
                <a:latin typeface="Times New Roman" panose="02020503050405090304" charset="0"/>
                <a:ea typeface="宋体" panose="02010600030101010101" pitchFamily="2" charset="-122"/>
                <a:cs typeface="Times New Roman" panose="02020503050405090304" charset="0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-88900" y="1324819"/>
            <a:ext cx="9232900" cy="1223745"/>
          </a:xfrm>
          <a:solidFill>
            <a:schemeClr val="bg1">
              <a:alpha val="30000"/>
            </a:schemeClr>
          </a:solidFill>
        </p:spPr>
        <p:txBody>
          <a:bodyPr anchor="t">
            <a:noAutofit/>
          </a:bodyPr>
          <a:lstStyle/>
          <a:p>
            <a:pPr>
              <a:lnSpc>
                <a:spcPct val="100000"/>
              </a:lnSpc>
            </a:pPr>
            <a:r>
              <a:rPr lang="zh-CN" altLang="en-US" sz="7200" b="1" dirty="0">
                <a:solidFill>
                  <a:schemeClr val="bg1"/>
                </a:solidFill>
                <a:latin typeface="SimHei" charset="-122"/>
                <a:ea typeface="SimHei" charset="-122"/>
                <a:cs typeface="SimHei" charset="-122"/>
              </a:rPr>
              <a:t>数字图像处理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271570" y="5414026"/>
            <a:ext cx="6871855" cy="795536"/>
          </a:xfrm>
          <a:noFill/>
        </p:spPr>
        <p:txBody>
          <a:bodyPr>
            <a:noAutofit/>
          </a:bodyPr>
          <a:lstStyle/>
          <a:p>
            <a:r>
              <a:rPr lang="zh-CN" altLang="en-US" dirty="0">
                <a:latin typeface="华光标题宋_CNKI" panose="02000500000000000000" pitchFamily="2" charset="-122"/>
                <a:ea typeface="华光标题宋_CNKI" panose="02000500000000000000" pitchFamily="2" charset="-122"/>
                <a:cs typeface="SimHei" charset="-122"/>
              </a:rPr>
              <a:t>第</a:t>
            </a:r>
            <a:r>
              <a:rPr lang="en-US" altLang="zh-CN" dirty="0">
                <a:latin typeface="华光标题宋_CNKI" panose="02000500000000000000" pitchFamily="2" charset="-122"/>
                <a:ea typeface="华光标题宋_CNKI" panose="02000500000000000000" pitchFamily="2" charset="-122"/>
                <a:cs typeface="SimHei" charset="-122"/>
              </a:rPr>
              <a:t>3</a:t>
            </a:r>
            <a:r>
              <a:rPr lang="zh-CN" altLang="en-US" dirty="0">
                <a:latin typeface="华光标题宋_CNKI" panose="02000500000000000000" pitchFamily="2" charset="-122"/>
                <a:ea typeface="华光标题宋_CNKI" panose="02000500000000000000" pitchFamily="2" charset="-122"/>
                <a:cs typeface="SimHei" charset="-122"/>
              </a:rPr>
              <a:t>章 </a:t>
            </a:r>
            <a:r>
              <a:rPr lang="en-US" altLang="zh-CN" dirty="0">
                <a:latin typeface="华光标题宋_CNKI" panose="02000500000000000000" pitchFamily="2" charset="-122"/>
                <a:ea typeface="华光标题宋_CNKI" panose="02000500000000000000" pitchFamily="2" charset="-122"/>
                <a:cs typeface="SimHei" charset="-122"/>
              </a:rPr>
              <a:t>- </a:t>
            </a:r>
            <a:r>
              <a:rPr lang="zh-CN" altLang="en-US" dirty="0">
                <a:latin typeface="华光标题宋_CNKI" panose="02000500000000000000" pitchFamily="2" charset="-122"/>
                <a:ea typeface="华光标题宋_CNKI" panose="02000500000000000000" pitchFamily="2" charset="-122"/>
                <a:cs typeface="SimHei" charset="-122"/>
              </a:rPr>
              <a:t>灰度变换与空间滤波</a:t>
            </a: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3425" y="5535177"/>
            <a:ext cx="875116" cy="855973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9CC9475D-32C0-0E06-6633-45250559F3F7}"/>
              </a:ext>
            </a:extLst>
          </p:cNvPr>
          <p:cNvSpPr/>
          <p:nvPr/>
        </p:nvSpPr>
        <p:spPr>
          <a:xfrm rot="2696006">
            <a:off x="3770155" y="3709790"/>
            <a:ext cx="1320759" cy="1320759"/>
          </a:xfrm>
          <a:prstGeom prst="rect">
            <a:avLst/>
          </a:prstGeom>
          <a:noFill/>
          <a:ln w="63500">
            <a:solidFill>
              <a:srgbClr val="FFE8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350">
              <a:solidFill>
                <a:schemeClr val="bg1"/>
              </a:solidFill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D369ACC4-DFCB-6ACC-B13D-76C51EB7064F}"/>
              </a:ext>
            </a:extLst>
          </p:cNvPr>
          <p:cNvSpPr/>
          <p:nvPr/>
        </p:nvSpPr>
        <p:spPr>
          <a:xfrm rot="2696006">
            <a:off x="3938998" y="3708437"/>
            <a:ext cx="1320759" cy="1320759"/>
          </a:xfrm>
          <a:prstGeom prst="rect">
            <a:avLst/>
          </a:prstGeom>
          <a:noFill/>
          <a:ln w="2540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350">
              <a:solidFill>
                <a:schemeClr val="bg1"/>
              </a:solidFill>
            </a:endParaRP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A64FA87F-93DE-77E4-A3DE-9246DCA8CE28}"/>
              </a:ext>
            </a:extLst>
          </p:cNvPr>
          <p:cNvCxnSpPr>
            <a:cxnSpLocks/>
          </p:cNvCxnSpPr>
          <p:nvPr/>
        </p:nvCxnSpPr>
        <p:spPr>
          <a:xfrm flipH="1">
            <a:off x="0" y="4371869"/>
            <a:ext cx="3174023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BAC3BE42-0010-5792-CD7E-BEF0F1464B8B}"/>
              </a:ext>
            </a:extLst>
          </p:cNvPr>
          <p:cNvCxnSpPr>
            <a:cxnSpLocks/>
          </p:cNvCxnSpPr>
          <p:nvPr/>
        </p:nvCxnSpPr>
        <p:spPr>
          <a:xfrm flipH="1">
            <a:off x="5882050" y="4371866"/>
            <a:ext cx="326195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标题 1">
            <a:extLst>
              <a:ext uri="{FF2B5EF4-FFF2-40B4-BE49-F238E27FC236}">
                <a16:creationId xmlns:a16="http://schemas.microsoft.com/office/drawing/2014/main" id="{A565EE4B-8DDF-1BE6-1DAB-25D3DF776065}"/>
              </a:ext>
            </a:extLst>
          </p:cNvPr>
          <p:cNvSpPr txBox="1">
            <a:spLocks/>
          </p:cNvSpPr>
          <p:nvPr/>
        </p:nvSpPr>
        <p:spPr>
          <a:xfrm>
            <a:off x="0" y="2658721"/>
            <a:ext cx="9144000" cy="664881"/>
          </a:xfrm>
          <a:prstGeom prst="rect">
            <a:avLst/>
          </a:prstGeom>
          <a:solidFill>
            <a:schemeClr val="bg1">
              <a:alpha val="30000"/>
            </a:schemeClr>
          </a:solidFill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dirty="0">
                <a:solidFill>
                  <a:schemeClr val="bg1"/>
                </a:solidFill>
                <a:latin typeface="Times New Roman" panose="02020603050405020304" pitchFamily="18" charset="0"/>
                <a:ea typeface="SimHei" charset="-122"/>
                <a:cs typeface="Times New Roman" panose="02020603050405020304" pitchFamily="18" charset="0"/>
              </a:rPr>
              <a:t>Digital Image Processing</a:t>
            </a:r>
            <a:endParaRPr lang="zh-CN" altLang="en-US" sz="3600" dirty="0">
              <a:solidFill>
                <a:schemeClr val="bg1"/>
              </a:solidFill>
              <a:latin typeface="Times New Roman" panose="02020603050405020304" pitchFamily="18" charset="0"/>
              <a:ea typeface="SimHei" charset="-122"/>
              <a:cs typeface="Times New Roman" panose="02020603050405020304" pitchFamily="18" charset="0"/>
            </a:endParaRPr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5F3C5571-429D-C981-EC08-589C47B69105}"/>
              </a:ext>
            </a:extLst>
          </p:cNvPr>
          <p:cNvCxnSpPr>
            <a:cxnSpLocks/>
          </p:cNvCxnSpPr>
          <p:nvPr/>
        </p:nvCxnSpPr>
        <p:spPr>
          <a:xfrm flipH="1">
            <a:off x="0" y="4425735"/>
            <a:ext cx="3174023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4BF40FAA-8777-3FD1-C785-70B67C5B542F}"/>
              </a:ext>
            </a:extLst>
          </p:cNvPr>
          <p:cNvCxnSpPr>
            <a:cxnSpLocks/>
          </p:cNvCxnSpPr>
          <p:nvPr/>
        </p:nvCxnSpPr>
        <p:spPr>
          <a:xfrm flipH="1">
            <a:off x="5882050" y="4425732"/>
            <a:ext cx="326195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131" y="271543"/>
            <a:ext cx="872370" cy="853287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8845528" y="6779132"/>
            <a:ext cx="224042" cy="22337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9878" y="183607"/>
            <a:ext cx="298173" cy="96933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/>
        </p:nvSpPr>
        <p:spPr>
          <a:xfrm>
            <a:off x="318135" y="102870"/>
            <a:ext cx="2734310" cy="795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>
                <a:solidFill>
                  <a:schemeClr val="accent1">
                    <a:lumMod val="50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空间滤波基础</a:t>
            </a:r>
          </a:p>
        </p:txBody>
      </p:sp>
      <p:cxnSp>
        <p:nvCxnSpPr>
          <p:cNvPr id="4" name="直线连接符 4"/>
          <p:cNvCxnSpPr/>
          <p:nvPr/>
        </p:nvCxnSpPr>
        <p:spPr>
          <a:xfrm>
            <a:off x="3052445" y="500380"/>
            <a:ext cx="25895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标题 1"/>
          <p:cNvSpPr txBox="1"/>
          <p:nvPr/>
        </p:nvSpPr>
        <p:spPr>
          <a:xfrm>
            <a:off x="502920" y="624840"/>
            <a:ext cx="4124325" cy="8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latin typeface="Times New Roman" panose="02020503050405090304" charset="0"/>
                <a:ea typeface="宋体" panose="02010600030101010101" pitchFamily="2" charset="-122"/>
                <a:cs typeface="Times New Roman" panose="02020503050405090304" charset="0"/>
              </a:rPr>
              <a:t>Foundations</a:t>
            </a:r>
          </a:p>
        </p:txBody>
      </p:sp>
      <p:graphicFrame>
        <p:nvGraphicFramePr>
          <p:cNvPr id="11" name="object 4"/>
          <p:cNvGraphicFramePr>
            <a:graphicFrameLocks noGrp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242311393"/>
              </p:ext>
            </p:extLst>
          </p:nvPr>
        </p:nvGraphicFramePr>
        <p:xfrm>
          <a:off x="1800225" y="3774440"/>
          <a:ext cx="2367915" cy="24644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893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93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893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035">
                <a:tc>
                  <a:txBody>
                    <a:bodyPr/>
                    <a:lstStyle/>
                    <a:p>
                      <a:pPr algn="ctr"/>
                      <a:r>
                        <a:rPr lang="en-US" sz="1800" b="0"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w(-1,-1)</a:t>
                      </a:r>
                    </a:p>
                  </a:txBody>
                  <a:tcPr marL="0" marR="0" marT="0" marB="0" anchor="ctr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w(-1,0)</a:t>
                      </a:r>
                    </a:p>
                  </a:txBody>
                  <a:tcPr marL="0" marR="0" marT="0" marB="0" anchor="ctr">
                    <a:lnL w="9525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w(-1,1)</a:t>
                      </a:r>
                    </a:p>
                  </a:txBody>
                  <a:tcPr marL="0" marR="0" marT="0" marB="0" anchor="ctr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38200">
                <a:tc>
                  <a:txBody>
                    <a:bodyPr/>
                    <a:lstStyle/>
                    <a:p>
                      <a:pPr algn="ctr"/>
                      <a:r>
                        <a:rPr lang="en-US" sz="1800" b="0"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w(0,-1)</a:t>
                      </a:r>
                    </a:p>
                  </a:txBody>
                  <a:tcPr marL="0" marR="0" marT="0" marB="0" anchor="ctr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w(0,0)</a:t>
                      </a:r>
                    </a:p>
                  </a:txBody>
                  <a:tcPr marL="0" marR="0" marT="0" marB="0" anchor="ctr">
                    <a:lnL w="9525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w(0,1)</a:t>
                      </a:r>
                    </a:p>
                  </a:txBody>
                  <a:tcPr marL="0" marR="0" marT="0" marB="0" anchor="ctr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38200">
                <a:tc>
                  <a:txBody>
                    <a:bodyPr/>
                    <a:lstStyle/>
                    <a:p>
                      <a:pPr algn="ctr"/>
                      <a:r>
                        <a:rPr lang="en-US" sz="1800" b="0"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w(1,-1)</a:t>
                      </a:r>
                    </a:p>
                  </a:txBody>
                  <a:tcPr marL="0" marR="0" marT="0" marB="0" anchor="ctr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w(1,0)</a:t>
                      </a:r>
                    </a:p>
                  </a:txBody>
                  <a:tcPr marL="0" marR="0" marT="0" marB="0" anchor="ctr">
                    <a:lnL w="9525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w(1,1)</a:t>
                      </a:r>
                    </a:p>
                  </a:txBody>
                  <a:tcPr marL="0" marR="0" marT="0" marB="0" anchor="ctr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" name="object 4"/>
          <p:cNvGraphicFramePr>
            <a:graphicFrameLocks noGrp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661444416"/>
              </p:ext>
            </p:extLst>
          </p:nvPr>
        </p:nvGraphicFramePr>
        <p:xfrm>
          <a:off x="5060315" y="3774440"/>
          <a:ext cx="2914650" cy="24460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71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1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71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2320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Times New Roman Regular" panose="02020503050405090304" charset="0"/>
                          <a:cs typeface="Times New Roman Regular" panose="02020503050405090304" charset="0"/>
                          <a:sym typeface="+mn-ea"/>
                        </a:rPr>
                        <a:t>f(x-1,y-1)</a:t>
                      </a:r>
                      <a:endParaRPr lang="en-US" sz="1800" b="0"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0" marR="0" marT="0" marB="0" anchor="ctr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f(x-1,y)</a:t>
                      </a:r>
                    </a:p>
                  </a:txBody>
                  <a:tcPr marL="0" marR="0" marT="0" marB="0" anchor="ctr">
                    <a:lnL w="9525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Times New Roman Regular" panose="02020503050405090304" charset="0"/>
                          <a:cs typeface="Times New Roman Regular" panose="02020503050405090304" charset="0"/>
                          <a:sym typeface="+mn-ea"/>
                        </a:rPr>
                        <a:t>f(x-1,y+1)</a:t>
                      </a:r>
                      <a:endParaRPr lang="en-US" sz="1800" b="0"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0" marR="0" marT="0" marB="0" anchor="ctr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31215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Times New Roman Regular" panose="02020503050405090304" charset="0"/>
                          <a:cs typeface="Times New Roman Regular" panose="02020503050405090304" charset="0"/>
                          <a:sym typeface="+mn-ea"/>
                        </a:rPr>
                        <a:t>f(x,y-1)</a:t>
                      </a:r>
                      <a:endParaRPr lang="en-US" sz="1800" b="0"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0" marR="0" marT="0" marB="0" anchor="ctr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f(x,y)</a:t>
                      </a:r>
                    </a:p>
                  </a:txBody>
                  <a:tcPr marL="0" marR="0" marT="0" marB="0" anchor="ctr">
                    <a:lnL w="9525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Times New Roman Regular" panose="02020503050405090304" charset="0"/>
                          <a:cs typeface="Times New Roman Regular" panose="02020503050405090304" charset="0"/>
                          <a:sym typeface="+mn-ea"/>
                        </a:rPr>
                        <a:t>f(x,y+1)</a:t>
                      </a:r>
                      <a:endParaRPr lang="en-US" sz="1800" b="0"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0" marR="0" marT="0" marB="0" anchor="ctr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32485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Times New Roman Regular" panose="02020503050405090304" charset="0"/>
                          <a:cs typeface="Times New Roman Regular" panose="02020503050405090304" charset="0"/>
                          <a:sym typeface="+mn-ea"/>
                        </a:rPr>
                        <a:t>f(x+1,y-1)</a:t>
                      </a:r>
                      <a:endParaRPr lang="en-US" sz="1800" b="0"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0" marR="0" marT="0" marB="0" anchor="ctr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f(x+1,y)</a:t>
                      </a:r>
                    </a:p>
                  </a:txBody>
                  <a:tcPr marL="0" marR="0" marT="0" marB="0" anchor="ctr">
                    <a:lnL w="9525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Times New Roman Regular" panose="02020503050405090304" charset="0"/>
                          <a:cs typeface="Times New Roman Regular" panose="02020503050405090304" charset="0"/>
                          <a:sym typeface="+mn-ea"/>
                        </a:rPr>
                        <a:t>f(x+1,y+1)</a:t>
                      </a:r>
                      <a:endParaRPr lang="en-US" sz="1800" b="0"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0" marR="0" marT="0" marB="0" anchor="ctr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9" name="文本框 18"/>
          <p:cNvSpPr txBox="1"/>
          <p:nvPr/>
        </p:nvSpPr>
        <p:spPr>
          <a:xfrm>
            <a:off x="2757170" y="6264910"/>
            <a:ext cx="454025" cy="5835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kumimoji="1" lang="en-US" altLang="zh-CN" sz="3200" i="1" dirty="0">
                <a:latin typeface="Times New Roman Italic" panose="02020503050405090304" charset="0"/>
                <a:ea typeface="宋体" panose="02010600030101010101" pitchFamily="2" charset="-122"/>
                <a:cs typeface="Times New Roman Italic" panose="02020503050405090304" charset="0"/>
                <a:sym typeface="+mn-ea"/>
              </a:rPr>
              <a:t>w</a:t>
            </a:r>
            <a:endParaRPr lang="zh-CN" altLang="en-US" sz="3200"/>
          </a:p>
        </p:txBody>
      </p:sp>
      <p:sp>
        <p:nvSpPr>
          <p:cNvPr id="20" name="文本框 19"/>
          <p:cNvSpPr txBox="1"/>
          <p:nvPr/>
        </p:nvSpPr>
        <p:spPr>
          <a:xfrm>
            <a:off x="6290945" y="6264910"/>
            <a:ext cx="295910" cy="5835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kumimoji="1" lang="en-US" altLang="zh-CN" sz="3200" i="1" dirty="0">
                <a:latin typeface="Times New Roman Italic" panose="02020503050405090304" charset="0"/>
                <a:ea typeface="宋体" panose="02010600030101010101" pitchFamily="2" charset="-122"/>
                <a:cs typeface="Times New Roman Italic" panose="02020503050405090304" charset="0"/>
                <a:sym typeface="+mn-ea"/>
              </a:rPr>
              <a:t>f</a:t>
            </a:r>
            <a:endParaRPr lang="zh-CN" altLang="en-US" sz="3200"/>
          </a:p>
        </p:txBody>
      </p:sp>
      <p:sp>
        <p:nvSpPr>
          <p:cNvPr id="3" name="矩形 2"/>
          <p:cNvSpPr/>
          <p:nvPr/>
        </p:nvSpPr>
        <p:spPr>
          <a:xfrm>
            <a:off x="1799590" y="3774440"/>
            <a:ext cx="793750" cy="790575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5060315" y="3774440"/>
            <a:ext cx="967740" cy="790575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400050" y="1341120"/>
            <a:ext cx="8669655" cy="22453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 fontAlgn="auto">
              <a:buFont typeface="Wingdings" panose="05000000000000000000" pitchFamily="2" charset="2"/>
              <a:buChar char="n"/>
            </a:pPr>
            <a:r>
              <a:rPr kumimoji="1" lang="zh-CN" altLang="en-US" sz="2800" dirty="0">
                <a:latin typeface="Times New Roman" panose="02020503050405090304" charset="0"/>
                <a:ea typeface="宋体" panose="02010600030101010101" pitchFamily="2" charset="-122"/>
                <a:cs typeface="Times New Roman" panose="02020503050405090304" charset="0"/>
                <a:sym typeface="+mn-ea"/>
              </a:rPr>
              <a:t>线性空间滤波：</a:t>
            </a:r>
          </a:p>
          <a:p>
            <a:pPr marL="1257300" lvl="2" indent="-342900" fontAlgn="auto">
              <a:buFont typeface="Wingdings" panose="05000000000000000000" pitchFamily="2" charset="2"/>
              <a:buChar char="n"/>
            </a:pPr>
            <a:r>
              <a:rPr kumimoji="1" lang="zh-CN" altLang="en-US" sz="2800" dirty="0">
                <a:latin typeface="Times New Roman" panose="02020503050405090304" charset="0"/>
                <a:ea typeface="宋体" panose="02010600030101010101" pitchFamily="2" charset="-122"/>
                <a:cs typeface="Times New Roman" panose="02020503050405090304" charset="0"/>
                <a:sym typeface="+mn-ea"/>
              </a:rPr>
              <a:t>图像 </a:t>
            </a:r>
            <a:r>
              <a:rPr kumimoji="1" lang="en-US" altLang="zh-CN" sz="2800" i="1" dirty="0">
                <a:latin typeface="Times New Roman Italic" panose="02020503050405090304" charset="0"/>
                <a:ea typeface="宋体" panose="02010600030101010101" pitchFamily="2" charset="-122"/>
                <a:cs typeface="Times New Roman Italic" panose="02020503050405090304" charset="0"/>
                <a:sym typeface="+mn-ea"/>
              </a:rPr>
              <a:t>f </a:t>
            </a:r>
            <a:r>
              <a:rPr kumimoji="1" lang="zh-CN" altLang="en-US" sz="2800" dirty="0">
                <a:latin typeface="Times New Roman Italic" panose="02020503050405090304" charset="0"/>
                <a:ea typeface="宋体" panose="02010600030101010101" pitchFamily="2" charset="-122"/>
                <a:cs typeface="Times New Roman Italic" panose="02020503050405090304" charset="0"/>
                <a:sym typeface="+mn-ea"/>
              </a:rPr>
              <a:t>与</a:t>
            </a:r>
            <a:r>
              <a:rPr kumimoji="1" lang="zh-CN" altLang="en-US" sz="2800" dirty="0">
                <a:latin typeface="Times New Roman" panose="02020503050405090304" charset="0"/>
                <a:ea typeface="宋体" panose="02010600030101010101" pitchFamily="2" charset="-122"/>
                <a:cs typeface="Times New Roman" panose="02020503050405090304" charset="0"/>
                <a:sym typeface="+mn-ea"/>
              </a:rPr>
              <a:t>空间核 </a:t>
            </a:r>
            <a:r>
              <a:rPr kumimoji="1" lang="en-US" altLang="zh-CN" sz="2800" i="1" dirty="0">
                <a:latin typeface="Times New Roman Italic" panose="02020503050405090304" charset="0"/>
                <a:ea typeface="宋体" panose="02010600030101010101" pitchFamily="2" charset="-122"/>
                <a:cs typeface="Times New Roman Italic" panose="02020503050405090304" charset="0"/>
                <a:sym typeface="+mn-ea"/>
              </a:rPr>
              <a:t>w </a:t>
            </a:r>
            <a:r>
              <a:rPr kumimoji="1" lang="zh-CN" altLang="en-US" sz="2800" dirty="0">
                <a:latin typeface="Times New Roman" panose="02020503050405090304" charset="0"/>
                <a:ea typeface="宋体" panose="02010600030101010101" pitchFamily="2" charset="-122"/>
                <a:cs typeface="Times New Roman" panose="02020503050405090304" charset="0"/>
                <a:sym typeface="+mn-ea"/>
              </a:rPr>
              <a:t>之间执行乘积之和的操作</a:t>
            </a:r>
          </a:p>
          <a:p>
            <a:pPr marL="1257300" lvl="2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Times New Roman" panose="02020503050405090304" charset="0"/>
              <a:ea typeface="宋体" panose="02010600030101010101" pitchFamily="2" charset="-122"/>
              <a:cs typeface="Times New Roman" panose="02020503050405090304" charset="0"/>
              <a:sym typeface="+mn-ea"/>
            </a:endParaRPr>
          </a:p>
          <a:p>
            <a:pPr marL="800100" lvl="1" indent="-342900" fontAlgn="auto">
              <a:buFont typeface="Wingdings" panose="05000000000000000000" pitchFamily="2" charset="2"/>
              <a:buChar char="n"/>
            </a:pPr>
            <a:r>
              <a:rPr kumimoji="1" lang="zh-CN" altLang="en-US" sz="2800" dirty="0">
                <a:latin typeface="Times New Roman" panose="02020503050405090304" charset="0"/>
                <a:ea typeface="宋体" panose="02010600030101010101" pitchFamily="2" charset="-122"/>
                <a:cs typeface="Times New Roman" panose="02020503050405090304" charset="0"/>
                <a:sym typeface="+mn-ea"/>
              </a:rPr>
              <a:t>在图像 </a:t>
            </a:r>
            <a:r>
              <a:rPr kumimoji="1" lang="en-US" altLang="zh-CN" sz="2800" i="1" dirty="0">
                <a:latin typeface="Times New Roman Italic" panose="02020503050405090304" charset="0"/>
                <a:ea typeface="宋体" panose="02010600030101010101" pitchFamily="2" charset="-122"/>
                <a:cs typeface="Times New Roman Italic" panose="02020503050405090304" charset="0"/>
                <a:sym typeface="+mn-ea"/>
              </a:rPr>
              <a:t>f </a:t>
            </a:r>
            <a:r>
              <a:rPr kumimoji="1" lang="zh-CN" altLang="en-US" sz="2800" dirty="0">
                <a:latin typeface="Times New Roman Italic" panose="02020503050405090304" charset="0"/>
                <a:ea typeface="宋体" panose="02010600030101010101" pitchFamily="2" charset="-122"/>
                <a:cs typeface="Times New Roman Italic" panose="02020503050405090304" charset="0"/>
                <a:sym typeface="+mn-ea"/>
              </a:rPr>
              <a:t>的任意一点</a:t>
            </a:r>
            <a:r>
              <a:rPr kumimoji="1" lang="en-US" altLang="zh-CN" sz="2800" dirty="0">
                <a:latin typeface="Times New Roman" panose="02020503050405090304" charset="0"/>
                <a:ea typeface="宋体" panose="02010600030101010101" pitchFamily="2" charset="-122"/>
                <a:cs typeface="Times New Roman" panose="02020503050405090304" charset="0"/>
                <a:sym typeface="+mn-ea"/>
              </a:rPr>
              <a:t>(</a:t>
            </a:r>
            <a:r>
              <a:rPr kumimoji="1" lang="en-US" altLang="zh-CN" sz="2800" dirty="0">
                <a:latin typeface="Times New Roman Italic" panose="02020503050405090304" charset="0"/>
                <a:ea typeface="宋体" panose="02010600030101010101" pitchFamily="2" charset="-122"/>
                <a:cs typeface="Times New Roman Italic" panose="02020503050405090304" charset="0"/>
                <a:sym typeface="+mn-ea"/>
              </a:rPr>
              <a:t>x,y</a:t>
            </a:r>
            <a:r>
              <a:rPr kumimoji="1" lang="en-US" altLang="zh-CN" sz="2800" dirty="0">
                <a:latin typeface="Times New Roman" panose="02020503050405090304" charset="0"/>
                <a:ea typeface="宋体" panose="02010600030101010101" pitchFamily="2" charset="-122"/>
                <a:cs typeface="Times New Roman" panose="02020503050405090304" charset="0"/>
                <a:sym typeface="+mn-ea"/>
              </a:rPr>
              <a:t>)</a:t>
            </a:r>
            <a:r>
              <a:rPr kumimoji="1" lang="zh-CN" altLang="en-US" sz="2800" dirty="0">
                <a:latin typeface="Times New Roman Italic" panose="02020503050405090304" charset="0"/>
                <a:ea typeface="宋体" panose="02010600030101010101" pitchFamily="2" charset="-122"/>
                <a:cs typeface="Times New Roman Italic" panose="02020503050405090304" charset="0"/>
                <a:sym typeface="+mn-ea"/>
              </a:rPr>
              <a:t>处</a:t>
            </a:r>
            <a:r>
              <a:rPr kumimoji="1" lang="en-US" altLang="zh-CN" sz="2800" dirty="0">
                <a:latin typeface="Times New Roman Italic" panose="02020503050405090304" charset="0"/>
                <a:ea typeface="宋体" panose="02010600030101010101" pitchFamily="2" charset="-122"/>
                <a:cs typeface="Times New Roman Italic" panose="02020503050405090304" charset="0"/>
                <a:sym typeface="+mn-ea"/>
              </a:rPr>
              <a:t> </a:t>
            </a:r>
            <a:r>
              <a:rPr kumimoji="1" lang="zh-CN" altLang="en-US" sz="2800" i="1" dirty="0">
                <a:latin typeface="Times New Roman Italic" panose="02020503050405090304" charset="0"/>
                <a:ea typeface="宋体" charset="0"/>
                <a:cs typeface="Times New Roman Italic" panose="02020503050405090304" charset="0"/>
                <a:sym typeface="+mn-ea"/>
              </a:rPr>
              <a:t>，</a:t>
            </a:r>
            <a:r>
              <a:rPr kumimoji="1" lang="zh-CN" altLang="en-US" sz="2800" dirty="0">
                <a:latin typeface="Times New Roman" panose="02020503050405090304" charset="0"/>
                <a:ea typeface="宋体" panose="02010600030101010101" pitchFamily="2" charset="-122"/>
                <a:cs typeface="Times New Roman" panose="02020503050405090304" charset="0"/>
                <a:sym typeface="+mn-ea"/>
              </a:rPr>
              <a:t>假设使用大小为</a:t>
            </a:r>
            <a:r>
              <a:rPr kumimoji="1" lang="en-US" altLang="zh-CN" sz="2800" dirty="0">
                <a:latin typeface="Times New Roman" panose="02020503050405090304" charset="0"/>
                <a:ea typeface="宋体" panose="02010600030101010101" pitchFamily="2" charset="-122"/>
                <a:cs typeface="Times New Roman" panose="02020503050405090304" charset="0"/>
                <a:sym typeface="+mn-ea"/>
              </a:rPr>
              <a:t>3</a:t>
            </a:r>
            <a:r>
              <a:rPr kumimoji="1" lang="en-US" altLang="zh-CN" sz="2800" dirty="0">
                <a:latin typeface="Arial" panose="020B0604020202090204" pitchFamily="34" charset="0"/>
                <a:ea typeface="宋体" panose="02010600030101010101" pitchFamily="2" charset="-122"/>
                <a:cs typeface="Times New Roman" panose="02020503050405090304" charset="0"/>
                <a:sym typeface="+mn-ea"/>
              </a:rPr>
              <a:t>×</a:t>
            </a:r>
            <a:r>
              <a:rPr kumimoji="1" lang="en-US" altLang="zh-CN" sz="2800" dirty="0">
                <a:latin typeface="Times New Roman" panose="02020503050405090304" charset="0"/>
                <a:ea typeface="宋体" panose="02010600030101010101" pitchFamily="2" charset="-122"/>
                <a:cs typeface="Times New Roman" panose="02020503050405090304" charset="0"/>
                <a:sym typeface="+mn-ea"/>
              </a:rPr>
              <a:t>3</a:t>
            </a:r>
            <a:r>
              <a:rPr kumimoji="1" lang="zh-CN" altLang="en-US" sz="2800" dirty="0">
                <a:latin typeface="Times New Roman" panose="02020503050405090304" charset="0"/>
                <a:ea typeface="宋体" panose="02010600030101010101" pitchFamily="2" charset="-122"/>
                <a:cs typeface="Times New Roman" panose="02020503050405090304" charset="0"/>
                <a:sym typeface="+mn-ea"/>
              </a:rPr>
              <a:t>的空间核</a:t>
            </a:r>
            <a:r>
              <a:rPr kumimoji="1" lang="en-US" altLang="zh-CN" sz="2800" i="1" dirty="0">
                <a:latin typeface="Times New Roman Italic" panose="02020503050405090304" charset="0"/>
                <a:ea typeface="宋体" panose="02010600030101010101" pitchFamily="2" charset="-122"/>
                <a:cs typeface="Times New Roman Italic" panose="02020503050405090304" charset="0"/>
                <a:sym typeface="+mn-ea"/>
              </a:rPr>
              <a:t>w </a:t>
            </a:r>
            <a:r>
              <a:rPr kumimoji="1" lang="zh-CN" altLang="en-US" sz="2800" dirty="0">
                <a:latin typeface="Times New Roman" panose="02020503050405090304" charset="0"/>
                <a:ea typeface="宋体" charset="0"/>
                <a:cs typeface="Times New Roman" panose="02020503050405090304" charset="0"/>
                <a:sym typeface="+mn-ea"/>
              </a:rPr>
              <a:t>（</a:t>
            </a:r>
            <a:r>
              <a:rPr kumimoji="1" lang="zh-CN" altLang="en-US" sz="2800" dirty="0">
                <a:latin typeface="Times New Roman" panose="02020503050405090304" charset="0"/>
                <a:ea typeface="宋体" panose="02010600030101010101" pitchFamily="2" charset="-122"/>
                <a:cs typeface="Times New Roman" panose="02020503050405090304" charset="0"/>
                <a:sym typeface="+mn-ea"/>
              </a:rPr>
              <a:t>核中心</a:t>
            </a:r>
            <a:r>
              <a:rPr kumimoji="1" lang="en-US" altLang="zh-CN" sz="2800" i="1" dirty="0">
                <a:latin typeface="Times New Roman Italic" panose="02020503050405090304" charset="0"/>
                <a:ea typeface="宋体" panose="02010600030101010101" pitchFamily="2" charset="-122"/>
                <a:cs typeface="Times New Roman Italic" panose="02020503050405090304" charset="0"/>
                <a:sym typeface="+mn-ea"/>
              </a:rPr>
              <a:t>w</a:t>
            </a:r>
            <a:r>
              <a:rPr kumimoji="1" lang="en-US" altLang="zh-CN" sz="2800" dirty="0">
                <a:latin typeface="Times New Roman" panose="02020503050405090304" charset="0"/>
                <a:ea typeface="宋体" panose="02010600030101010101" pitchFamily="2" charset="-122"/>
                <a:cs typeface="Times New Roman" panose="02020503050405090304" charset="0"/>
                <a:sym typeface="+mn-ea"/>
              </a:rPr>
              <a:t>(0,0)</a:t>
            </a:r>
            <a:r>
              <a:rPr kumimoji="1" lang="zh-CN" altLang="en-US" sz="2800" dirty="0">
                <a:latin typeface="Times New Roman" panose="02020503050405090304" charset="0"/>
                <a:ea typeface="宋体" panose="02010600030101010101" pitchFamily="2" charset="-122"/>
                <a:cs typeface="Times New Roman" panose="02020503050405090304" charset="0"/>
                <a:sym typeface="+mn-ea"/>
              </a:rPr>
              <a:t>与</a:t>
            </a:r>
            <a:r>
              <a:rPr kumimoji="1" lang="en-US" altLang="zh-CN" sz="2800" dirty="0">
                <a:latin typeface="Times New Roman" panose="02020503050405090304" charset="0"/>
                <a:ea typeface="宋体" panose="02010600030101010101" pitchFamily="2" charset="-122"/>
                <a:cs typeface="Times New Roman" panose="02020503050405090304" charset="0"/>
                <a:sym typeface="+mn-ea"/>
              </a:rPr>
              <a:t>(</a:t>
            </a:r>
            <a:r>
              <a:rPr kumimoji="1" lang="en-US" altLang="zh-CN" sz="2800" i="1" dirty="0">
                <a:latin typeface="Times New Roman Italic" panose="02020503050405090304" charset="0"/>
                <a:ea typeface="宋体" panose="02010600030101010101" pitchFamily="2" charset="-122"/>
                <a:cs typeface="Times New Roman Italic" panose="02020503050405090304" charset="0"/>
                <a:sym typeface="+mn-ea"/>
              </a:rPr>
              <a:t>x,y</a:t>
            </a:r>
            <a:r>
              <a:rPr kumimoji="1" lang="en-US" altLang="zh-CN" sz="2800" dirty="0">
                <a:latin typeface="Times New Roman" panose="02020503050405090304" charset="0"/>
                <a:ea typeface="宋体" panose="02010600030101010101" pitchFamily="2" charset="-122"/>
                <a:cs typeface="Times New Roman" panose="02020503050405090304" charset="0"/>
                <a:sym typeface="+mn-ea"/>
              </a:rPr>
              <a:t>)</a:t>
            </a:r>
            <a:r>
              <a:rPr kumimoji="1" lang="zh-CN" altLang="en-US" sz="2800" dirty="0">
                <a:latin typeface="Times New Roman" panose="02020503050405090304" charset="0"/>
                <a:ea typeface="宋体" panose="02010600030101010101" pitchFamily="2" charset="-122"/>
                <a:cs typeface="Times New Roman" panose="02020503050405090304" charset="0"/>
                <a:sym typeface="+mn-ea"/>
              </a:rPr>
              <a:t>对齐）</a:t>
            </a:r>
            <a:endParaRPr kumimoji="1" lang="zh-CN" altLang="en-US" sz="2800" dirty="0">
              <a:latin typeface="Times New Roman" panose="02020503050405090304" charset="0"/>
              <a:ea typeface="宋体" charset="0"/>
              <a:cs typeface="Times New Roman" panose="02020503050405090304" charset="0"/>
              <a:sym typeface="+mn-e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131" y="271543"/>
            <a:ext cx="872370" cy="853287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8845528" y="6779132"/>
            <a:ext cx="224042" cy="22337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400050" y="1341120"/>
            <a:ext cx="8670290" cy="22453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 fontAlgn="auto">
              <a:buFont typeface="Wingdings" panose="05000000000000000000" pitchFamily="2" charset="2"/>
              <a:buChar char="n"/>
            </a:pPr>
            <a:r>
              <a:rPr kumimoji="1" lang="zh-CN" altLang="en-US" sz="2800" dirty="0">
                <a:latin typeface="Times New Roman" panose="02020503050405090304" charset="0"/>
                <a:ea typeface="宋体" panose="02010600030101010101" pitchFamily="2" charset="-122"/>
                <a:cs typeface="Times New Roman" panose="02020503050405090304" charset="0"/>
                <a:sym typeface="+mn-ea"/>
              </a:rPr>
              <a:t>线性空间滤波：</a:t>
            </a:r>
          </a:p>
          <a:p>
            <a:pPr marL="1257300" lvl="2" indent="-342900" fontAlgn="auto">
              <a:buFont typeface="Wingdings" panose="05000000000000000000" pitchFamily="2" charset="2"/>
              <a:buChar char="n"/>
            </a:pPr>
            <a:r>
              <a:rPr kumimoji="1" lang="zh-CN" altLang="en-US" sz="2800" dirty="0">
                <a:latin typeface="Times New Roman" panose="02020503050405090304" charset="0"/>
                <a:ea typeface="宋体" panose="02010600030101010101" pitchFamily="2" charset="-122"/>
                <a:cs typeface="Times New Roman" panose="02020503050405090304" charset="0"/>
                <a:sym typeface="+mn-ea"/>
              </a:rPr>
              <a:t>图像 </a:t>
            </a:r>
            <a:r>
              <a:rPr kumimoji="1" lang="en-US" altLang="zh-CN" sz="2800" i="1" dirty="0">
                <a:latin typeface="Times New Roman Italic" panose="02020503050405090304" charset="0"/>
                <a:ea typeface="宋体" panose="02010600030101010101" pitchFamily="2" charset="-122"/>
                <a:cs typeface="Times New Roman Italic" panose="02020503050405090304" charset="0"/>
                <a:sym typeface="+mn-ea"/>
              </a:rPr>
              <a:t>f </a:t>
            </a:r>
            <a:r>
              <a:rPr kumimoji="1" lang="zh-CN" altLang="en-US" sz="2800" dirty="0">
                <a:latin typeface="Times New Roman Italic" panose="02020503050405090304" charset="0"/>
                <a:ea typeface="宋体" panose="02010600030101010101" pitchFamily="2" charset="-122"/>
                <a:cs typeface="Times New Roman Italic" panose="02020503050405090304" charset="0"/>
                <a:sym typeface="+mn-ea"/>
              </a:rPr>
              <a:t>与</a:t>
            </a:r>
            <a:r>
              <a:rPr kumimoji="1" lang="zh-CN" altLang="en-US" sz="2800" dirty="0">
                <a:latin typeface="Times New Roman" panose="02020503050405090304" charset="0"/>
                <a:ea typeface="宋体" panose="02010600030101010101" pitchFamily="2" charset="-122"/>
                <a:cs typeface="Times New Roman" panose="02020503050405090304" charset="0"/>
                <a:sym typeface="+mn-ea"/>
              </a:rPr>
              <a:t>空间核 </a:t>
            </a:r>
            <a:r>
              <a:rPr kumimoji="1" lang="en-US" altLang="zh-CN" sz="2800" i="1" dirty="0">
                <a:latin typeface="Times New Roman Italic" panose="02020503050405090304" charset="0"/>
                <a:ea typeface="宋体" panose="02010600030101010101" pitchFamily="2" charset="-122"/>
                <a:cs typeface="Times New Roman Italic" panose="02020503050405090304" charset="0"/>
                <a:sym typeface="+mn-ea"/>
              </a:rPr>
              <a:t>w </a:t>
            </a:r>
            <a:r>
              <a:rPr kumimoji="1" lang="zh-CN" altLang="en-US" sz="2800" dirty="0">
                <a:latin typeface="Times New Roman" panose="02020503050405090304" charset="0"/>
                <a:ea typeface="宋体" panose="02010600030101010101" pitchFamily="2" charset="-122"/>
                <a:cs typeface="Times New Roman" panose="02020503050405090304" charset="0"/>
                <a:sym typeface="+mn-ea"/>
              </a:rPr>
              <a:t>之间执行乘积之和的操作</a:t>
            </a:r>
          </a:p>
          <a:p>
            <a:pPr marL="800100" lvl="1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Times New Roman" panose="02020503050405090304" charset="0"/>
              <a:ea typeface="宋体" panose="02010600030101010101" pitchFamily="2" charset="-122"/>
              <a:cs typeface="Times New Roman" panose="02020503050405090304" charset="0"/>
              <a:sym typeface="+mn-ea"/>
            </a:endParaRPr>
          </a:p>
          <a:p>
            <a:pPr marL="800100" lvl="1" indent="-342900" fontAlgn="auto">
              <a:buFont typeface="Wingdings" panose="05000000000000000000" pitchFamily="2" charset="2"/>
              <a:buChar char="n"/>
            </a:pPr>
            <a:r>
              <a:rPr kumimoji="1" lang="zh-CN" altLang="en-US" sz="2800" dirty="0">
                <a:latin typeface="Times New Roman" panose="02020503050405090304" charset="0"/>
                <a:ea typeface="宋体" panose="02010600030101010101" pitchFamily="2" charset="-122"/>
                <a:cs typeface="Times New Roman" panose="02020503050405090304" charset="0"/>
                <a:sym typeface="+mn-ea"/>
              </a:rPr>
              <a:t>在图像 </a:t>
            </a:r>
            <a:r>
              <a:rPr kumimoji="1" lang="en-US" altLang="zh-CN" sz="2800" i="1" dirty="0">
                <a:latin typeface="Times New Roman Italic" panose="02020503050405090304" charset="0"/>
                <a:ea typeface="宋体" panose="02010600030101010101" pitchFamily="2" charset="-122"/>
                <a:cs typeface="Times New Roman Italic" panose="02020503050405090304" charset="0"/>
                <a:sym typeface="+mn-ea"/>
              </a:rPr>
              <a:t>f </a:t>
            </a:r>
            <a:r>
              <a:rPr kumimoji="1" lang="zh-CN" altLang="en-US" sz="2800" dirty="0">
                <a:latin typeface="Times New Roman Italic" panose="02020503050405090304" charset="0"/>
                <a:ea typeface="宋体" panose="02010600030101010101" pitchFamily="2" charset="-122"/>
                <a:cs typeface="Times New Roman Italic" panose="02020503050405090304" charset="0"/>
                <a:sym typeface="+mn-ea"/>
              </a:rPr>
              <a:t>的任意一点</a:t>
            </a:r>
            <a:r>
              <a:rPr kumimoji="1" lang="en-US" altLang="zh-CN" sz="2800" dirty="0">
                <a:latin typeface="Times New Roman" panose="02020503050405090304" charset="0"/>
                <a:ea typeface="宋体" panose="02010600030101010101" pitchFamily="2" charset="-122"/>
                <a:cs typeface="Times New Roman" panose="02020503050405090304" charset="0"/>
                <a:sym typeface="+mn-ea"/>
              </a:rPr>
              <a:t>(</a:t>
            </a:r>
            <a:r>
              <a:rPr kumimoji="1" lang="en-US" altLang="zh-CN" sz="2800" dirty="0">
                <a:latin typeface="Times New Roman Italic" panose="02020503050405090304" charset="0"/>
                <a:ea typeface="宋体" panose="02010600030101010101" pitchFamily="2" charset="-122"/>
                <a:cs typeface="Times New Roman Italic" panose="02020503050405090304" charset="0"/>
                <a:sym typeface="+mn-ea"/>
              </a:rPr>
              <a:t>x,y</a:t>
            </a:r>
            <a:r>
              <a:rPr kumimoji="1" lang="en-US" altLang="zh-CN" sz="2800" dirty="0">
                <a:latin typeface="Times New Roman" panose="02020503050405090304" charset="0"/>
                <a:ea typeface="宋体" panose="02010600030101010101" pitchFamily="2" charset="-122"/>
                <a:cs typeface="Times New Roman" panose="02020503050405090304" charset="0"/>
                <a:sym typeface="+mn-ea"/>
              </a:rPr>
              <a:t>)</a:t>
            </a:r>
            <a:r>
              <a:rPr kumimoji="1" lang="zh-CN" altLang="en-US" sz="2800" dirty="0">
                <a:latin typeface="Times New Roman Italic" panose="02020503050405090304" charset="0"/>
                <a:ea typeface="宋体" panose="02010600030101010101" pitchFamily="2" charset="-122"/>
                <a:cs typeface="Times New Roman Italic" panose="02020503050405090304" charset="0"/>
                <a:sym typeface="+mn-ea"/>
              </a:rPr>
              <a:t>处</a:t>
            </a:r>
            <a:r>
              <a:rPr kumimoji="1" lang="en-US" altLang="zh-CN" sz="2800" dirty="0">
                <a:latin typeface="Times New Roman Italic" panose="02020503050405090304" charset="0"/>
                <a:ea typeface="宋体" panose="02010600030101010101" pitchFamily="2" charset="-122"/>
                <a:cs typeface="Times New Roman Italic" panose="02020503050405090304" charset="0"/>
                <a:sym typeface="+mn-ea"/>
              </a:rPr>
              <a:t> </a:t>
            </a:r>
            <a:r>
              <a:rPr kumimoji="1" lang="zh-CN" altLang="en-US" sz="2800" i="1" dirty="0">
                <a:latin typeface="Times New Roman Italic" panose="02020503050405090304" charset="0"/>
                <a:ea typeface="宋体" charset="0"/>
                <a:cs typeface="Times New Roman Italic" panose="02020503050405090304" charset="0"/>
                <a:sym typeface="+mn-ea"/>
              </a:rPr>
              <a:t>，</a:t>
            </a:r>
            <a:r>
              <a:rPr kumimoji="1" lang="zh-CN" altLang="en-US" sz="2800" dirty="0">
                <a:latin typeface="Times New Roman" panose="02020503050405090304" charset="0"/>
                <a:ea typeface="宋体" panose="02010600030101010101" pitchFamily="2" charset="-122"/>
                <a:cs typeface="Times New Roman" panose="02020503050405090304" charset="0"/>
                <a:sym typeface="+mn-ea"/>
              </a:rPr>
              <a:t>假设使用大小为</a:t>
            </a:r>
            <a:r>
              <a:rPr kumimoji="1" lang="en-US" altLang="zh-CN" sz="2800" dirty="0">
                <a:latin typeface="Times New Roman" panose="02020503050405090304" charset="0"/>
                <a:ea typeface="宋体" panose="02010600030101010101" pitchFamily="2" charset="-122"/>
                <a:cs typeface="Times New Roman" panose="02020503050405090304" charset="0"/>
                <a:sym typeface="+mn-ea"/>
              </a:rPr>
              <a:t>3</a:t>
            </a:r>
            <a:r>
              <a:rPr kumimoji="1" lang="en-US" altLang="zh-CN" sz="2800" dirty="0">
                <a:latin typeface="Arial" panose="020B0604020202090204" pitchFamily="34" charset="0"/>
                <a:ea typeface="宋体" panose="02010600030101010101" pitchFamily="2" charset="-122"/>
                <a:cs typeface="Times New Roman" panose="02020503050405090304" charset="0"/>
                <a:sym typeface="+mn-ea"/>
              </a:rPr>
              <a:t>×</a:t>
            </a:r>
            <a:r>
              <a:rPr kumimoji="1" lang="en-US" altLang="zh-CN" sz="2800" dirty="0">
                <a:latin typeface="Times New Roman" panose="02020503050405090304" charset="0"/>
                <a:ea typeface="宋体" panose="02010600030101010101" pitchFamily="2" charset="-122"/>
                <a:cs typeface="Times New Roman" panose="02020503050405090304" charset="0"/>
                <a:sym typeface="+mn-ea"/>
              </a:rPr>
              <a:t>3</a:t>
            </a:r>
            <a:r>
              <a:rPr kumimoji="1" lang="zh-CN" altLang="en-US" sz="2800" dirty="0">
                <a:latin typeface="Times New Roman" panose="02020503050405090304" charset="0"/>
                <a:ea typeface="宋体" panose="02010600030101010101" pitchFamily="2" charset="-122"/>
                <a:cs typeface="Times New Roman" panose="02020503050405090304" charset="0"/>
                <a:sym typeface="+mn-ea"/>
              </a:rPr>
              <a:t>的空间核</a:t>
            </a:r>
            <a:r>
              <a:rPr kumimoji="1" lang="en-US" altLang="zh-CN" sz="2800" i="1" dirty="0">
                <a:latin typeface="Times New Roman Italic" panose="02020503050405090304" charset="0"/>
                <a:ea typeface="宋体" panose="02010600030101010101" pitchFamily="2" charset="-122"/>
                <a:cs typeface="Times New Roman Italic" panose="02020503050405090304" charset="0"/>
                <a:sym typeface="+mn-ea"/>
              </a:rPr>
              <a:t>w </a:t>
            </a:r>
            <a:r>
              <a:rPr kumimoji="1" lang="en-US" altLang="zh-CN" sz="2800" dirty="0">
                <a:latin typeface="Times New Roman Italic" panose="02020503050405090304" charset="0"/>
                <a:ea typeface="宋体" panose="02010600030101010101" pitchFamily="2" charset="-122"/>
                <a:cs typeface="Times New Roman Italic" panose="02020503050405090304" charset="0"/>
                <a:sym typeface="+mn-ea"/>
              </a:rPr>
              <a:t>（核中心</a:t>
            </a:r>
            <a:r>
              <a:rPr kumimoji="1" lang="en-US" altLang="zh-CN" sz="2800" i="1" dirty="0">
                <a:latin typeface="Times New Roman Italic" panose="02020503050405090304" charset="0"/>
                <a:ea typeface="宋体" panose="02010600030101010101" pitchFamily="2" charset="-122"/>
                <a:cs typeface="Times New Roman Italic" panose="02020503050405090304" charset="0"/>
                <a:sym typeface="+mn-ea"/>
              </a:rPr>
              <a:t>w</a:t>
            </a:r>
            <a:r>
              <a:rPr kumimoji="1" lang="en-US" altLang="zh-CN" sz="2800" dirty="0">
                <a:latin typeface="Times New Roman" panose="02020503050405090304" charset="0"/>
                <a:ea typeface="宋体" panose="02010600030101010101" pitchFamily="2" charset="-122"/>
                <a:cs typeface="Times New Roman" panose="02020503050405090304" charset="0"/>
                <a:sym typeface="+mn-ea"/>
              </a:rPr>
              <a:t>(0,0)</a:t>
            </a:r>
            <a:r>
              <a:rPr kumimoji="1" lang="en-US" altLang="zh-CN" sz="2800" i="1" dirty="0">
                <a:latin typeface="Times New Roman Italic" panose="02020503050405090304" charset="0"/>
                <a:ea typeface="宋体" panose="02010600030101010101" pitchFamily="2" charset="-122"/>
                <a:cs typeface="Times New Roman Italic" panose="02020503050405090304" charset="0"/>
                <a:sym typeface="+mn-ea"/>
              </a:rPr>
              <a:t>与</a:t>
            </a:r>
            <a:r>
              <a:rPr kumimoji="1" lang="en-US" altLang="zh-CN" sz="2800" dirty="0">
                <a:latin typeface="Times New Roman" panose="02020503050405090304" charset="0"/>
                <a:ea typeface="宋体" panose="02010600030101010101" pitchFamily="2" charset="-122"/>
                <a:cs typeface="Times New Roman" panose="02020503050405090304" charset="0"/>
                <a:sym typeface="+mn-ea"/>
              </a:rPr>
              <a:t>(</a:t>
            </a:r>
            <a:r>
              <a:rPr kumimoji="1" lang="en-US" altLang="zh-CN" sz="2800" i="1" dirty="0">
                <a:latin typeface="Times New Roman Italic" panose="02020503050405090304" charset="0"/>
                <a:ea typeface="宋体" panose="02010600030101010101" pitchFamily="2" charset="-122"/>
                <a:cs typeface="Times New Roman Italic" panose="02020503050405090304" charset="0"/>
                <a:sym typeface="+mn-ea"/>
              </a:rPr>
              <a:t>x,y</a:t>
            </a:r>
            <a:r>
              <a:rPr kumimoji="1" lang="en-US" altLang="zh-CN" sz="2800" dirty="0">
                <a:latin typeface="Times New Roman" panose="02020503050405090304" charset="0"/>
                <a:ea typeface="宋体" panose="02010600030101010101" pitchFamily="2" charset="-122"/>
                <a:cs typeface="Times New Roman" panose="02020503050405090304" charset="0"/>
                <a:sym typeface="+mn-ea"/>
              </a:rPr>
              <a:t>)</a:t>
            </a:r>
            <a:r>
              <a:rPr kumimoji="1" lang="en-US" altLang="zh-CN" sz="2800" dirty="0">
                <a:latin typeface="Times New Roman Italic" panose="02020503050405090304" charset="0"/>
                <a:ea typeface="宋体" panose="02010600030101010101" pitchFamily="2" charset="-122"/>
                <a:cs typeface="Times New Roman Italic" panose="02020503050405090304" charset="0"/>
                <a:sym typeface="+mn-ea"/>
              </a:rPr>
              <a:t>对齐）</a:t>
            </a:r>
          </a:p>
        </p:txBody>
      </p:sp>
      <p:sp>
        <p:nvSpPr>
          <p:cNvPr id="13" name="矩形 12"/>
          <p:cNvSpPr/>
          <p:nvPr/>
        </p:nvSpPr>
        <p:spPr>
          <a:xfrm>
            <a:off x="19878" y="183607"/>
            <a:ext cx="298173" cy="96933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/>
        </p:nvSpPr>
        <p:spPr>
          <a:xfrm>
            <a:off x="318135" y="102870"/>
            <a:ext cx="2734310" cy="795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>
                <a:solidFill>
                  <a:schemeClr val="accent1">
                    <a:lumMod val="50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空间滤波基础</a:t>
            </a:r>
          </a:p>
        </p:txBody>
      </p:sp>
      <p:cxnSp>
        <p:nvCxnSpPr>
          <p:cNvPr id="4" name="直线连接符 4"/>
          <p:cNvCxnSpPr/>
          <p:nvPr/>
        </p:nvCxnSpPr>
        <p:spPr>
          <a:xfrm>
            <a:off x="3052445" y="500380"/>
            <a:ext cx="25895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标题 1"/>
          <p:cNvSpPr txBox="1"/>
          <p:nvPr/>
        </p:nvSpPr>
        <p:spPr>
          <a:xfrm>
            <a:off x="502920" y="624840"/>
            <a:ext cx="4124325" cy="8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latin typeface="Times New Roman" panose="02020503050405090304" charset="0"/>
                <a:ea typeface="宋体" panose="02010600030101010101" pitchFamily="2" charset="-122"/>
                <a:cs typeface="Times New Roman" panose="02020503050405090304" charset="0"/>
              </a:rPr>
              <a:t>Foundations</a:t>
            </a:r>
          </a:p>
        </p:txBody>
      </p:sp>
      <p:graphicFrame>
        <p:nvGraphicFramePr>
          <p:cNvPr id="11" name="object 4"/>
          <p:cNvGraphicFramePr>
            <a:graphicFrameLocks noGrp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929602105"/>
              </p:ext>
            </p:extLst>
          </p:nvPr>
        </p:nvGraphicFramePr>
        <p:xfrm>
          <a:off x="1800225" y="3774440"/>
          <a:ext cx="2367915" cy="24644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893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93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893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035">
                <a:tc>
                  <a:txBody>
                    <a:bodyPr/>
                    <a:lstStyle/>
                    <a:p>
                      <a:pPr algn="ctr"/>
                      <a:r>
                        <a:rPr lang="en-US" sz="1800" b="0"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w(-1,-1)</a:t>
                      </a:r>
                    </a:p>
                  </a:txBody>
                  <a:tcPr marL="0" marR="0" marT="0" marB="0" anchor="ctr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w(-1,0)</a:t>
                      </a:r>
                    </a:p>
                  </a:txBody>
                  <a:tcPr marL="0" marR="0" marT="0" marB="0" anchor="ctr">
                    <a:lnL w="9525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w(-1,1)</a:t>
                      </a:r>
                    </a:p>
                  </a:txBody>
                  <a:tcPr marL="0" marR="0" marT="0" marB="0" anchor="ctr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38200">
                <a:tc>
                  <a:txBody>
                    <a:bodyPr/>
                    <a:lstStyle/>
                    <a:p>
                      <a:pPr algn="ctr"/>
                      <a:r>
                        <a:rPr lang="en-US" sz="1800" b="0"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w(0,-1)</a:t>
                      </a:r>
                    </a:p>
                  </a:txBody>
                  <a:tcPr marL="0" marR="0" marT="0" marB="0" anchor="ctr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w(0,0)</a:t>
                      </a:r>
                    </a:p>
                  </a:txBody>
                  <a:tcPr marL="0" marR="0" marT="0" marB="0" anchor="ctr">
                    <a:lnL w="9525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w(0,1)</a:t>
                      </a:r>
                    </a:p>
                  </a:txBody>
                  <a:tcPr marL="0" marR="0" marT="0" marB="0" anchor="ctr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38200">
                <a:tc>
                  <a:txBody>
                    <a:bodyPr/>
                    <a:lstStyle/>
                    <a:p>
                      <a:pPr algn="ctr"/>
                      <a:r>
                        <a:rPr lang="en-US" sz="1800" b="0"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w(1,-1)</a:t>
                      </a:r>
                    </a:p>
                  </a:txBody>
                  <a:tcPr marL="0" marR="0" marT="0" marB="0" anchor="ctr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w(1,0)</a:t>
                      </a:r>
                    </a:p>
                  </a:txBody>
                  <a:tcPr marL="0" marR="0" marT="0" marB="0" anchor="ctr">
                    <a:lnL w="9525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w(1,1)</a:t>
                      </a:r>
                    </a:p>
                  </a:txBody>
                  <a:tcPr marL="0" marR="0" marT="0" marB="0" anchor="ctr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" name="object 4"/>
          <p:cNvGraphicFramePr>
            <a:graphicFrameLocks noGrp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6810930"/>
              </p:ext>
            </p:extLst>
          </p:nvPr>
        </p:nvGraphicFramePr>
        <p:xfrm>
          <a:off x="5060315" y="3774440"/>
          <a:ext cx="2914650" cy="24460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71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1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71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2320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Times New Roman Regular" panose="02020503050405090304" charset="0"/>
                          <a:cs typeface="Times New Roman Regular" panose="02020503050405090304" charset="0"/>
                          <a:sym typeface="+mn-ea"/>
                        </a:rPr>
                        <a:t>f(x-1,y-1)</a:t>
                      </a:r>
                      <a:endParaRPr lang="en-US" sz="1800" b="0"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0" marR="0" marT="0" marB="0" anchor="ctr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f(x-1,y)</a:t>
                      </a:r>
                    </a:p>
                  </a:txBody>
                  <a:tcPr marL="0" marR="0" marT="0" marB="0" anchor="ctr">
                    <a:lnL w="9525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Times New Roman Regular" panose="02020503050405090304" charset="0"/>
                          <a:cs typeface="Times New Roman Regular" panose="02020503050405090304" charset="0"/>
                          <a:sym typeface="+mn-ea"/>
                        </a:rPr>
                        <a:t>f(x-1,y+1)</a:t>
                      </a:r>
                      <a:endParaRPr lang="en-US" sz="1800" b="0"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0" marR="0" marT="0" marB="0" anchor="ctr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31215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Times New Roman Regular" panose="02020503050405090304" charset="0"/>
                          <a:cs typeface="Times New Roman Regular" panose="02020503050405090304" charset="0"/>
                          <a:sym typeface="+mn-ea"/>
                        </a:rPr>
                        <a:t>f(x,y-1)</a:t>
                      </a:r>
                      <a:endParaRPr lang="en-US" sz="1800" b="0"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0" marR="0" marT="0" marB="0" anchor="ctr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f(x,y)</a:t>
                      </a:r>
                    </a:p>
                  </a:txBody>
                  <a:tcPr marL="0" marR="0" marT="0" marB="0" anchor="ctr">
                    <a:lnL w="9525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Times New Roman Regular" panose="02020503050405090304" charset="0"/>
                          <a:cs typeface="Times New Roman Regular" panose="02020503050405090304" charset="0"/>
                          <a:sym typeface="+mn-ea"/>
                        </a:rPr>
                        <a:t>f(x,y+1)</a:t>
                      </a:r>
                      <a:endParaRPr lang="en-US" sz="1800" b="0"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0" marR="0" marT="0" marB="0" anchor="ctr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32485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Times New Roman Regular" panose="02020503050405090304" charset="0"/>
                          <a:cs typeface="Times New Roman Regular" panose="02020503050405090304" charset="0"/>
                          <a:sym typeface="+mn-ea"/>
                        </a:rPr>
                        <a:t>f(x+1,y-1)</a:t>
                      </a:r>
                      <a:endParaRPr lang="en-US" sz="1800" b="0"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0" marR="0" marT="0" marB="0" anchor="ctr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f(x+1,y)</a:t>
                      </a:r>
                    </a:p>
                  </a:txBody>
                  <a:tcPr marL="0" marR="0" marT="0" marB="0" anchor="ctr">
                    <a:lnL w="9525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Times New Roman Regular" panose="02020503050405090304" charset="0"/>
                          <a:cs typeface="Times New Roman Regular" panose="02020503050405090304" charset="0"/>
                          <a:sym typeface="+mn-ea"/>
                        </a:rPr>
                        <a:t>f(x+1,y+1)</a:t>
                      </a:r>
                      <a:endParaRPr lang="en-US" sz="1800" b="0"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0" marR="0" marT="0" marB="0" anchor="ctr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9" name="文本框 18"/>
          <p:cNvSpPr txBox="1"/>
          <p:nvPr/>
        </p:nvSpPr>
        <p:spPr>
          <a:xfrm>
            <a:off x="2757170" y="6264910"/>
            <a:ext cx="454025" cy="5835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kumimoji="1" lang="en-US" altLang="zh-CN" sz="3200" i="1" dirty="0">
                <a:latin typeface="Times New Roman Italic" panose="02020503050405090304" charset="0"/>
                <a:ea typeface="宋体" panose="02010600030101010101" pitchFamily="2" charset="-122"/>
                <a:cs typeface="Times New Roman Italic" panose="02020503050405090304" charset="0"/>
                <a:sym typeface="+mn-ea"/>
              </a:rPr>
              <a:t>w</a:t>
            </a:r>
            <a:endParaRPr lang="zh-CN" altLang="en-US" sz="3200"/>
          </a:p>
        </p:txBody>
      </p:sp>
      <p:sp>
        <p:nvSpPr>
          <p:cNvPr id="20" name="文本框 19"/>
          <p:cNvSpPr txBox="1"/>
          <p:nvPr/>
        </p:nvSpPr>
        <p:spPr>
          <a:xfrm>
            <a:off x="6290945" y="6264910"/>
            <a:ext cx="295910" cy="5835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kumimoji="1" lang="en-US" altLang="zh-CN" sz="3200" i="1" dirty="0">
                <a:latin typeface="Times New Roman Italic" panose="02020503050405090304" charset="0"/>
                <a:ea typeface="宋体" panose="02010600030101010101" pitchFamily="2" charset="-122"/>
                <a:cs typeface="Times New Roman Italic" panose="02020503050405090304" charset="0"/>
                <a:sym typeface="+mn-ea"/>
              </a:rPr>
              <a:t>f</a:t>
            </a:r>
            <a:endParaRPr lang="zh-CN" altLang="en-US" sz="3200"/>
          </a:p>
        </p:txBody>
      </p:sp>
      <p:sp>
        <p:nvSpPr>
          <p:cNvPr id="3" name="矩形 2"/>
          <p:cNvSpPr/>
          <p:nvPr/>
        </p:nvSpPr>
        <p:spPr>
          <a:xfrm>
            <a:off x="2586990" y="3774440"/>
            <a:ext cx="793750" cy="790575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6033770" y="3774440"/>
            <a:ext cx="967740" cy="790575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131" y="271543"/>
            <a:ext cx="872370" cy="853287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8845528" y="6779132"/>
            <a:ext cx="224042" cy="22337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400050" y="1341120"/>
            <a:ext cx="8670290" cy="22453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 fontAlgn="auto">
              <a:buFont typeface="Wingdings" panose="05000000000000000000" pitchFamily="2" charset="2"/>
              <a:buChar char="n"/>
            </a:pPr>
            <a:r>
              <a:rPr kumimoji="1" lang="zh-CN" altLang="en-US" sz="2800" dirty="0">
                <a:latin typeface="Times New Roman" panose="02020503050405090304" charset="0"/>
                <a:ea typeface="宋体" panose="02010600030101010101" pitchFamily="2" charset="-122"/>
                <a:cs typeface="Times New Roman" panose="02020503050405090304" charset="0"/>
                <a:sym typeface="+mn-ea"/>
              </a:rPr>
              <a:t>线性空间滤波：</a:t>
            </a:r>
          </a:p>
          <a:p>
            <a:pPr marL="1257300" lvl="2" indent="-342900" fontAlgn="auto">
              <a:buFont typeface="Wingdings" panose="05000000000000000000" pitchFamily="2" charset="2"/>
              <a:buChar char="n"/>
            </a:pPr>
            <a:r>
              <a:rPr kumimoji="1" lang="zh-CN" altLang="en-US" sz="2800" dirty="0">
                <a:latin typeface="Times New Roman" panose="02020503050405090304" charset="0"/>
                <a:ea typeface="宋体" panose="02010600030101010101" pitchFamily="2" charset="-122"/>
                <a:cs typeface="Times New Roman" panose="02020503050405090304" charset="0"/>
                <a:sym typeface="+mn-ea"/>
              </a:rPr>
              <a:t>图像 </a:t>
            </a:r>
            <a:r>
              <a:rPr kumimoji="1" lang="en-US" altLang="zh-CN" sz="2800" i="1" dirty="0">
                <a:latin typeface="Times New Roman Italic" panose="02020503050405090304" charset="0"/>
                <a:ea typeface="宋体" panose="02010600030101010101" pitchFamily="2" charset="-122"/>
                <a:cs typeface="Times New Roman Italic" panose="02020503050405090304" charset="0"/>
                <a:sym typeface="+mn-ea"/>
              </a:rPr>
              <a:t>f </a:t>
            </a:r>
            <a:r>
              <a:rPr kumimoji="1" lang="zh-CN" altLang="en-US" sz="2800" dirty="0">
                <a:latin typeface="Times New Roman Italic" panose="02020503050405090304" charset="0"/>
                <a:ea typeface="宋体" panose="02010600030101010101" pitchFamily="2" charset="-122"/>
                <a:cs typeface="Times New Roman Italic" panose="02020503050405090304" charset="0"/>
                <a:sym typeface="+mn-ea"/>
              </a:rPr>
              <a:t>与</a:t>
            </a:r>
            <a:r>
              <a:rPr kumimoji="1" lang="zh-CN" altLang="en-US" sz="2800" dirty="0">
                <a:latin typeface="Times New Roman" panose="02020503050405090304" charset="0"/>
                <a:ea typeface="宋体" panose="02010600030101010101" pitchFamily="2" charset="-122"/>
                <a:cs typeface="Times New Roman" panose="02020503050405090304" charset="0"/>
                <a:sym typeface="+mn-ea"/>
              </a:rPr>
              <a:t>空间核 </a:t>
            </a:r>
            <a:r>
              <a:rPr kumimoji="1" lang="en-US" altLang="zh-CN" sz="2800" i="1" dirty="0">
                <a:latin typeface="Times New Roman Italic" panose="02020503050405090304" charset="0"/>
                <a:ea typeface="宋体" panose="02010600030101010101" pitchFamily="2" charset="-122"/>
                <a:cs typeface="Times New Roman Italic" panose="02020503050405090304" charset="0"/>
                <a:sym typeface="+mn-ea"/>
              </a:rPr>
              <a:t>w </a:t>
            </a:r>
            <a:r>
              <a:rPr kumimoji="1" lang="zh-CN" altLang="en-US" sz="2800" dirty="0">
                <a:latin typeface="Times New Roman" panose="02020503050405090304" charset="0"/>
                <a:ea typeface="宋体" panose="02010600030101010101" pitchFamily="2" charset="-122"/>
                <a:cs typeface="Times New Roman" panose="02020503050405090304" charset="0"/>
                <a:sym typeface="+mn-ea"/>
              </a:rPr>
              <a:t>之间执行乘积之和的操作</a:t>
            </a:r>
          </a:p>
          <a:p>
            <a:pPr marL="800100" lvl="1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Times New Roman" panose="02020503050405090304" charset="0"/>
              <a:ea typeface="宋体" panose="02010600030101010101" pitchFamily="2" charset="-122"/>
              <a:cs typeface="Times New Roman" panose="02020503050405090304" charset="0"/>
              <a:sym typeface="+mn-ea"/>
            </a:endParaRPr>
          </a:p>
          <a:p>
            <a:pPr marL="800100" lvl="1" indent="-342900" fontAlgn="auto">
              <a:buFont typeface="Wingdings" panose="05000000000000000000" pitchFamily="2" charset="2"/>
              <a:buChar char="n"/>
            </a:pPr>
            <a:r>
              <a:rPr kumimoji="1" lang="zh-CN" altLang="en-US" sz="2800" dirty="0">
                <a:latin typeface="Times New Roman" panose="02020503050405090304" charset="0"/>
                <a:ea typeface="宋体" panose="02010600030101010101" pitchFamily="2" charset="-122"/>
                <a:cs typeface="Times New Roman" panose="02020503050405090304" charset="0"/>
                <a:sym typeface="+mn-ea"/>
              </a:rPr>
              <a:t>在图像 </a:t>
            </a:r>
            <a:r>
              <a:rPr kumimoji="1" lang="en-US" altLang="zh-CN" sz="2800" i="1" dirty="0">
                <a:latin typeface="Times New Roman Italic" panose="02020503050405090304" charset="0"/>
                <a:ea typeface="宋体" panose="02010600030101010101" pitchFamily="2" charset="-122"/>
                <a:cs typeface="Times New Roman Italic" panose="02020503050405090304" charset="0"/>
                <a:sym typeface="+mn-ea"/>
              </a:rPr>
              <a:t>f </a:t>
            </a:r>
            <a:r>
              <a:rPr kumimoji="1" lang="zh-CN" altLang="en-US" sz="2800" dirty="0">
                <a:latin typeface="Times New Roman Italic" panose="02020503050405090304" charset="0"/>
                <a:ea typeface="宋体" panose="02010600030101010101" pitchFamily="2" charset="-122"/>
                <a:cs typeface="Times New Roman Italic" panose="02020503050405090304" charset="0"/>
                <a:sym typeface="+mn-ea"/>
              </a:rPr>
              <a:t>的任意一点</a:t>
            </a:r>
            <a:r>
              <a:rPr kumimoji="1" lang="en-US" altLang="zh-CN" sz="2800" dirty="0">
                <a:latin typeface="Times New Roman" panose="02020503050405090304" charset="0"/>
                <a:ea typeface="宋体" panose="02010600030101010101" pitchFamily="2" charset="-122"/>
                <a:cs typeface="Times New Roman" panose="02020503050405090304" charset="0"/>
                <a:sym typeface="+mn-ea"/>
              </a:rPr>
              <a:t>(</a:t>
            </a:r>
            <a:r>
              <a:rPr kumimoji="1" lang="en-US" altLang="zh-CN" sz="2800" dirty="0">
                <a:latin typeface="Times New Roman Italic" panose="02020503050405090304" charset="0"/>
                <a:ea typeface="宋体" panose="02010600030101010101" pitchFamily="2" charset="-122"/>
                <a:cs typeface="Times New Roman Italic" panose="02020503050405090304" charset="0"/>
                <a:sym typeface="+mn-ea"/>
              </a:rPr>
              <a:t>x,y</a:t>
            </a:r>
            <a:r>
              <a:rPr kumimoji="1" lang="en-US" altLang="zh-CN" sz="2800" dirty="0">
                <a:latin typeface="Times New Roman" panose="02020503050405090304" charset="0"/>
                <a:ea typeface="宋体" panose="02010600030101010101" pitchFamily="2" charset="-122"/>
                <a:cs typeface="Times New Roman" panose="02020503050405090304" charset="0"/>
                <a:sym typeface="+mn-ea"/>
              </a:rPr>
              <a:t>)</a:t>
            </a:r>
            <a:r>
              <a:rPr kumimoji="1" lang="zh-CN" altLang="en-US" sz="2800" dirty="0">
                <a:latin typeface="Times New Roman Italic" panose="02020503050405090304" charset="0"/>
                <a:ea typeface="宋体" panose="02010600030101010101" pitchFamily="2" charset="-122"/>
                <a:cs typeface="Times New Roman Italic" panose="02020503050405090304" charset="0"/>
                <a:sym typeface="+mn-ea"/>
              </a:rPr>
              <a:t>处</a:t>
            </a:r>
            <a:r>
              <a:rPr kumimoji="1" lang="en-US" altLang="zh-CN" sz="2800" dirty="0">
                <a:latin typeface="Times New Roman Italic" panose="02020503050405090304" charset="0"/>
                <a:ea typeface="宋体" panose="02010600030101010101" pitchFamily="2" charset="-122"/>
                <a:cs typeface="Times New Roman Italic" panose="02020503050405090304" charset="0"/>
                <a:sym typeface="+mn-ea"/>
              </a:rPr>
              <a:t> </a:t>
            </a:r>
            <a:r>
              <a:rPr kumimoji="1" lang="zh-CN" altLang="en-US" sz="2800" i="1" dirty="0">
                <a:latin typeface="Times New Roman Italic" panose="02020503050405090304" charset="0"/>
                <a:ea typeface="宋体" charset="0"/>
                <a:cs typeface="Times New Roman Italic" panose="02020503050405090304" charset="0"/>
                <a:sym typeface="+mn-ea"/>
              </a:rPr>
              <a:t>，</a:t>
            </a:r>
            <a:r>
              <a:rPr kumimoji="1" lang="zh-CN" altLang="en-US" sz="2800" dirty="0">
                <a:latin typeface="Times New Roman" panose="02020503050405090304" charset="0"/>
                <a:ea typeface="宋体" panose="02010600030101010101" pitchFamily="2" charset="-122"/>
                <a:cs typeface="Times New Roman" panose="02020503050405090304" charset="0"/>
                <a:sym typeface="+mn-ea"/>
              </a:rPr>
              <a:t>假设使用大小为</a:t>
            </a:r>
            <a:r>
              <a:rPr kumimoji="1" lang="en-US" altLang="zh-CN" sz="2800" dirty="0">
                <a:latin typeface="Times New Roman" panose="02020503050405090304" charset="0"/>
                <a:ea typeface="宋体" panose="02010600030101010101" pitchFamily="2" charset="-122"/>
                <a:cs typeface="Times New Roman" panose="02020503050405090304" charset="0"/>
                <a:sym typeface="+mn-ea"/>
              </a:rPr>
              <a:t>3</a:t>
            </a:r>
            <a:r>
              <a:rPr kumimoji="1" lang="en-US" altLang="zh-CN" sz="2800" dirty="0">
                <a:latin typeface="Arial" panose="020B0604020202090204" pitchFamily="34" charset="0"/>
                <a:ea typeface="宋体" panose="02010600030101010101" pitchFamily="2" charset="-122"/>
                <a:cs typeface="Times New Roman" panose="02020503050405090304" charset="0"/>
                <a:sym typeface="+mn-ea"/>
              </a:rPr>
              <a:t>×</a:t>
            </a:r>
            <a:r>
              <a:rPr kumimoji="1" lang="en-US" altLang="zh-CN" sz="2800" dirty="0">
                <a:latin typeface="Times New Roman" panose="02020503050405090304" charset="0"/>
                <a:ea typeface="宋体" panose="02010600030101010101" pitchFamily="2" charset="-122"/>
                <a:cs typeface="Times New Roman" panose="02020503050405090304" charset="0"/>
                <a:sym typeface="+mn-ea"/>
              </a:rPr>
              <a:t>3</a:t>
            </a:r>
            <a:r>
              <a:rPr kumimoji="1" lang="zh-CN" altLang="en-US" sz="2800" dirty="0">
                <a:latin typeface="Times New Roman" panose="02020503050405090304" charset="0"/>
                <a:ea typeface="宋体" panose="02010600030101010101" pitchFamily="2" charset="-122"/>
                <a:cs typeface="Times New Roman" panose="02020503050405090304" charset="0"/>
                <a:sym typeface="+mn-ea"/>
              </a:rPr>
              <a:t>的空间核</a:t>
            </a:r>
            <a:r>
              <a:rPr kumimoji="1" lang="en-US" altLang="zh-CN" sz="2800" i="1" dirty="0">
                <a:latin typeface="Times New Roman Italic" panose="02020503050405090304" charset="0"/>
                <a:ea typeface="宋体" panose="02010600030101010101" pitchFamily="2" charset="-122"/>
                <a:cs typeface="Times New Roman Italic" panose="02020503050405090304" charset="0"/>
                <a:sym typeface="+mn-ea"/>
              </a:rPr>
              <a:t>w </a:t>
            </a:r>
            <a:r>
              <a:rPr kumimoji="1" lang="en-US" altLang="zh-CN" sz="2800" dirty="0">
                <a:latin typeface="Times New Roman Italic" panose="02020503050405090304" charset="0"/>
                <a:ea typeface="宋体" panose="02010600030101010101" pitchFamily="2" charset="-122"/>
                <a:cs typeface="Times New Roman Italic" panose="02020503050405090304" charset="0"/>
                <a:sym typeface="+mn-ea"/>
              </a:rPr>
              <a:t>（核中心</a:t>
            </a:r>
            <a:r>
              <a:rPr kumimoji="1" lang="en-US" altLang="zh-CN" sz="2800" i="1" dirty="0">
                <a:latin typeface="Times New Roman Italic" panose="02020503050405090304" charset="0"/>
                <a:ea typeface="宋体" panose="02010600030101010101" pitchFamily="2" charset="-122"/>
                <a:cs typeface="Times New Roman Italic" panose="02020503050405090304" charset="0"/>
                <a:sym typeface="+mn-ea"/>
              </a:rPr>
              <a:t>w</a:t>
            </a:r>
            <a:r>
              <a:rPr kumimoji="1" lang="en-US" altLang="zh-CN" sz="2800" dirty="0">
                <a:latin typeface="Times New Roman" panose="02020503050405090304" charset="0"/>
                <a:ea typeface="宋体" panose="02010600030101010101" pitchFamily="2" charset="-122"/>
                <a:cs typeface="Times New Roman" panose="02020503050405090304" charset="0"/>
                <a:sym typeface="+mn-ea"/>
              </a:rPr>
              <a:t>(0,0)</a:t>
            </a:r>
            <a:r>
              <a:rPr kumimoji="1" lang="en-US" altLang="zh-CN" sz="2800" i="1" dirty="0">
                <a:latin typeface="Times New Roman Italic" panose="02020503050405090304" charset="0"/>
                <a:ea typeface="宋体" panose="02010600030101010101" pitchFamily="2" charset="-122"/>
                <a:cs typeface="Times New Roman Italic" panose="02020503050405090304" charset="0"/>
                <a:sym typeface="+mn-ea"/>
              </a:rPr>
              <a:t>与</a:t>
            </a:r>
            <a:r>
              <a:rPr kumimoji="1" lang="en-US" altLang="zh-CN" sz="2800" dirty="0">
                <a:latin typeface="Times New Roman" panose="02020503050405090304" charset="0"/>
                <a:ea typeface="宋体" panose="02010600030101010101" pitchFamily="2" charset="-122"/>
                <a:cs typeface="Times New Roman" panose="02020503050405090304" charset="0"/>
                <a:sym typeface="+mn-ea"/>
              </a:rPr>
              <a:t>(</a:t>
            </a:r>
            <a:r>
              <a:rPr kumimoji="1" lang="en-US" altLang="zh-CN" sz="2800" i="1" dirty="0">
                <a:latin typeface="Times New Roman Italic" panose="02020503050405090304" charset="0"/>
                <a:ea typeface="宋体" panose="02010600030101010101" pitchFamily="2" charset="-122"/>
                <a:cs typeface="Times New Roman Italic" panose="02020503050405090304" charset="0"/>
                <a:sym typeface="+mn-ea"/>
              </a:rPr>
              <a:t>x,y</a:t>
            </a:r>
            <a:r>
              <a:rPr kumimoji="1" lang="en-US" altLang="zh-CN" sz="2800" dirty="0">
                <a:latin typeface="Times New Roman" panose="02020503050405090304" charset="0"/>
                <a:ea typeface="宋体" panose="02010600030101010101" pitchFamily="2" charset="-122"/>
                <a:cs typeface="Times New Roman" panose="02020503050405090304" charset="0"/>
                <a:sym typeface="+mn-ea"/>
              </a:rPr>
              <a:t>)</a:t>
            </a:r>
            <a:r>
              <a:rPr kumimoji="1" lang="en-US" altLang="zh-CN" sz="2800" dirty="0">
                <a:latin typeface="Times New Roman Italic" panose="02020503050405090304" charset="0"/>
                <a:ea typeface="宋体" panose="02010600030101010101" pitchFamily="2" charset="-122"/>
                <a:cs typeface="Times New Roman Italic" panose="02020503050405090304" charset="0"/>
                <a:sym typeface="+mn-ea"/>
              </a:rPr>
              <a:t>对齐）</a:t>
            </a:r>
          </a:p>
        </p:txBody>
      </p:sp>
      <p:sp>
        <p:nvSpPr>
          <p:cNvPr id="13" name="矩形 12"/>
          <p:cNvSpPr/>
          <p:nvPr/>
        </p:nvSpPr>
        <p:spPr>
          <a:xfrm>
            <a:off x="19878" y="183607"/>
            <a:ext cx="298173" cy="96933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/>
        </p:nvSpPr>
        <p:spPr>
          <a:xfrm>
            <a:off x="318135" y="102870"/>
            <a:ext cx="2734310" cy="795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>
                <a:solidFill>
                  <a:schemeClr val="accent1">
                    <a:lumMod val="50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空间滤波基础</a:t>
            </a:r>
          </a:p>
        </p:txBody>
      </p:sp>
      <p:cxnSp>
        <p:nvCxnSpPr>
          <p:cNvPr id="4" name="直线连接符 4"/>
          <p:cNvCxnSpPr/>
          <p:nvPr/>
        </p:nvCxnSpPr>
        <p:spPr>
          <a:xfrm>
            <a:off x="3052445" y="500380"/>
            <a:ext cx="25895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标题 1"/>
          <p:cNvSpPr txBox="1"/>
          <p:nvPr/>
        </p:nvSpPr>
        <p:spPr>
          <a:xfrm>
            <a:off x="502920" y="624840"/>
            <a:ext cx="4124325" cy="8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latin typeface="Times New Roman" panose="02020503050405090304" charset="0"/>
                <a:ea typeface="宋体" panose="02010600030101010101" pitchFamily="2" charset="-122"/>
                <a:cs typeface="Times New Roman" panose="02020503050405090304" charset="0"/>
              </a:rPr>
              <a:t>Foundations</a:t>
            </a:r>
          </a:p>
        </p:txBody>
      </p:sp>
      <p:graphicFrame>
        <p:nvGraphicFramePr>
          <p:cNvPr id="11" name="object 4"/>
          <p:cNvGraphicFramePr>
            <a:graphicFrameLocks noGrp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444404819"/>
              </p:ext>
            </p:extLst>
          </p:nvPr>
        </p:nvGraphicFramePr>
        <p:xfrm>
          <a:off x="1800225" y="3774440"/>
          <a:ext cx="2367915" cy="24644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893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93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893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035">
                <a:tc>
                  <a:txBody>
                    <a:bodyPr/>
                    <a:lstStyle/>
                    <a:p>
                      <a:pPr algn="ctr"/>
                      <a:r>
                        <a:rPr lang="en-US" sz="1800" b="0"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w(-1,-1)</a:t>
                      </a:r>
                    </a:p>
                  </a:txBody>
                  <a:tcPr marL="0" marR="0" marT="0" marB="0" anchor="ctr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w(-1,0)</a:t>
                      </a:r>
                    </a:p>
                  </a:txBody>
                  <a:tcPr marL="0" marR="0" marT="0" marB="0" anchor="ctr">
                    <a:lnL w="9525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w(-1,1)</a:t>
                      </a:r>
                    </a:p>
                  </a:txBody>
                  <a:tcPr marL="0" marR="0" marT="0" marB="0" anchor="ctr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38200">
                <a:tc>
                  <a:txBody>
                    <a:bodyPr/>
                    <a:lstStyle/>
                    <a:p>
                      <a:pPr algn="ctr"/>
                      <a:r>
                        <a:rPr lang="en-US" sz="1800" b="0"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w(0,-1)</a:t>
                      </a:r>
                    </a:p>
                  </a:txBody>
                  <a:tcPr marL="0" marR="0" marT="0" marB="0" anchor="ctr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w(0,0)</a:t>
                      </a:r>
                    </a:p>
                  </a:txBody>
                  <a:tcPr marL="0" marR="0" marT="0" marB="0" anchor="ctr">
                    <a:lnL w="9525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w(0,1)</a:t>
                      </a:r>
                    </a:p>
                  </a:txBody>
                  <a:tcPr marL="0" marR="0" marT="0" marB="0" anchor="ctr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38200">
                <a:tc>
                  <a:txBody>
                    <a:bodyPr/>
                    <a:lstStyle/>
                    <a:p>
                      <a:pPr algn="ctr"/>
                      <a:r>
                        <a:rPr lang="en-US" sz="1800" b="0"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w(1,-1)</a:t>
                      </a:r>
                    </a:p>
                  </a:txBody>
                  <a:tcPr marL="0" marR="0" marT="0" marB="0" anchor="ctr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w(1,0)</a:t>
                      </a:r>
                    </a:p>
                  </a:txBody>
                  <a:tcPr marL="0" marR="0" marT="0" marB="0" anchor="ctr">
                    <a:lnL w="9525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w(1,1)</a:t>
                      </a:r>
                    </a:p>
                  </a:txBody>
                  <a:tcPr marL="0" marR="0" marT="0" marB="0" anchor="ctr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" name="object 4"/>
          <p:cNvGraphicFramePr>
            <a:graphicFrameLocks noGrp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032987756"/>
              </p:ext>
            </p:extLst>
          </p:nvPr>
        </p:nvGraphicFramePr>
        <p:xfrm>
          <a:off x="5060315" y="3774440"/>
          <a:ext cx="2914650" cy="24460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71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1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71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2320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Times New Roman Regular" panose="02020503050405090304" charset="0"/>
                          <a:cs typeface="Times New Roman Regular" panose="02020503050405090304" charset="0"/>
                          <a:sym typeface="+mn-ea"/>
                        </a:rPr>
                        <a:t>f(x-1,y-1)</a:t>
                      </a:r>
                      <a:endParaRPr lang="en-US" sz="1800" b="0"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0" marR="0" marT="0" marB="0" anchor="ctr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f(x-1,y)</a:t>
                      </a:r>
                    </a:p>
                  </a:txBody>
                  <a:tcPr marL="0" marR="0" marT="0" marB="0" anchor="ctr">
                    <a:lnL w="9525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Times New Roman Regular" panose="02020503050405090304" charset="0"/>
                          <a:cs typeface="Times New Roman Regular" panose="02020503050405090304" charset="0"/>
                          <a:sym typeface="+mn-ea"/>
                        </a:rPr>
                        <a:t>f(x-1,y+1)</a:t>
                      </a:r>
                      <a:endParaRPr lang="en-US" sz="1800" b="0"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0" marR="0" marT="0" marB="0" anchor="ctr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31215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Times New Roman Regular" panose="02020503050405090304" charset="0"/>
                          <a:cs typeface="Times New Roman Regular" panose="02020503050405090304" charset="0"/>
                          <a:sym typeface="+mn-ea"/>
                        </a:rPr>
                        <a:t>f(x,y-1)</a:t>
                      </a:r>
                      <a:endParaRPr lang="en-US" sz="1800" b="0"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0" marR="0" marT="0" marB="0" anchor="ctr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f(x,y)</a:t>
                      </a:r>
                    </a:p>
                  </a:txBody>
                  <a:tcPr marL="0" marR="0" marT="0" marB="0" anchor="ctr">
                    <a:lnL w="9525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Times New Roman Regular" panose="02020503050405090304" charset="0"/>
                          <a:cs typeface="Times New Roman Regular" panose="02020503050405090304" charset="0"/>
                          <a:sym typeface="+mn-ea"/>
                        </a:rPr>
                        <a:t>f(x,y+1)</a:t>
                      </a:r>
                      <a:endParaRPr lang="en-US" sz="1800" b="0"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0" marR="0" marT="0" marB="0" anchor="ctr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32485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Times New Roman Regular" panose="02020503050405090304" charset="0"/>
                          <a:cs typeface="Times New Roman Regular" panose="02020503050405090304" charset="0"/>
                          <a:sym typeface="+mn-ea"/>
                        </a:rPr>
                        <a:t>f(x+1,y-1)</a:t>
                      </a:r>
                      <a:endParaRPr lang="en-US" sz="1800" b="0"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0" marR="0" marT="0" marB="0" anchor="ctr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f(x+1,y)</a:t>
                      </a:r>
                    </a:p>
                  </a:txBody>
                  <a:tcPr marL="0" marR="0" marT="0" marB="0" anchor="ctr">
                    <a:lnL w="9525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Times New Roman Regular" panose="02020503050405090304" charset="0"/>
                          <a:cs typeface="Times New Roman Regular" panose="02020503050405090304" charset="0"/>
                          <a:sym typeface="+mn-ea"/>
                        </a:rPr>
                        <a:t>f(x+1,y+1)</a:t>
                      </a:r>
                      <a:endParaRPr lang="en-US" sz="1800" b="0"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0" marR="0" marT="0" marB="0" anchor="ctr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9" name="文本框 18"/>
          <p:cNvSpPr txBox="1"/>
          <p:nvPr/>
        </p:nvSpPr>
        <p:spPr>
          <a:xfrm>
            <a:off x="2757170" y="6264910"/>
            <a:ext cx="454025" cy="5835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kumimoji="1" lang="en-US" altLang="zh-CN" sz="3200" i="1" dirty="0">
                <a:latin typeface="Times New Roman Italic" panose="02020503050405090304" charset="0"/>
                <a:ea typeface="宋体" panose="02010600030101010101" pitchFamily="2" charset="-122"/>
                <a:cs typeface="Times New Roman Italic" panose="02020503050405090304" charset="0"/>
                <a:sym typeface="+mn-ea"/>
              </a:rPr>
              <a:t>w</a:t>
            </a:r>
            <a:endParaRPr lang="zh-CN" altLang="en-US" sz="3200"/>
          </a:p>
        </p:txBody>
      </p:sp>
      <p:sp>
        <p:nvSpPr>
          <p:cNvPr id="20" name="文本框 19"/>
          <p:cNvSpPr txBox="1"/>
          <p:nvPr/>
        </p:nvSpPr>
        <p:spPr>
          <a:xfrm>
            <a:off x="6290945" y="6264910"/>
            <a:ext cx="295910" cy="5835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kumimoji="1" lang="en-US" altLang="zh-CN" sz="3200" i="1" dirty="0">
                <a:latin typeface="Times New Roman Italic" panose="02020503050405090304" charset="0"/>
                <a:ea typeface="宋体" panose="02010600030101010101" pitchFamily="2" charset="-122"/>
                <a:cs typeface="Times New Roman Italic" panose="02020503050405090304" charset="0"/>
                <a:sym typeface="+mn-ea"/>
              </a:rPr>
              <a:t>f</a:t>
            </a:r>
            <a:endParaRPr lang="zh-CN" altLang="en-US" sz="3200"/>
          </a:p>
        </p:txBody>
      </p:sp>
      <p:sp>
        <p:nvSpPr>
          <p:cNvPr id="3" name="矩形 2"/>
          <p:cNvSpPr/>
          <p:nvPr/>
        </p:nvSpPr>
        <p:spPr>
          <a:xfrm>
            <a:off x="3374390" y="3774440"/>
            <a:ext cx="793750" cy="790575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7007225" y="3774440"/>
            <a:ext cx="967740" cy="790575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131" y="271543"/>
            <a:ext cx="872370" cy="853287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8845528" y="6779132"/>
            <a:ext cx="224042" cy="22337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400050" y="1341120"/>
            <a:ext cx="8670290" cy="22453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 fontAlgn="auto">
              <a:buFont typeface="Wingdings" panose="05000000000000000000" pitchFamily="2" charset="2"/>
              <a:buChar char="n"/>
            </a:pPr>
            <a:r>
              <a:rPr kumimoji="1" lang="zh-CN" altLang="en-US" sz="2800" dirty="0">
                <a:latin typeface="Times New Roman" panose="02020503050405090304" charset="0"/>
                <a:ea typeface="宋体" panose="02010600030101010101" pitchFamily="2" charset="-122"/>
                <a:cs typeface="Times New Roman" panose="02020503050405090304" charset="0"/>
                <a:sym typeface="+mn-ea"/>
              </a:rPr>
              <a:t>线性空间滤波：</a:t>
            </a:r>
          </a:p>
          <a:p>
            <a:pPr marL="1257300" lvl="2" indent="-342900" fontAlgn="auto">
              <a:buFont typeface="Wingdings" panose="05000000000000000000" pitchFamily="2" charset="2"/>
              <a:buChar char="n"/>
            </a:pPr>
            <a:r>
              <a:rPr kumimoji="1" lang="zh-CN" altLang="en-US" sz="2800" dirty="0">
                <a:latin typeface="Times New Roman" panose="02020503050405090304" charset="0"/>
                <a:ea typeface="宋体" panose="02010600030101010101" pitchFamily="2" charset="-122"/>
                <a:cs typeface="Times New Roman" panose="02020503050405090304" charset="0"/>
                <a:sym typeface="+mn-ea"/>
              </a:rPr>
              <a:t>图像 </a:t>
            </a:r>
            <a:r>
              <a:rPr kumimoji="1" lang="en-US" altLang="zh-CN" sz="2800" i="1" dirty="0">
                <a:latin typeface="Times New Roman Italic" panose="02020503050405090304" charset="0"/>
                <a:ea typeface="宋体" panose="02010600030101010101" pitchFamily="2" charset="-122"/>
                <a:cs typeface="Times New Roman Italic" panose="02020503050405090304" charset="0"/>
                <a:sym typeface="+mn-ea"/>
              </a:rPr>
              <a:t>f </a:t>
            </a:r>
            <a:r>
              <a:rPr kumimoji="1" lang="zh-CN" altLang="en-US" sz="2800" dirty="0">
                <a:latin typeface="Times New Roman Italic" panose="02020503050405090304" charset="0"/>
                <a:ea typeface="宋体" panose="02010600030101010101" pitchFamily="2" charset="-122"/>
                <a:cs typeface="Times New Roman Italic" panose="02020503050405090304" charset="0"/>
                <a:sym typeface="+mn-ea"/>
              </a:rPr>
              <a:t>与</a:t>
            </a:r>
            <a:r>
              <a:rPr kumimoji="1" lang="zh-CN" altLang="en-US" sz="2800" dirty="0">
                <a:latin typeface="Times New Roman" panose="02020503050405090304" charset="0"/>
                <a:ea typeface="宋体" panose="02010600030101010101" pitchFamily="2" charset="-122"/>
                <a:cs typeface="Times New Roman" panose="02020503050405090304" charset="0"/>
                <a:sym typeface="+mn-ea"/>
              </a:rPr>
              <a:t>空间核 </a:t>
            </a:r>
            <a:r>
              <a:rPr kumimoji="1" lang="en-US" altLang="zh-CN" sz="2800" i="1" dirty="0">
                <a:latin typeface="Times New Roman Italic" panose="02020503050405090304" charset="0"/>
                <a:ea typeface="宋体" panose="02010600030101010101" pitchFamily="2" charset="-122"/>
                <a:cs typeface="Times New Roman Italic" panose="02020503050405090304" charset="0"/>
                <a:sym typeface="+mn-ea"/>
              </a:rPr>
              <a:t>w </a:t>
            </a:r>
            <a:r>
              <a:rPr kumimoji="1" lang="zh-CN" altLang="en-US" sz="2800" dirty="0">
                <a:latin typeface="Times New Roman" panose="02020503050405090304" charset="0"/>
                <a:ea typeface="宋体" panose="02010600030101010101" pitchFamily="2" charset="-122"/>
                <a:cs typeface="Times New Roman" panose="02020503050405090304" charset="0"/>
                <a:sym typeface="+mn-ea"/>
              </a:rPr>
              <a:t>之间执行乘积之和的操作</a:t>
            </a:r>
          </a:p>
          <a:p>
            <a:pPr marL="800100" lvl="1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Times New Roman" panose="02020503050405090304" charset="0"/>
              <a:ea typeface="宋体" panose="02010600030101010101" pitchFamily="2" charset="-122"/>
              <a:cs typeface="Times New Roman" panose="02020503050405090304" charset="0"/>
              <a:sym typeface="+mn-ea"/>
            </a:endParaRPr>
          </a:p>
          <a:p>
            <a:pPr marL="800100" lvl="1" indent="-342900" fontAlgn="auto">
              <a:buFont typeface="Wingdings" panose="05000000000000000000" pitchFamily="2" charset="2"/>
              <a:buChar char="n"/>
            </a:pPr>
            <a:r>
              <a:rPr kumimoji="1" lang="zh-CN" altLang="en-US" sz="2800" dirty="0">
                <a:latin typeface="Times New Roman" panose="02020503050405090304" charset="0"/>
                <a:ea typeface="宋体" panose="02010600030101010101" pitchFamily="2" charset="-122"/>
                <a:cs typeface="Times New Roman" panose="02020503050405090304" charset="0"/>
                <a:sym typeface="+mn-ea"/>
              </a:rPr>
              <a:t>在图像 </a:t>
            </a:r>
            <a:r>
              <a:rPr kumimoji="1" lang="en-US" altLang="zh-CN" sz="2800" i="1" dirty="0">
                <a:latin typeface="Times New Roman Italic" panose="02020503050405090304" charset="0"/>
                <a:ea typeface="宋体" panose="02010600030101010101" pitchFamily="2" charset="-122"/>
                <a:cs typeface="Times New Roman Italic" panose="02020503050405090304" charset="0"/>
                <a:sym typeface="+mn-ea"/>
              </a:rPr>
              <a:t>f </a:t>
            </a:r>
            <a:r>
              <a:rPr kumimoji="1" lang="zh-CN" altLang="en-US" sz="2800" dirty="0">
                <a:latin typeface="Times New Roman Italic" panose="02020503050405090304" charset="0"/>
                <a:ea typeface="宋体" panose="02010600030101010101" pitchFamily="2" charset="-122"/>
                <a:cs typeface="Times New Roman Italic" panose="02020503050405090304" charset="0"/>
                <a:sym typeface="+mn-ea"/>
              </a:rPr>
              <a:t>的任意一点</a:t>
            </a:r>
            <a:r>
              <a:rPr kumimoji="1" lang="en-US" altLang="zh-CN" sz="2800" dirty="0">
                <a:latin typeface="Times New Roman" panose="02020503050405090304" charset="0"/>
                <a:ea typeface="宋体" panose="02010600030101010101" pitchFamily="2" charset="-122"/>
                <a:cs typeface="Times New Roman" panose="02020503050405090304" charset="0"/>
                <a:sym typeface="+mn-ea"/>
              </a:rPr>
              <a:t>(</a:t>
            </a:r>
            <a:r>
              <a:rPr kumimoji="1" lang="en-US" altLang="zh-CN" sz="2800" dirty="0">
                <a:latin typeface="Times New Roman Italic" panose="02020503050405090304" charset="0"/>
                <a:ea typeface="宋体" panose="02010600030101010101" pitchFamily="2" charset="-122"/>
                <a:cs typeface="Times New Roman Italic" panose="02020503050405090304" charset="0"/>
                <a:sym typeface="+mn-ea"/>
              </a:rPr>
              <a:t>x,y</a:t>
            </a:r>
            <a:r>
              <a:rPr kumimoji="1" lang="en-US" altLang="zh-CN" sz="2800" dirty="0">
                <a:latin typeface="Times New Roman" panose="02020503050405090304" charset="0"/>
                <a:ea typeface="宋体" panose="02010600030101010101" pitchFamily="2" charset="-122"/>
                <a:cs typeface="Times New Roman" panose="02020503050405090304" charset="0"/>
                <a:sym typeface="+mn-ea"/>
              </a:rPr>
              <a:t>)</a:t>
            </a:r>
            <a:r>
              <a:rPr kumimoji="1" lang="zh-CN" altLang="en-US" sz="2800" dirty="0">
                <a:latin typeface="Times New Roman Italic" panose="02020503050405090304" charset="0"/>
                <a:ea typeface="宋体" panose="02010600030101010101" pitchFamily="2" charset="-122"/>
                <a:cs typeface="Times New Roman Italic" panose="02020503050405090304" charset="0"/>
                <a:sym typeface="+mn-ea"/>
              </a:rPr>
              <a:t>处</a:t>
            </a:r>
            <a:r>
              <a:rPr kumimoji="1" lang="en-US" altLang="zh-CN" sz="2800" dirty="0">
                <a:latin typeface="Times New Roman Italic" panose="02020503050405090304" charset="0"/>
                <a:ea typeface="宋体" panose="02010600030101010101" pitchFamily="2" charset="-122"/>
                <a:cs typeface="Times New Roman Italic" panose="02020503050405090304" charset="0"/>
                <a:sym typeface="+mn-ea"/>
              </a:rPr>
              <a:t> </a:t>
            </a:r>
            <a:r>
              <a:rPr kumimoji="1" lang="zh-CN" altLang="en-US" sz="2800" i="1" dirty="0">
                <a:latin typeface="Times New Roman Italic" panose="02020503050405090304" charset="0"/>
                <a:ea typeface="宋体" charset="0"/>
                <a:cs typeface="Times New Roman Italic" panose="02020503050405090304" charset="0"/>
                <a:sym typeface="+mn-ea"/>
              </a:rPr>
              <a:t>，</a:t>
            </a:r>
            <a:r>
              <a:rPr kumimoji="1" lang="zh-CN" altLang="en-US" sz="2800" dirty="0">
                <a:latin typeface="Times New Roman" panose="02020503050405090304" charset="0"/>
                <a:ea typeface="宋体" panose="02010600030101010101" pitchFamily="2" charset="-122"/>
                <a:cs typeface="Times New Roman" panose="02020503050405090304" charset="0"/>
                <a:sym typeface="+mn-ea"/>
              </a:rPr>
              <a:t>假设使用大小为</a:t>
            </a:r>
            <a:r>
              <a:rPr kumimoji="1" lang="en-US" altLang="zh-CN" sz="2800" dirty="0">
                <a:latin typeface="Times New Roman" panose="02020503050405090304" charset="0"/>
                <a:ea typeface="宋体" panose="02010600030101010101" pitchFamily="2" charset="-122"/>
                <a:cs typeface="Times New Roman" panose="02020503050405090304" charset="0"/>
                <a:sym typeface="+mn-ea"/>
              </a:rPr>
              <a:t>3</a:t>
            </a:r>
            <a:r>
              <a:rPr kumimoji="1" lang="en-US" altLang="zh-CN" sz="2800" dirty="0">
                <a:latin typeface="Arial" panose="020B0604020202090204" pitchFamily="34" charset="0"/>
                <a:ea typeface="宋体" panose="02010600030101010101" pitchFamily="2" charset="-122"/>
                <a:cs typeface="Times New Roman" panose="02020503050405090304" charset="0"/>
                <a:sym typeface="+mn-ea"/>
              </a:rPr>
              <a:t>×</a:t>
            </a:r>
            <a:r>
              <a:rPr kumimoji="1" lang="en-US" altLang="zh-CN" sz="2800" dirty="0">
                <a:latin typeface="Times New Roman" panose="02020503050405090304" charset="0"/>
                <a:ea typeface="宋体" panose="02010600030101010101" pitchFamily="2" charset="-122"/>
                <a:cs typeface="Times New Roman" panose="02020503050405090304" charset="0"/>
                <a:sym typeface="+mn-ea"/>
              </a:rPr>
              <a:t>3</a:t>
            </a:r>
            <a:r>
              <a:rPr kumimoji="1" lang="zh-CN" altLang="en-US" sz="2800" dirty="0">
                <a:latin typeface="Times New Roman" panose="02020503050405090304" charset="0"/>
                <a:ea typeface="宋体" panose="02010600030101010101" pitchFamily="2" charset="-122"/>
                <a:cs typeface="Times New Roman" panose="02020503050405090304" charset="0"/>
                <a:sym typeface="+mn-ea"/>
              </a:rPr>
              <a:t>的空间核</a:t>
            </a:r>
            <a:r>
              <a:rPr kumimoji="1" lang="en-US" altLang="zh-CN" sz="2800" i="1" dirty="0">
                <a:latin typeface="Times New Roman Italic" panose="02020503050405090304" charset="0"/>
                <a:ea typeface="宋体" panose="02010600030101010101" pitchFamily="2" charset="-122"/>
                <a:cs typeface="Times New Roman Italic" panose="02020503050405090304" charset="0"/>
                <a:sym typeface="+mn-ea"/>
              </a:rPr>
              <a:t>w </a:t>
            </a:r>
            <a:r>
              <a:rPr kumimoji="1" lang="en-US" altLang="zh-CN" sz="2800" dirty="0">
                <a:latin typeface="Times New Roman Italic" panose="02020503050405090304" charset="0"/>
                <a:ea typeface="宋体" panose="02010600030101010101" pitchFamily="2" charset="-122"/>
                <a:cs typeface="Times New Roman Italic" panose="02020503050405090304" charset="0"/>
                <a:sym typeface="+mn-ea"/>
              </a:rPr>
              <a:t>（核中心</a:t>
            </a:r>
            <a:r>
              <a:rPr kumimoji="1" lang="en-US" altLang="zh-CN" sz="2800" i="1" dirty="0">
                <a:latin typeface="Times New Roman Italic" panose="02020503050405090304" charset="0"/>
                <a:ea typeface="宋体" panose="02010600030101010101" pitchFamily="2" charset="-122"/>
                <a:cs typeface="Times New Roman Italic" panose="02020503050405090304" charset="0"/>
                <a:sym typeface="+mn-ea"/>
              </a:rPr>
              <a:t>w</a:t>
            </a:r>
            <a:r>
              <a:rPr kumimoji="1" lang="en-US" altLang="zh-CN" sz="2800" dirty="0">
                <a:latin typeface="Times New Roman" panose="02020503050405090304" charset="0"/>
                <a:ea typeface="宋体" panose="02010600030101010101" pitchFamily="2" charset="-122"/>
                <a:cs typeface="Times New Roman" panose="02020503050405090304" charset="0"/>
                <a:sym typeface="+mn-ea"/>
              </a:rPr>
              <a:t>(0,0)</a:t>
            </a:r>
            <a:r>
              <a:rPr kumimoji="1" lang="en-US" altLang="zh-CN" sz="2800" i="1" dirty="0">
                <a:latin typeface="Times New Roman Italic" panose="02020503050405090304" charset="0"/>
                <a:ea typeface="宋体" panose="02010600030101010101" pitchFamily="2" charset="-122"/>
                <a:cs typeface="Times New Roman Italic" panose="02020503050405090304" charset="0"/>
                <a:sym typeface="+mn-ea"/>
              </a:rPr>
              <a:t>与</a:t>
            </a:r>
            <a:r>
              <a:rPr kumimoji="1" lang="en-US" altLang="zh-CN" sz="2800" dirty="0">
                <a:latin typeface="Times New Roman" panose="02020503050405090304" charset="0"/>
                <a:ea typeface="宋体" panose="02010600030101010101" pitchFamily="2" charset="-122"/>
                <a:cs typeface="Times New Roman" panose="02020503050405090304" charset="0"/>
                <a:sym typeface="+mn-ea"/>
              </a:rPr>
              <a:t>(</a:t>
            </a:r>
            <a:r>
              <a:rPr kumimoji="1" lang="en-US" altLang="zh-CN" sz="2800" i="1" dirty="0">
                <a:latin typeface="Times New Roman Italic" panose="02020503050405090304" charset="0"/>
                <a:ea typeface="宋体" panose="02010600030101010101" pitchFamily="2" charset="-122"/>
                <a:cs typeface="Times New Roman Italic" panose="02020503050405090304" charset="0"/>
                <a:sym typeface="+mn-ea"/>
              </a:rPr>
              <a:t>x,y</a:t>
            </a:r>
            <a:r>
              <a:rPr kumimoji="1" lang="en-US" altLang="zh-CN" sz="2800" dirty="0">
                <a:latin typeface="Times New Roman" panose="02020503050405090304" charset="0"/>
                <a:ea typeface="宋体" panose="02010600030101010101" pitchFamily="2" charset="-122"/>
                <a:cs typeface="Times New Roman" panose="02020503050405090304" charset="0"/>
                <a:sym typeface="+mn-ea"/>
              </a:rPr>
              <a:t>)</a:t>
            </a:r>
            <a:r>
              <a:rPr kumimoji="1" lang="en-US" altLang="zh-CN" sz="2800" dirty="0">
                <a:latin typeface="Times New Roman Italic" panose="02020503050405090304" charset="0"/>
                <a:ea typeface="宋体" panose="02010600030101010101" pitchFamily="2" charset="-122"/>
                <a:cs typeface="Times New Roman Italic" panose="02020503050405090304" charset="0"/>
                <a:sym typeface="+mn-ea"/>
              </a:rPr>
              <a:t>对齐）</a:t>
            </a:r>
          </a:p>
        </p:txBody>
      </p:sp>
      <p:sp>
        <p:nvSpPr>
          <p:cNvPr id="13" name="矩形 12"/>
          <p:cNvSpPr/>
          <p:nvPr/>
        </p:nvSpPr>
        <p:spPr>
          <a:xfrm>
            <a:off x="19878" y="183607"/>
            <a:ext cx="298173" cy="96933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/>
        </p:nvSpPr>
        <p:spPr>
          <a:xfrm>
            <a:off x="318135" y="102870"/>
            <a:ext cx="2734310" cy="795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>
                <a:solidFill>
                  <a:schemeClr val="accent1">
                    <a:lumMod val="50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空间滤波基础</a:t>
            </a:r>
          </a:p>
        </p:txBody>
      </p:sp>
      <p:cxnSp>
        <p:nvCxnSpPr>
          <p:cNvPr id="4" name="直线连接符 4"/>
          <p:cNvCxnSpPr/>
          <p:nvPr/>
        </p:nvCxnSpPr>
        <p:spPr>
          <a:xfrm>
            <a:off x="3052445" y="500380"/>
            <a:ext cx="25895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标题 1"/>
          <p:cNvSpPr txBox="1"/>
          <p:nvPr/>
        </p:nvSpPr>
        <p:spPr>
          <a:xfrm>
            <a:off x="502920" y="624840"/>
            <a:ext cx="4124325" cy="8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latin typeface="Times New Roman" panose="02020503050405090304" charset="0"/>
                <a:ea typeface="宋体" panose="02010600030101010101" pitchFamily="2" charset="-122"/>
                <a:cs typeface="Times New Roman" panose="02020503050405090304" charset="0"/>
              </a:rPr>
              <a:t>Foundations</a:t>
            </a:r>
          </a:p>
        </p:txBody>
      </p:sp>
      <p:graphicFrame>
        <p:nvGraphicFramePr>
          <p:cNvPr id="11" name="object 4"/>
          <p:cNvGraphicFramePr>
            <a:graphicFrameLocks noGrp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152449340"/>
              </p:ext>
            </p:extLst>
          </p:nvPr>
        </p:nvGraphicFramePr>
        <p:xfrm>
          <a:off x="1800225" y="3774440"/>
          <a:ext cx="2367915" cy="24644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893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93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893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035">
                <a:tc>
                  <a:txBody>
                    <a:bodyPr/>
                    <a:lstStyle/>
                    <a:p>
                      <a:pPr algn="ctr"/>
                      <a:r>
                        <a:rPr lang="en-US" sz="1800" b="0"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w(-1,-1)</a:t>
                      </a:r>
                    </a:p>
                  </a:txBody>
                  <a:tcPr marL="0" marR="0" marT="0" marB="0" anchor="ctr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w(-1,0)</a:t>
                      </a:r>
                    </a:p>
                  </a:txBody>
                  <a:tcPr marL="0" marR="0" marT="0" marB="0" anchor="ctr">
                    <a:lnL w="9525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w(-1,1)</a:t>
                      </a:r>
                    </a:p>
                  </a:txBody>
                  <a:tcPr marL="0" marR="0" marT="0" marB="0" anchor="ctr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38200">
                <a:tc>
                  <a:txBody>
                    <a:bodyPr/>
                    <a:lstStyle/>
                    <a:p>
                      <a:pPr algn="ctr"/>
                      <a:r>
                        <a:rPr lang="en-US" sz="1800" b="0"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w(0,-1)</a:t>
                      </a:r>
                    </a:p>
                  </a:txBody>
                  <a:tcPr marL="0" marR="0" marT="0" marB="0" anchor="ctr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w(0,0)</a:t>
                      </a:r>
                    </a:p>
                  </a:txBody>
                  <a:tcPr marL="0" marR="0" marT="0" marB="0" anchor="ctr">
                    <a:lnL w="9525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w(0,1)</a:t>
                      </a:r>
                    </a:p>
                  </a:txBody>
                  <a:tcPr marL="0" marR="0" marT="0" marB="0" anchor="ctr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38200">
                <a:tc>
                  <a:txBody>
                    <a:bodyPr/>
                    <a:lstStyle/>
                    <a:p>
                      <a:pPr algn="ctr"/>
                      <a:r>
                        <a:rPr lang="en-US" sz="1800" b="0"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w(1,-1)</a:t>
                      </a:r>
                    </a:p>
                  </a:txBody>
                  <a:tcPr marL="0" marR="0" marT="0" marB="0" anchor="ctr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w(1,0)</a:t>
                      </a:r>
                    </a:p>
                  </a:txBody>
                  <a:tcPr marL="0" marR="0" marT="0" marB="0" anchor="ctr">
                    <a:lnL w="9525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w(1,1)</a:t>
                      </a:r>
                    </a:p>
                  </a:txBody>
                  <a:tcPr marL="0" marR="0" marT="0" marB="0" anchor="ctr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" name="object 4"/>
          <p:cNvGraphicFramePr>
            <a:graphicFrameLocks noGrp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669045617"/>
              </p:ext>
            </p:extLst>
          </p:nvPr>
        </p:nvGraphicFramePr>
        <p:xfrm>
          <a:off x="5060315" y="3774440"/>
          <a:ext cx="2914650" cy="24460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71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1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71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2320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Times New Roman Regular" panose="02020503050405090304" charset="0"/>
                          <a:cs typeface="Times New Roman Regular" panose="02020503050405090304" charset="0"/>
                          <a:sym typeface="+mn-ea"/>
                        </a:rPr>
                        <a:t>f(x-1,y-1)</a:t>
                      </a:r>
                      <a:endParaRPr lang="en-US" sz="1800" b="0"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0" marR="0" marT="0" marB="0" anchor="ctr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f(x-1,y)</a:t>
                      </a:r>
                    </a:p>
                  </a:txBody>
                  <a:tcPr marL="0" marR="0" marT="0" marB="0" anchor="ctr">
                    <a:lnL w="9525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Times New Roman Regular" panose="02020503050405090304" charset="0"/>
                          <a:cs typeface="Times New Roman Regular" panose="02020503050405090304" charset="0"/>
                          <a:sym typeface="+mn-ea"/>
                        </a:rPr>
                        <a:t>f(x-1,y+1)</a:t>
                      </a:r>
                      <a:endParaRPr lang="en-US" sz="1800" b="0"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0" marR="0" marT="0" marB="0" anchor="ctr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31215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Times New Roman Regular" panose="02020503050405090304" charset="0"/>
                          <a:cs typeface="Times New Roman Regular" panose="02020503050405090304" charset="0"/>
                          <a:sym typeface="+mn-ea"/>
                        </a:rPr>
                        <a:t>f(x,y-1)</a:t>
                      </a:r>
                      <a:endParaRPr lang="en-US" sz="1800" b="0"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0" marR="0" marT="0" marB="0" anchor="ctr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f(x,y)</a:t>
                      </a:r>
                    </a:p>
                  </a:txBody>
                  <a:tcPr marL="0" marR="0" marT="0" marB="0" anchor="ctr">
                    <a:lnL w="9525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Times New Roman Regular" panose="02020503050405090304" charset="0"/>
                          <a:cs typeface="Times New Roman Regular" panose="02020503050405090304" charset="0"/>
                          <a:sym typeface="+mn-ea"/>
                        </a:rPr>
                        <a:t>f(x,y+1)</a:t>
                      </a:r>
                      <a:endParaRPr lang="en-US" sz="1800" b="0"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0" marR="0" marT="0" marB="0" anchor="ctr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32485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Times New Roman Regular" panose="02020503050405090304" charset="0"/>
                          <a:cs typeface="Times New Roman Regular" panose="02020503050405090304" charset="0"/>
                          <a:sym typeface="+mn-ea"/>
                        </a:rPr>
                        <a:t>f(x+1,y-1)</a:t>
                      </a:r>
                      <a:endParaRPr lang="en-US" sz="1800" b="0"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0" marR="0" marT="0" marB="0" anchor="ctr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f(x+1,y)</a:t>
                      </a:r>
                    </a:p>
                  </a:txBody>
                  <a:tcPr marL="0" marR="0" marT="0" marB="0" anchor="ctr">
                    <a:lnL w="9525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Times New Roman Regular" panose="02020503050405090304" charset="0"/>
                          <a:cs typeface="Times New Roman Regular" panose="02020503050405090304" charset="0"/>
                          <a:sym typeface="+mn-ea"/>
                        </a:rPr>
                        <a:t>f(x+1,y+1)</a:t>
                      </a:r>
                      <a:endParaRPr lang="en-US" sz="1800" b="0"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0" marR="0" marT="0" marB="0" anchor="ctr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9" name="文本框 18"/>
          <p:cNvSpPr txBox="1"/>
          <p:nvPr/>
        </p:nvSpPr>
        <p:spPr>
          <a:xfrm>
            <a:off x="2757170" y="6264910"/>
            <a:ext cx="454025" cy="5835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kumimoji="1" lang="en-US" altLang="zh-CN" sz="3200" i="1" dirty="0">
                <a:latin typeface="Times New Roman Italic" panose="02020503050405090304" charset="0"/>
                <a:ea typeface="宋体" panose="02010600030101010101" pitchFamily="2" charset="-122"/>
                <a:cs typeface="Times New Roman Italic" panose="02020503050405090304" charset="0"/>
                <a:sym typeface="+mn-ea"/>
              </a:rPr>
              <a:t>w</a:t>
            </a:r>
            <a:endParaRPr lang="zh-CN" altLang="en-US" sz="3200"/>
          </a:p>
        </p:txBody>
      </p:sp>
      <p:sp>
        <p:nvSpPr>
          <p:cNvPr id="20" name="文本框 19"/>
          <p:cNvSpPr txBox="1"/>
          <p:nvPr/>
        </p:nvSpPr>
        <p:spPr>
          <a:xfrm>
            <a:off x="6290945" y="6264910"/>
            <a:ext cx="295910" cy="5835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kumimoji="1" lang="en-US" altLang="zh-CN" sz="3200" i="1" dirty="0">
                <a:latin typeface="Times New Roman Italic" panose="02020503050405090304" charset="0"/>
                <a:ea typeface="宋体" panose="02010600030101010101" pitchFamily="2" charset="-122"/>
                <a:cs typeface="Times New Roman Italic" panose="02020503050405090304" charset="0"/>
                <a:sym typeface="+mn-ea"/>
              </a:rPr>
              <a:t>f</a:t>
            </a:r>
            <a:endParaRPr lang="zh-CN" altLang="en-US" sz="3200"/>
          </a:p>
        </p:txBody>
      </p:sp>
      <p:sp>
        <p:nvSpPr>
          <p:cNvPr id="3" name="矩形 2"/>
          <p:cNvSpPr/>
          <p:nvPr/>
        </p:nvSpPr>
        <p:spPr>
          <a:xfrm>
            <a:off x="1800225" y="4584700"/>
            <a:ext cx="793750" cy="790575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5060315" y="4584700"/>
            <a:ext cx="967740" cy="790575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131" y="271543"/>
            <a:ext cx="872370" cy="853287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8845528" y="6779132"/>
            <a:ext cx="224042" cy="22337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400050" y="1341120"/>
            <a:ext cx="8670290" cy="22453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 fontAlgn="auto">
              <a:buFont typeface="Wingdings" panose="05000000000000000000" pitchFamily="2" charset="2"/>
              <a:buChar char="n"/>
            </a:pPr>
            <a:r>
              <a:rPr kumimoji="1" lang="zh-CN" altLang="en-US" sz="2800" dirty="0">
                <a:latin typeface="Times New Roman" panose="02020503050405090304" charset="0"/>
                <a:ea typeface="宋体" panose="02010600030101010101" pitchFamily="2" charset="-122"/>
                <a:cs typeface="Times New Roman" panose="02020503050405090304" charset="0"/>
                <a:sym typeface="+mn-ea"/>
              </a:rPr>
              <a:t>线性空间滤波：</a:t>
            </a:r>
          </a:p>
          <a:p>
            <a:pPr marL="1257300" lvl="2" indent="-342900" fontAlgn="auto">
              <a:buFont typeface="Wingdings" panose="05000000000000000000" pitchFamily="2" charset="2"/>
              <a:buChar char="n"/>
            </a:pPr>
            <a:r>
              <a:rPr kumimoji="1" lang="zh-CN" altLang="en-US" sz="2800" dirty="0">
                <a:latin typeface="Times New Roman" panose="02020503050405090304" charset="0"/>
                <a:ea typeface="宋体" panose="02010600030101010101" pitchFamily="2" charset="-122"/>
                <a:cs typeface="Times New Roman" panose="02020503050405090304" charset="0"/>
                <a:sym typeface="+mn-ea"/>
              </a:rPr>
              <a:t>图像 </a:t>
            </a:r>
            <a:r>
              <a:rPr kumimoji="1" lang="en-US" altLang="zh-CN" sz="2800" i="1" dirty="0">
                <a:latin typeface="Times New Roman Italic" panose="02020503050405090304" charset="0"/>
                <a:ea typeface="宋体" panose="02010600030101010101" pitchFamily="2" charset="-122"/>
                <a:cs typeface="Times New Roman Italic" panose="02020503050405090304" charset="0"/>
                <a:sym typeface="+mn-ea"/>
              </a:rPr>
              <a:t>f </a:t>
            </a:r>
            <a:r>
              <a:rPr kumimoji="1" lang="zh-CN" altLang="en-US" sz="2800" dirty="0">
                <a:latin typeface="Times New Roman Italic" panose="02020503050405090304" charset="0"/>
                <a:ea typeface="宋体" panose="02010600030101010101" pitchFamily="2" charset="-122"/>
                <a:cs typeface="Times New Roman Italic" panose="02020503050405090304" charset="0"/>
                <a:sym typeface="+mn-ea"/>
              </a:rPr>
              <a:t>与</a:t>
            </a:r>
            <a:r>
              <a:rPr kumimoji="1" lang="zh-CN" altLang="en-US" sz="2800" dirty="0">
                <a:latin typeface="Times New Roman" panose="02020503050405090304" charset="0"/>
                <a:ea typeface="宋体" panose="02010600030101010101" pitchFamily="2" charset="-122"/>
                <a:cs typeface="Times New Roman" panose="02020503050405090304" charset="0"/>
                <a:sym typeface="+mn-ea"/>
              </a:rPr>
              <a:t>空间核 </a:t>
            </a:r>
            <a:r>
              <a:rPr kumimoji="1" lang="en-US" altLang="zh-CN" sz="2800" i="1" dirty="0">
                <a:latin typeface="Times New Roman Italic" panose="02020503050405090304" charset="0"/>
                <a:ea typeface="宋体" panose="02010600030101010101" pitchFamily="2" charset="-122"/>
                <a:cs typeface="Times New Roman Italic" panose="02020503050405090304" charset="0"/>
                <a:sym typeface="+mn-ea"/>
              </a:rPr>
              <a:t>w </a:t>
            </a:r>
            <a:r>
              <a:rPr kumimoji="1" lang="zh-CN" altLang="en-US" sz="2800" dirty="0">
                <a:latin typeface="Times New Roman" panose="02020503050405090304" charset="0"/>
                <a:ea typeface="宋体" panose="02010600030101010101" pitchFamily="2" charset="-122"/>
                <a:cs typeface="Times New Roman" panose="02020503050405090304" charset="0"/>
                <a:sym typeface="+mn-ea"/>
              </a:rPr>
              <a:t>之间执行乘积之和的操作</a:t>
            </a:r>
          </a:p>
          <a:p>
            <a:pPr marL="800100" lvl="1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Times New Roman" panose="02020503050405090304" charset="0"/>
              <a:ea typeface="宋体" panose="02010600030101010101" pitchFamily="2" charset="-122"/>
              <a:cs typeface="Times New Roman" panose="02020503050405090304" charset="0"/>
              <a:sym typeface="+mn-ea"/>
            </a:endParaRPr>
          </a:p>
          <a:p>
            <a:pPr marL="800100" lvl="1" indent="-342900" fontAlgn="auto">
              <a:buFont typeface="Wingdings" panose="05000000000000000000" pitchFamily="2" charset="2"/>
              <a:buChar char="n"/>
            </a:pPr>
            <a:r>
              <a:rPr kumimoji="1" lang="zh-CN" altLang="en-US" sz="2800" dirty="0">
                <a:latin typeface="Times New Roman" panose="02020503050405090304" charset="0"/>
                <a:ea typeface="宋体" panose="02010600030101010101" pitchFamily="2" charset="-122"/>
                <a:cs typeface="Times New Roman" panose="02020503050405090304" charset="0"/>
                <a:sym typeface="+mn-ea"/>
              </a:rPr>
              <a:t>在图像 </a:t>
            </a:r>
            <a:r>
              <a:rPr kumimoji="1" lang="en-US" altLang="zh-CN" sz="2800" i="1" dirty="0">
                <a:latin typeface="Times New Roman Italic" panose="02020503050405090304" charset="0"/>
                <a:ea typeface="宋体" panose="02010600030101010101" pitchFamily="2" charset="-122"/>
                <a:cs typeface="Times New Roman Italic" panose="02020503050405090304" charset="0"/>
                <a:sym typeface="+mn-ea"/>
              </a:rPr>
              <a:t>f </a:t>
            </a:r>
            <a:r>
              <a:rPr kumimoji="1" lang="zh-CN" altLang="en-US" sz="2800" dirty="0">
                <a:latin typeface="Times New Roman Italic" panose="02020503050405090304" charset="0"/>
                <a:ea typeface="宋体" panose="02010600030101010101" pitchFamily="2" charset="-122"/>
                <a:cs typeface="Times New Roman Italic" panose="02020503050405090304" charset="0"/>
                <a:sym typeface="+mn-ea"/>
              </a:rPr>
              <a:t>的任意一点</a:t>
            </a:r>
            <a:r>
              <a:rPr kumimoji="1" lang="en-US" altLang="zh-CN" sz="2800" dirty="0">
                <a:latin typeface="Times New Roman" panose="02020503050405090304" charset="0"/>
                <a:ea typeface="宋体" panose="02010600030101010101" pitchFamily="2" charset="-122"/>
                <a:cs typeface="Times New Roman" panose="02020503050405090304" charset="0"/>
                <a:sym typeface="+mn-ea"/>
              </a:rPr>
              <a:t>(</a:t>
            </a:r>
            <a:r>
              <a:rPr kumimoji="1" lang="en-US" altLang="zh-CN" sz="2800" dirty="0">
                <a:latin typeface="Times New Roman Italic" panose="02020503050405090304" charset="0"/>
                <a:ea typeface="宋体" panose="02010600030101010101" pitchFamily="2" charset="-122"/>
                <a:cs typeface="Times New Roman Italic" panose="02020503050405090304" charset="0"/>
                <a:sym typeface="+mn-ea"/>
              </a:rPr>
              <a:t>x,y</a:t>
            </a:r>
            <a:r>
              <a:rPr kumimoji="1" lang="en-US" altLang="zh-CN" sz="2800" dirty="0">
                <a:latin typeface="Times New Roman" panose="02020503050405090304" charset="0"/>
                <a:ea typeface="宋体" panose="02010600030101010101" pitchFamily="2" charset="-122"/>
                <a:cs typeface="Times New Roman" panose="02020503050405090304" charset="0"/>
                <a:sym typeface="+mn-ea"/>
              </a:rPr>
              <a:t>)</a:t>
            </a:r>
            <a:r>
              <a:rPr kumimoji="1" lang="zh-CN" altLang="en-US" sz="2800" dirty="0">
                <a:latin typeface="Times New Roman Italic" panose="02020503050405090304" charset="0"/>
                <a:ea typeface="宋体" panose="02010600030101010101" pitchFamily="2" charset="-122"/>
                <a:cs typeface="Times New Roman Italic" panose="02020503050405090304" charset="0"/>
                <a:sym typeface="+mn-ea"/>
              </a:rPr>
              <a:t>处</a:t>
            </a:r>
            <a:r>
              <a:rPr kumimoji="1" lang="en-US" altLang="zh-CN" sz="2800" dirty="0">
                <a:latin typeface="Times New Roman Italic" panose="02020503050405090304" charset="0"/>
                <a:ea typeface="宋体" panose="02010600030101010101" pitchFamily="2" charset="-122"/>
                <a:cs typeface="Times New Roman Italic" panose="02020503050405090304" charset="0"/>
                <a:sym typeface="+mn-ea"/>
              </a:rPr>
              <a:t> </a:t>
            </a:r>
            <a:r>
              <a:rPr kumimoji="1" lang="zh-CN" altLang="en-US" sz="2800" i="1" dirty="0">
                <a:latin typeface="Times New Roman Italic" panose="02020503050405090304" charset="0"/>
                <a:ea typeface="宋体" charset="0"/>
                <a:cs typeface="Times New Roman Italic" panose="02020503050405090304" charset="0"/>
                <a:sym typeface="+mn-ea"/>
              </a:rPr>
              <a:t>，</a:t>
            </a:r>
            <a:r>
              <a:rPr kumimoji="1" lang="zh-CN" altLang="en-US" sz="2800" dirty="0">
                <a:latin typeface="Times New Roman" panose="02020503050405090304" charset="0"/>
                <a:ea typeface="宋体" panose="02010600030101010101" pitchFamily="2" charset="-122"/>
                <a:cs typeface="Times New Roman" panose="02020503050405090304" charset="0"/>
                <a:sym typeface="+mn-ea"/>
              </a:rPr>
              <a:t>假设使用大小为</a:t>
            </a:r>
            <a:r>
              <a:rPr kumimoji="1" lang="en-US" altLang="zh-CN" sz="2800" dirty="0">
                <a:latin typeface="Times New Roman" panose="02020503050405090304" charset="0"/>
                <a:ea typeface="宋体" panose="02010600030101010101" pitchFamily="2" charset="-122"/>
                <a:cs typeface="Times New Roman" panose="02020503050405090304" charset="0"/>
                <a:sym typeface="+mn-ea"/>
              </a:rPr>
              <a:t>3</a:t>
            </a:r>
            <a:r>
              <a:rPr kumimoji="1" lang="en-US" altLang="zh-CN" sz="2800" dirty="0">
                <a:latin typeface="Arial" panose="020B0604020202090204" pitchFamily="34" charset="0"/>
                <a:ea typeface="宋体" panose="02010600030101010101" pitchFamily="2" charset="-122"/>
                <a:cs typeface="Times New Roman" panose="02020503050405090304" charset="0"/>
                <a:sym typeface="+mn-ea"/>
              </a:rPr>
              <a:t>×</a:t>
            </a:r>
            <a:r>
              <a:rPr kumimoji="1" lang="en-US" altLang="zh-CN" sz="2800" dirty="0">
                <a:latin typeface="Times New Roman" panose="02020503050405090304" charset="0"/>
                <a:ea typeface="宋体" panose="02010600030101010101" pitchFamily="2" charset="-122"/>
                <a:cs typeface="Times New Roman" panose="02020503050405090304" charset="0"/>
                <a:sym typeface="+mn-ea"/>
              </a:rPr>
              <a:t>3</a:t>
            </a:r>
            <a:r>
              <a:rPr kumimoji="1" lang="zh-CN" altLang="en-US" sz="2800" dirty="0">
                <a:latin typeface="Times New Roman" panose="02020503050405090304" charset="0"/>
                <a:ea typeface="宋体" panose="02010600030101010101" pitchFamily="2" charset="-122"/>
                <a:cs typeface="Times New Roman" panose="02020503050405090304" charset="0"/>
                <a:sym typeface="+mn-ea"/>
              </a:rPr>
              <a:t>的空间核</a:t>
            </a:r>
            <a:r>
              <a:rPr kumimoji="1" lang="en-US" altLang="zh-CN" sz="2800" i="1" dirty="0">
                <a:latin typeface="Times New Roman Italic" panose="02020503050405090304" charset="0"/>
                <a:ea typeface="宋体" panose="02010600030101010101" pitchFamily="2" charset="-122"/>
                <a:cs typeface="Times New Roman Italic" panose="02020503050405090304" charset="0"/>
                <a:sym typeface="+mn-ea"/>
              </a:rPr>
              <a:t>w </a:t>
            </a:r>
            <a:r>
              <a:rPr kumimoji="1" lang="en-US" altLang="zh-CN" sz="2800" dirty="0">
                <a:latin typeface="Times New Roman Italic" panose="02020503050405090304" charset="0"/>
                <a:ea typeface="宋体" panose="02010600030101010101" pitchFamily="2" charset="-122"/>
                <a:cs typeface="Times New Roman Italic" panose="02020503050405090304" charset="0"/>
                <a:sym typeface="+mn-ea"/>
              </a:rPr>
              <a:t>（核中心</a:t>
            </a:r>
            <a:r>
              <a:rPr kumimoji="1" lang="en-US" altLang="zh-CN" sz="2800" i="1" dirty="0">
                <a:latin typeface="Times New Roman Italic" panose="02020503050405090304" charset="0"/>
                <a:ea typeface="宋体" panose="02010600030101010101" pitchFamily="2" charset="-122"/>
                <a:cs typeface="Times New Roman Italic" panose="02020503050405090304" charset="0"/>
                <a:sym typeface="+mn-ea"/>
              </a:rPr>
              <a:t>w</a:t>
            </a:r>
            <a:r>
              <a:rPr kumimoji="1" lang="en-US" altLang="zh-CN" sz="2800" dirty="0">
                <a:latin typeface="Times New Roman" panose="02020503050405090304" charset="0"/>
                <a:ea typeface="宋体" panose="02010600030101010101" pitchFamily="2" charset="-122"/>
                <a:cs typeface="Times New Roman" panose="02020503050405090304" charset="0"/>
                <a:sym typeface="+mn-ea"/>
              </a:rPr>
              <a:t>(0,0)</a:t>
            </a:r>
            <a:r>
              <a:rPr kumimoji="1" lang="en-US" altLang="zh-CN" sz="2800" i="1" dirty="0">
                <a:latin typeface="Times New Roman Italic" panose="02020503050405090304" charset="0"/>
                <a:ea typeface="宋体" panose="02010600030101010101" pitchFamily="2" charset="-122"/>
                <a:cs typeface="Times New Roman Italic" panose="02020503050405090304" charset="0"/>
                <a:sym typeface="+mn-ea"/>
              </a:rPr>
              <a:t>与</a:t>
            </a:r>
            <a:r>
              <a:rPr kumimoji="1" lang="en-US" altLang="zh-CN" sz="2800" dirty="0">
                <a:latin typeface="Times New Roman" panose="02020503050405090304" charset="0"/>
                <a:ea typeface="宋体" panose="02010600030101010101" pitchFamily="2" charset="-122"/>
                <a:cs typeface="Times New Roman" panose="02020503050405090304" charset="0"/>
                <a:sym typeface="+mn-ea"/>
              </a:rPr>
              <a:t>(</a:t>
            </a:r>
            <a:r>
              <a:rPr kumimoji="1" lang="en-US" altLang="zh-CN" sz="2800" i="1" dirty="0">
                <a:latin typeface="Times New Roman Italic" panose="02020503050405090304" charset="0"/>
                <a:ea typeface="宋体" panose="02010600030101010101" pitchFamily="2" charset="-122"/>
                <a:cs typeface="Times New Roman Italic" panose="02020503050405090304" charset="0"/>
                <a:sym typeface="+mn-ea"/>
              </a:rPr>
              <a:t>x,y</a:t>
            </a:r>
            <a:r>
              <a:rPr kumimoji="1" lang="en-US" altLang="zh-CN" sz="2800" dirty="0">
                <a:latin typeface="Times New Roman" panose="02020503050405090304" charset="0"/>
                <a:ea typeface="宋体" panose="02010600030101010101" pitchFamily="2" charset="-122"/>
                <a:cs typeface="Times New Roman" panose="02020503050405090304" charset="0"/>
                <a:sym typeface="+mn-ea"/>
              </a:rPr>
              <a:t>)</a:t>
            </a:r>
            <a:r>
              <a:rPr kumimoji="1" lang="en-US" altLang="zh-CN" sz="2800" dirty="0">
                <a:latin typeface="Times New Roman Italic" panose="02020503050405090304" charset="0"/>
                <a:ea typeface="宋体" panose="02010600030101010101" pitchFamily="2" charset="-122"/>
                <a:cs typeface="Times New Roman Italic" panose="02020503050405090304" charset="0"/>
                <a:sym typeface="+mn-ea"/>
              </a:rPr>
              <a:t>对齐）</a:t>
            </a:r>
          </a:p>
        </p:txBody>
      </p:sp>
      <p:sp>
        <p:nvSpPr>
          <p:cNvPr id="13" name="矩形 12"/>
          <p:cNvSpPr/>
          <p:nvPr/>
        </p:nvSpPr>
        <p:spPr>
          <a:xfrm>
            <a:off x="19878" y="183607"/>
            <a:ext cx="298173" cy="96933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/>
        </p:nvSpPr>
        <p:spPr>
          <a:xfrm>
            <a:off x="318135" y="102870"/>
            <a:ext cx="2734310" cy="795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>
                <a:solidFill>
                  <a:schemeClr val="accent1">
                    <a:lumMod val="50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空间滤波基础</a:t>
            </a:r>
          </a:p>
        </p:txBody>
      </p:sp>
      <p:cxnSp>
        <p:nvCxnSpPr>
          <p:cNvPr id="4" name="直线连接符 4"/>
          <p:cNvCxnSpPr/>
          <p:nvPr/>
        </p:nvCxnSpPr>
        <p:spPr>
          <a:xfrm>
            <a:off x="3052445" y="500380"/>
            <a:ext cx="25895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标题 1"/>
          <p:cNvSpPr txBox="1"/>
          <p:nvPr/>
        </p:nvSpPr>
        <p:spPr>
          <a:xfrm>
            <a:off x="502920" y="624840"/>
            <a:ext cx="4124325" cy="8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latin typeface="Times New Roman" panose="02020503050405090304" charset="0"/>
                <a:ea typeface="宋体" panose="02010600030101010101" pitchFamily="2" charset="-122"/>
                <a:cs typeface="Times New Roman" panose="02020503050405090304" charset="0"/>
              </a:rPr>
              <a:t>Foundations</a:t>
            </a:r>
          </a:p>
        </p:txBody>
      </p:sp>
      <p:graphicFrame>
        <p:nvGraphicFramePr>
          <p:cNvPr id="11" name="object 4"/>
          <p:cNvGraphicFramePr>
            <a:graphicFrameLocks noGrp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666485356"/>
              </p:ext>
            </p:extLst>
          </p:nvPr>
        </p:nvGraphicFramePr>
        <p:xfrm>
          <a:off x="1800225" y="3774440"/>
          <a:ext cx="2367915" cy="24644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893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93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893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035">
                <a:tc>
                  <a:txBody>
                    <a:bodyPr/>
                    <a:lstStyle/>
                    <a:p>
                      <a:pPr algn="ctr"/>
                      <a:r>
                        <a:rPr lang="en-US" sz="1800" b="0"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w(-1,-1)</a:t>
                      </a:r>
                    </a:p>
                  </a:txBody>
                  <a:tcPr marL="0" marR="0" marT="0" marB="0" anchor="ctr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w(-1,0)</a:t>
                      </a:r>
                    </a:p>
                  </a:txBody>
                  <a:tcPr marL="0" marR="0" marT="0" marB="0" anchor="ctr">
                    <a:lnL w="9525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w(-1,1)</a:t>
                      </a:r>
                    </a:p>
                  </a:txBody>
                  <a:tcPr marL="0" marR="0" marT="0" marB="0" anchor="ctr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38200">
                <a:tc>
                  <a:txBody>
                    <a:bodyPr/>
                    <a:lstStyle/>
                    <a:p>
                      <a:pPr algn="ctr"/>
                      <a:r>
                        <a:rPr lang="en-US" sz="1800" b="0"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w(0,-1)</a:t>
                      </a:r>
                    </a:p>
                  </a:txBody>
                  <a:tcPr marL="0" marR="0" marT="0" marB="0" anchor="ctr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w(0,0)</a:t>
                      </a:r>
                    </a:p>
                  </a:txBody>
                  <a:tcPr marL="0" marR="0" marT="0" marB="0" anchor="ctr">
                    <a:lnL w="9525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w(0,1)</a:t>
                      </a:r>
                    </a:p>
                  </a:txBody>
                  <a:tcPr marL="0" marR="0" marT="0" marB="0" anchor="ctr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38200">
                <a:tc>
                  <a:txBody>
                    <a:bodyPr/>
                    <a:lstStyle/>
                    <a:p>
                      <a:pPr algn="ctr"/>
                      <a:r>
                        <a:rPr lang="en-US" sz="1800" b="0"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w(1,-1)</a:t>
                      </a:r>
                    </a:p>
                  </a:txBody>
                  <a:tcPr marL="0" marR="0" marT="0" marB="0" anchor="ctr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w(1,0)</a:t>
                      </a:r>
                    </a:p>
                  </a:txBody>
                  <a:tcPr marL="0" marR="0" marT="0" marB="0" anchor="ctr">
                    <a:lnL w="9525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w(1,1)</a:t>
                      </a:r>
                    </a:p>
                  </a:txBody>
                  <a:tcPr marL="0" marR="0" marT="0" marB="0" anchor="ctr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" name="object 4"/>
          <p:cNvGraphicFramePr>
            <a:graphicFrameLocks noGrp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190325425"/>
              </p:ext>
            </p:extLst>
          </p:nvPr>
        </p:nvGraphicFramePr>
        <p:xfrm>
          <a:off x="5060315" y="3774440"/>
          <a:ext cx="2914650" cy="24460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71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1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71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2320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Times New Roman Regular" panose="02020503050405090304" charset="0"/>
                          <a:cs typeface="Times New Roman Regular" panose="02020503050405090304" charset="0"/>
                          <a:sym typeface="+mn-ea"/>
                        </a:rPr>
                        <a:t>f(x-1,y-1)</a:t>
                      </a:r>
                      <a:endParaRPr lang="en-US" sz="1800" b="0"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0" marR="0" marT="0" marB="0" anchor="ctr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f(x-1,y)</a:t>
                      </a:r>
                    </a:p>
                  </a:txBody>
                  <a:tcPr marL="0" marR="0" marT="0" marB="0" anchor="ctr">
                    <a:lnL w="9525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Times New Roman Regular" panose="02020503050405090304" charset="0"/>
                          <a:cs typeface="Times New Roman Regular" panose="02020503050405090304" charset="0"/>
                          <a:sym typeface="+mn-ea"/>
                        </a:rPr>
                        <a:t>f(x-1,y+1)</a:t>
                      </a:r>
                      <a:endParaRPr lang="en-US" sz="1800" b="0"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0" marR="0" marT="0" marB="0" anchor="ctr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31215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Times New Roman Regular" panose="02020503050405090304" charset="0"/>
                          <a:cs typeface="Times New Roman Regular" panose="02020503050405090304" charset="0"/>
                          <a:sym typeface="+mn-ea"/>
                        </a:rPr>
                        <a:t>f(x,y-1)</a:t>
                      </a:r>
                      <a:endParaRPr lang="en-US" sz="1800" b="0"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0" marR="0" marT="0" marB="0" anchor="ctr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f(x,y)</a:t>
                      </a:r>
                    </a:p>
                  </a:txBody>
                  <a:tcPr marL="0" marR="0" marT="0" marB="0" anchor="ctr">
                    <a:lnL w="9525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Times New Roman Regular" panose="02020503050405090304" charset="0"/>
                          <a:cs typeface="Times New Roman Regular" panose="02020503050405090304" charset="0"/>
                          <a:sym typeface="+mn-ea"/>
                        </a:rPr>
                        <a:t>f(x,y+1)</a:t>
                      </a:r>
                      <a:endParaRPr lang="en-US" sz="1800" b="0"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0" marR="0" marT="0" marB="0" anchor="ctr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32485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Times New Roman Regular" panose="02020503050405090304" charset="0"/>
                          <a:cs typeface="Times New Roman Regular" panose="02020503050405090304" charset="0"/>
                          <a:sym typeface="+mn-ea"/>
                        </a:rPr>
                        <a:t>f(x+1,y-1)</a:t>
                      </a:r>
                      <a:endParaRPr lang="en-US" sz="1800" b="0"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0" marR="0" marT="0" marB="0" anchor="ctr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f(x+1,y)</a:t>
                      </a:r>
                    </a:p>
                  </a:txBody>
                  <a:tcPr marL="0" marR="0" marT="0" marB="0" anchor="ctr">
                    <a:lnL w="9525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Times New Roman Regular" panose="02020503050405090304" charset="0"/>
                          <a:cs typeface="Times New Roman Regular" panose="02020503050405090304" charset="0"/>
                          <a:sym typeface="+mn-ea"/>
                        </a:rPr>
                        <a:t>f(x+1,y+1)</a:t>
                      </a:r>
                      <a:endParaRPr lang="en-US" sz="1800" b="0"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0" marR="0" marT="0" marB="0" anchor="ctr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9" name="文本框 18"/>
          <p:cNvSpPr txBox="1"/>
          <p:nvPr/>
        </p:nvSpPr>
        <p:spPr>
          <a:xfrm>
            <a:off x="2757170" y="6264910"/>
            <a:ext cx="454025" cy="5835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kumimoji="1" lang="en-US" altLang="zh-CN" sz="3200" i="1" dirty="0">
                <a:latin typeface="Times New Roman Italic" panose="02020503050405090304" charset="0"/>
                <a:ea typeface="宋体" panose="02010600030101010101" pitchFamily="2" charset="-122"/>
                <a:cs typeface="Times New Roman Italic" panose="02020503050405090304" charset="0"/>
                <a:sym typeface="+mn-ea"/>
              </a:rPr>
              <a:t>w</a:t>
            </a:r>
            <a:endParaRPr lang="zh-CN" altLang="en-US" sz="3200"/>
          </a:p>
        </p:txBody>
      </p:sp>
      <p:sp>
        <p:nvSpPr>
          <p:cNvPr id="20" name="文本框 19"/>
          <p:cNvSpPr txBox="1"/>
          <p:nvPr/>
        </p:nvSpPr>
        <p:spPr>
          <a:xfrm>
            <a:off x="6290945" y="6264910"/>
            <a:ext cx="295910" cy="5835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kumimoji="1" lang="en-US" altLang="zh-CN" sz="3200" i="1" dirty="0">
                <a:latin typeface="Times New Roman Italic" panose="02020503050405090304" charset="0"/>
                <a:ea typeface="宋体" panose="02010600030101010101" pitchFamily="2" charset="-122"/>
                <a:cs typeface="Times New Roman Italic" panose="02020503050405090304" charset="0"/>
                <a:sym typeface="+mn-ea"/>
              </a:rPr>
              <a:t>f</a:t>
            </a:r>
            <a:endParaRPr lang="zh-CN" altLang="en-US" sz="3200"/>
          </a:p>
        </p:txBody>
      </p:sp>
      <p:sp>
        <p:nvSpPr>
          <p:cNvPr id="3" name="矩形 2"/>
          <p:cNvSpPr/>
          <p:nvPr/>
        </p:nvSpPr>
        <p:spPr>
          <a:xfrm>
            <a:off x="2587625" y="4578350"/>
            <a:ext cx="793750" cy="790575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6033770" y="4578350"/>
            <a:ext cx="967740" cy="790575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131" y="271543"/>
            <a:ext cx="872370" cy="853287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8845528" y="6779132"/>
            <a:ext cx="224042" cy="22337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400050" y="1341120"/>
            <a:ext cx="8670290" cy="22453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 fontAlgn="auto">
              <a:buFont typeface="Wingdings" panose="05000000000000000000" pitchFamily="2" charset="2"/>
              <a:buChar char="n"/>
            </a:pPr>
            <a:r>
              <a:rPr kumimoji="1" lang="zh-CN" altLang="en-US" sz="2800" dirty="0">
                <a:latin typeface="Times New Roman" panose="02020503050405090304" charset="0"/>
                <a:ea typeface="宋体" panose="02010600030101010101" pitchFamily="2" charset="-122"/>
                <a:cs typeface="Times New Roman" panose="02020503050405090304" charset="0"/>
                <a:sym typeface="+mn-ea"/>
              </a:rPr>
              <a:t>线性空间滤波：</a:t>
            </a:r>
          </a:p>
          <a:p>
            <a:pPr marL="1257300" lvl="2" indent="-342900" fontAlgn="auto">
              <a:buFont typeface="Wingdings" panose="05000000000000000000" pitchFamily="2" charset="2"/>
              <a:buChar char="n"/>
            </a:pPr>
            <a:r>
              <a:rPr kumimoji="1" lang="zh-CN" altLang="en-US" sz="2800" dirty="0">
                <a:latin typeface="Times New Roman" panose="02020503050405090304" charset="0"/>
                <a:ea typeface="宋体" panose="02010600030101010101" pitchFamily="2" charset="-122"/>
                <a:cs typeface="Times New Roman" panose="02020503050405090304" charset="0"/>
                <a:sym typeface="+mn-ea"/>
              </a:rPr>
              <a:t>图像 </a:t>
            </a:r>
            <a:r>
              <a:rPr kumimoji="1" lang="en-US" altLang="zh-CN" sz="2800" i="1" dirty="0">
                <a:latin typeface="Times New Roman Italic" panose="02020503050405090304" charset="0"/>
                <a:ea typeface="宋体" panose="02010600030101010101" pitchFamily="2" charset="-122"/>
                <a:cs typeface="Times New Roman Italic" panose="02020503050405090304" charset="0"/>
                <a:sym typeface="+mn-ea"/>
              </a:rPr>
              <a:t>f </a:t>
            </a:r>
            <a:r>
              <a:rPr kumimoji="1" lang="zh-CN" altLang="en-US" sz="2800" dirty="0">
                <a:latin typeface="Times New Roman Italic" panose="02020503050405090304" charset="0"/>
                <a:ea typeface="宋体" panose="02010600030101010101" pitchFamily="2" charset="-122"/>
                <a:cs typeface="Times New Roman Italic" panose="02020503050405090304" charset="0"/>
                <a:sym typeface="+mn-ea"/>
              </a:rPr>
              <a:t>与</a:t>
            </a:r>
            <a:r>
              <a:rPr kumimoji="1" lang="zh-CN" altLang="en-US" sz="2800" dirty="0">
                <a:latin typeface="Times New Roman" panose="02020503050405090304" charset="0"/>
                <a:ea typeface="宋体" panose="02010600030101010101" pitchFamily="2" charset="-122"/>
                <a:cs typeface="Times New Roman" panose="02020503050405090304" charset="0"/>
                <a:sym typeface="+mn-ea"/>
              </a:rPr>
              <a:t>空间核 </a:t>
            </a:r>
            <a:r>
              <a:rPr kumimoji="1" lang="en-US" altLang="zh-CN" sz="2800" i="1" dirty="0">
                <a:latin typeface="Times New Roman Italic" panose="02020503050405090304" charset="0"/>
                <a:ea typeface="宋体" panose="02010600030101010101" pitchFamily="2" charset="-122"/>
                <a:cs typeface="Times New Roman Italic" panose="02020503050405090304" charset="0"/>
                <a:sym typeface="+mn-ea"/>
              </a:rPr>
              <a:t>w </a:t>
            </a:r>
            <a:r>
              <a:rPr kumimoji="1" lang="zh-CN" altLang="en-US" sz="2800" dirty="0">
                <a:latin typeface="Times New Roman" panose="02020503050405090304" charset="0"/>
                <a:ea typeface="宋体" panose="02010600030101010101" pitchFamily="2" charset="-122"/>
                <a:cs typeface="Times New Roman" panose="02020503050405090304" charset="0"/>
                <a:sym typeface="+mn-ea"/>
              </a:rPr>
              <a:t>之间执行乘积之和的操作</a:t>
            </a:r>
          </a:p>
          <a:p>
            <a:pPr marL="800100" lvl="1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Times New Roman" panose="02020503050405090304" charset="0"/>
              <a:ea typeface="宋体" panose="02010600030101010101" pitchFamily="2" charset="-122"/>
              <a:cs typeface="Times New Roman" panose="02020503050405090304" charset="0"/>
              <a:sym typeface="+mn-ea"/>
            </a:endParaRPr>
          </a:p>
          <a:p>
            <a:pPr marL="800100" lvl="1" indent="-342900" fontAlgn="auto">
              <a:buFont typeface="Wingdings" panose="05000000000000000000" pitchFamily="2" charset="2"/>
              <a:buChar char="n"/>
            </a:pPr>
            <a:r>
              <a:rPr kumimoji="1" lang="zh-CN" altLang="en-US" sz="2800" dirty="0">
                <a:latin typeface="Times New Roman" panose="02020503050405090304" charset="0"/>
                <a:ea typeface="宋体" panose="02010600030101010101" pitchFamily="2" charset="-122"/>
                <a:cs typeface="Times New Roman" panose="02020503050405090304" charset="0"/>
                <a:sym typeface="+mn-ea"/>
              </a:rPr>
              <a:t>在图像 </a:t>
            </a:r>
            <a:r>
              <a:rPr kumimoji="1" lang="en-US" altLang="zh-CN" sz="2800" i="1" dirty="0">
                <a:latin typeface="Times New Roman Italic" panose="02020503050405090304" charset="0"/>
                <a:ea typeface="宋体" panose="02010600030101010101" pitchFamily="2" charset="-122"/>
                <a:cs typeface="Times New Roman Italic" panose="02020503050405090304" charset="0"/>
                <a:sym typeface="+mn-ea"/>
              </a:rPr>
              <a:t>f </a:t>
            </a:r>
            <a:r>
              <a:rPr kumimoji="1" lang="zh-CN" altLang="en-US" sz="2800" dirty="0">
                <a:latin typeface="Times New Roman Italic" panose="02020503050405090304" charset="0"/>
                <a:ea typeface="宋体" panose="02010600030101010101" pitchFamily="2" charset="-122"/>
                <a:cs typeface="Times New Roman Italic" panose="02020503050405090304" charset="0"/>
                <a:sym typeface="+mn-ea"/>
              </a:rPr>
              <a:t>的任意一点</a:t>
            </a:r>
            <a:r>
              <a:rPr kumimoji="1" lang="en-US" altLang="zh-CN" sz="2800" dirty="0">
                <a:latin typeface="Times New Roman" panose="02020503050405090304" charset="0"/>
                <a:ea typeface="宋体" panose="02010600030101010101" pitchFamily="2" charset="-122"/>
                <a:cs typeface="Times New Roman" panose="02020503050405090304" charset="0"/>
                <a:sym typeface="+mn-ea"/>
              </a:rPr>
              <a:t>(</a:t>
            </a:r>
            <a:r>
              <a:rPr kumimoji="1" lang="en-US" altLang="zh-CN" sz="2800" dirty="0">
                <a:latin typeface="Times New Roman Italic" panose="02020503050405090304" charset="0"/>
                <a:ea typeface="宋体" panose="02010600030101010101" pitchFamily="2" charset="-122"/>
                <a:cs typeface="Times New Roman Italic" panose="02020503050405090304" charset="0"/>
                <a:sym typeface="+mn-ea"/>
              </a:rPr>
              <a:t>x,y</a:t>
            </a:r>
            <a:r>
              <a:rPr kumimoji="1" lang="en-US" altLang="zh-CN" sz="2800" dirty="0">
                <a:latin typeface="Times New Roman" panose="02020503050405090304" charset="0"/>
                <a:ea typeface="宋体" panose="02010600030101010101" pitchFamily="2" charset="-122"/>
                <a:cs typeface="Times New Roman" panose="02020503050405090304" charset="0"/>
                <a:sym typeface="+mn-ea"/>
              </a:rPr>
              <a:t>)</a:t>
            </a:r>
            <a:r>
              <a:rPr kumimoji="1" lang="zh-CN" altLang="en-US" sz="2800" dirty="0">
                <a:latin typeface="Times New Roman Italic" panose="02020503050405090304" charset="0"/>
                <a:ea typeface="宋体" panose="02010600030101010101" pitchFamily="2" charset="-122"/>
                <a:cs typeface="Times New Roman Italic" panose="02020503050405090304" charset="0"/>
                <a:sym typeface="+mn-ea"/>
              </a:rPr>
              <a:t>处</a:t>
            </a:r>
            <a:r>
              <a:rPr kumimoji="1" lang="en-US" altLang="zh-CN" sz="2800" dirty="0">
                <a:latin typeface="Times New Roman Italic" panose="02020503050405090304" charset="0"/>
                <a:ea typeface="宋体" panose="02010600030101010101" pitchFamily="2" charset="-122"/>
                <a:cs typeface="Times New Roman Italic" panose="02020503050405090304" charset="0"/>
                <a:sym typeface="+mn-ea"/>
              </a:rPr>
              <a:t> </a:t>
            </a:r>
            <a:r>
              <a:rPr kumimoji="1" lang="zh-CN" altLang="en-US" sz="2800" i="1" dirty="0">
                <a:latin typeface="Times New Roman Italic" panose="02020503050405090304" charset="0"/>
                <a:ea typeface="宋体" charset="0"/>
                <a:cs typeface="Times New Roman Italic" panose="02020503050405090304" charset="0"/>
                <a:sym typeface="+mn-ea"/>
              </a:rPr>
              <a:t>，</a:t>
            </a:r>
            <a:r>
              <a:rPr kumimoji="1" lang="zh-CN" altLang="en-US" sz="2800" dirty="0">
                <a:latin typeface="Times New Roman" panose="02020503050405090304" charset="0"/>
                <a:ea typeface="宋体" panose="02010600030101010101" pitchFamily="2" charset="-122"/>
                <a:cs typeface="Times New Roman" panose="02020503050405090304" charset="0"/>
                <a:sym typeface="+mn-ea"/>
              </a:rPr>
              <a:t>假设使用大小为</a:t>
            </a:r>
            <a:r>
              <a:rPr kumimoji="1" lang="en-US" altLang="zh-CN" sz="2800" dirty="0">
                <a:latin typeface="Times New Roman" panose="02020503050405090304" charset="0"/>
                <a:ea typeface="宋体" panose="02010600030101010101" pitchFamily="2" charset="-122"/>
                <a:cs typeface="Times New Roman" panose="02020503050405090304" charset="0"/>
                <a:sym typeface="+mn-ea"/>
              </a:rPr>
              <a:t>3</a:t>
            </a:r>
            <a:r>
              <a:rPr kumimoji="1" lang="en-US" altLang="zh-CN" sz="2800" dirty="0">
                <a:latin typeface="Arial" panose="020B0604020202090204" pitchFamily="34" charset="0"/>
                <a:ea typeface="宋体" panose="02010600030101010101" pitchFamily="2" charset="-122"/>
                <a:cs typeface="Times New Roman" panose="02020503050405090304" charset="0"/>
                <a:sym typeface="+mn-ea"/>
              </a:rPr>
              <a:t>×</a:t>
            </a:r>
            <a:r>
              <a:rPr kumimoji="1" lang="en-US" altLang="zh-CN" sz="2800" dirty="0">
                <a:latin typeface="Times New Roman" panose="02020503050405090304" charset="0"/>
                <a:ea typeface="宋体" panose="02010600030101010101" pitchFamily="2" charset="-122"/>
                <a:cs typeface="Times New Roman" panose="02020503050405090304" charset="0"/>
                <a:sym typeface="+mn-ea"/>
              </a:rPr>
              <a:t>3</a:t>
            </a:r>
            <a:r>
              <a:rPr kumimoji="1" lang="zh-CN" altLang="en-US" sz="2800" dirty="0">
                <a:latin typeface="Times New Roman" panose="02020503050405090304" charset="0"/>
                <a:ea typeface="宋体" panose="02010600030101010101" pitchFamily="2" charset="-122"/>
                <a:cs typeface="Times New Roman" panose="02020503050405090304" charset="0"/>
                <a:sym typeface="+mn-ea"/>
              </a:rPr>
              <a:t>的空间核</a:t>
            </a:r>
            <a:r>
              <a:rPr kumimoji="1" lang="en-US" altLang="zh-CN" sz="2800" i="1" dirty="0">
                <a:latin typeface="Times New Roman Italic" panose="02020503050405090304" charset="0"/>
                <a:ea typeface="宋体" panose="02010600030101010101" pitchFamily="2" charset="-122"/>
                <a:cs typeface="Times New Roman Italic" panose="02020503050405090304" charset="0"/>
                <a:sym typeface="+mn-ea"/>
              </a:rPr>
              <a:t>w </a:t>
            </a:r>
            <a:r>
              <a:rPr kumimoji="1" lang="en-US" altLang="zh-CN" sz="2800" dirty="0">
                <a:latin typeface="Times New Roman Italic" panose="02020503050405090304" charset="0"/>
                <a:ea typeface="宋体" panose="02010600030101010101" pitchFamily="2" charset="-122"/>
                <a:cs typeface="Times New Roman Italic" panose="02020503050405090304" charset="0"/>
                <a:sym typeface="+mn-ea"/>
              </a:rPr>
              <a:t>（核中心</a:t>
            </a:r>
            <a:r>
              <a:rPr kumimoji="1" lang="en-US" altLang="zh-CN" sz="2800" i="1" dirty="0">
                <a:latin typeface="Times New Roman Italic" panose="02020503050405090304" charset="0"/>
                <a:ea typeface="宋体" panose="02010600030101010101" pitchFamily="2" charset="-122"/>
                <a:cs typeface="Times New Roman Italic" panose="02020503050405090304" charset="0"/>
                <a:sym typeface="+mn-ea"/>
              </a:rPr>
              <a:t>w</a:t>
            </a:r>
            <a:r>
              <a:rPr kumimoji="1" lang="en-US" altLang="zh-CN" sz="2800" dirty="0">
                <a:latin typeface="Times New Roman" panose="02020503050405090304" charset="0"/>
                <a:ea typeface="宋体" panose="02010600030101010101" pitchFamily="2" charset="-122"/>
                <a:cs typeface="Times New Roman" panose="02020503050405090304" charset="0"/>
                <a:sym typeface="+mn-ea"/>
              </a:rPr>
              <a:t>(0,0)</a:t>
            </a:r>
            <a:r>
              <a:rPr kumimoji="1" lang="en-US" altLang="zh-CN" sz="2800" i="1" dirty="0">
                <a:latin typeface="Times New Roman Italic" panose="02020503050405090304" charset="0"/>
                <a:ea typeface="宋体" panose="02010600030101010101" pitchFamily="2" charset="-122"/>
                <a:cs typeface="Times New Roman Italic" panose="02020503050405090304" charset="0"/>
                <a:sym typeface="+mn-ea"/>
              </a:rPr>
              <a:t>与</a:t>
            </a:r>
            <a:r>
              <a:rPr kumimoji="1" lang="en-US" altLang="zh-CN" sz="2800" dirty="0">
                <a:latin typeface="Times New Roman" panose="02020503050405090304" charset="0"/>
                <a:ea typeface="宋体" panose="02010600030101010101" pitchFamily="2" charset="-122"/>
                <a:cs typeface="Times New Roman" panose="02020503050405090304" charset="0"/>
                <a:sym typeface="+mn-ea"/>
              </a:rPr>
              <a:t>(</a:t>
            </a:r>
            <a:r>
              <a:rPr kumimoji="1" lang="en-US" altLang="zh-CN" sz="2800" i="1" dirty="0">
                <a:latin typeface="Times New Roman Italic" panose="02020503050405090304" charset="0"/>
                <a:ea typeface="宋体" panose="02010600030101010101" pitchFamily="2" charset="-122"/>
                <a:cs typeface="Times New Roman Italic" panose="02020503050405090304" charset="0"/>
                <a:sym typeface="+mn-ea"/>
              </a:rPr>
              <a:t>x,y</a:t>
            </a:r>
            <a:r>
              <a:rPr kumimoji="1" lang="en-US" altLang="zh-CN" sz="2800" dirty="0">
                <a:latin typeface="Times New Roman" panose="02020503050405090304" charset="0"/>
                <a:ea typeface="宋体" panose="02010600030101010101" pitchFamily="2" charset="-122"/>
                <a:cs typeface="Times New Roman" panose="02020503050405090304" charset="0"/>
                <a:sym typeface="+mn-ea"/>
              </a:rPr>
              <a:t>)</a:t>
            </a:r>
            <a:r>
              <a:rPr kumimoji="1" lang="en-US" altLang="zh-CN" sz="2800" dirty="0">
                <a:latin typeface="Times New Roman Italic" panose="02020503050405090304" charset="0"/>
                <a:ea typeface="宋体" panose="02010600030101010101" pitchFamily="2" charset="-122"/>
                <a:cs typeface="Times New Roman Italic" panose="02020503050405090304" charset="0"/>
                <a:sym typeface="+mn-ea"/>
              </a:rPr>
              <a:t>对齐）</a:t>
            </a:r>
          </a:p>
        </p:txBody>
      </p:sp>
      <p:sp>
        <p:nvSpPr>
          <p:cNvPr id="13" name="矩形 12"/>
          <p:cNvSpPr/>
          <p:nvPr/>
        </p:nvSpPr>
        <p:spPr>
          <a:xfrm>
            <a:off x="19878" y="183607"/>
            <a:ext cx="298173" cy="96933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/>
        </p:nvSpPr>
        <p:spPr>
          <a:xfrm>
            <a:off x="318135" y="102870"/>
            <a:ext cx="2734310" cy="795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>
                <a:solidFill>
                  <a:schemeClr val="accent1">
                    <a:lumMod val="50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空间滤波基础</a:t>
            </a:r>
          </a:p>
        </p:txBody>
      </p:sp>
      <p:cxnSp>
        <p:nvCxnSpPr>
          <p:cNvPr id="4" name="直线连接符 4"/>
          <p:cNvCxnSpPr/>
          <p:nvPr/>
        </p:nvCxnSpPr>
        <p:spPr>
          <a:xfrm>
            <a:off x="3052445" y="500380"/>
            <a:ext cx="25895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标题 1"/>
          <p:cNvSpPr txBox="1"/>
          <p:nvPr/>
        </p:nvSpPr>
        <p:spPr>
          <a:xfrm>
            <a:off x="502920" y="624840"/>
            <a:ext cx="4124325" cy="8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latin typeface="Times New Roman" panose="02020503050405090304" charset="0"/>
                <a:ea typeface="宋体" panose="02010600030101010101" pitchFamily="2" charset="-122"/>
                <a:cs typeface="Times New Roman" panose="02020503050405090304" charset="0"/>
              </a:rPr>
              <a:t>Foundations</a:t>
            </a:r>
          </a:p>
        </p:txBody>
      </p:sp>
      <p:graphicFrame>
        <p:nvGraphicFramePr>
          <p:cNvPr id="11" name="object 4"/>
          <p:cNvGraphicFramePr>
            <a:graphicFrameLocks noGrp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904783886"/>
              </p:ext>
            </p:extLst>
          </p:nvPr>
        </p:nvGraphicFramePr>
        <p:xfrm>
          <a:off x="1800225" y="3774440"/>
          <a:ext cx="2367915" cy="24644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893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93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893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035">
                <a:tc>
                  <a:txBody>
                    <a:bodyPr/>
                    <a:lstStyle/>
                    <a:p>
                      <a:pPr algn="ctr"/>
                      <a:r>
                        <a:rPr lang="en-US" sz="1800" b="0"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w(-1,-1)</a:t>
                      </a:r>
                    </a:p>
                  </a:txBody>
                  <a:tcPr marL="0" marR="0" marT="0" marB="0" anchor="ctr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w(-1,0)</a:t>
                      </a:r>
                    </a:p>
                  </a:txBody>
                  <a:tcPr marL="0" marR="0" marT="0" marB="0" anchor="ctr">
                    <a:lnL w="9525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w(-1,1)</a:t>
                      </a:r>
                    </a:p>
                  </a:txBody>
                  <a:tcPr marL="0" marR="0" marT="0" marB="0" anchor="ctr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38200">
                <a:tc>
                  <a:txBody>
                    <a:bodyPr/>
                    <a:lstStyle/>
                    <a:p>
                      <a:pPr algn="ctr"/>
                      <a:r>
                        <a:rPr lang="en-US" sz="1800" b="0"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w(0,-1)</a:t>
                      </a:r>
                    </a:p>
                  </a:txBody>
                  <a:tcPr marL="0" marR="0" marT="0" marB="0" anchor="ctr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w(0,0)</a:t>
                      </a:r>
                    </a:p>
                  </a:txBody>
                  <a:tcPr marL="0" marR="0" marT="0" marB="0" anchor="ctr">
                    <a:lnL w="9525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w(0,1)</a:t>
                      </a:r>
                    </a:p>
                  </a:txBody>
                  <a:tcPr marL="0" marR="0" marT="0" marB="0" anchor="ctr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38200">
                <a:tc>
                  <a:txBody>
                    <a:bodyPr/>
                    <a:lstStyle/>
                    <a:p>
                      <a:pPr algn="ctr"/>
                      <a:r>
                        <a:rPr lang="en-US" sz="1800" b="0"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w(1,-1)</a:t>
                      </a:r>
                    </a:p>
                  </a:txBody>
                  <a:tcPr marL="0" marR="0" marT="0" marB="0" anchor="ctr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w(1,0)</a:t>
                      </a:r>
                    </a:p>
                  </a:txBody>
                  <a:tcPr marL="0" marR="0" marT="0" marB="0" anchor="ctr">
                    <a:lnL w="9525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w(1,1)</a:t>
                      </a:r>
                    </a:p>
                  </a:txBody>
                  <a:tcPr marL="0" marR="0" marT="0" marB="0" anchor="ctr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" name="object 4"/>
          <p:cNvGraphicFramePr>
            <a:graphicFrameLocks noGrp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58053173"/>
              </p:ext>
            </p:extLst>
          </p:nvPr>
        </p:nvGraphicFramePr>
        <p:xfrm>
          <a:off x="5060315" y="3774440"/>
          <a:ext cx="2914650" cy="24460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71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1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71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2320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Times New Roman Regular" panose="02020503050405090304" charset="0"/>
                          <a:cs typeface="Times New Roman Regular" panose="02020503050405090304" charset="0"/>
                          <a:sym typeface="+mn-ea"/>
                        </a:rPr>
                        <a:t>f(x-1,y-1)</a:t>
                      </a:r>
                      <a:endParaRPr lang="en-US" sz="1800" b="0"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0" marR="0" marT="0" marB="0" anchor="ctr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f(x-1,y)</a:t>
                      </a:r>
                    </a:p>
                  </a:txBody>
                  <a:tcPr marL="0" marR="0" marT="0" marB="0" anchor="ctr">
                    <a:lnL w="9525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Times New Roman Regular" panose="02020503050405090304" charset="0"/>
                          <a:cs typeface="Times New Roman Regular" panose="02020503050405090304" charset="0"/>
                          <a:sym typeface="+mn-ea"/>
                        </a:rPr>
                        <a:t>f(x-1,y+1)</a:t>
                      </a:r>
                      <a:endParaRPr lang="en-US" sz="1800" b="0"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0" marR="0" marT="0" marB="0" anchor="ctr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31215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Times New Roman Regular" panose="02020503050405090304" charset="0"/>
                          <a:cs typeface="Times New Roman Regular" panose="02020503050405090304" charset="0"/>
                          <a:sym typeface="+mn-ea"/>
                        </a:rPr>
                        <a:t>f(x,y-1)</a:t>
                      </a:r>
                      <a:endParaRPr lang="en-US" sz="1800" b="0"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0" marR="0" marT="0" marB="0" anchor="ctr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f(x,y)</a:t>
                      </a:r>
                    </a:p>
                  </a:txBody>
                  <a:tcPr marL="0" marR="0" marT="0" marB="0" anchor="ctr">
                    <a:lnL w="9525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Times New Roman Regular" panose="02020503050405090304" charset="0"/>
                          <a:cs typeface="Times New Roman Regular" panose="02020503050405090304" charset="0"/>
                          <a:sym typeface="+mn-ea"/>
                        </a:rPr>
                        <a:t>f(x,y+1)</a:t>
                      </a:r>
                      <a:endParaRPr lang="en-US" sz="1800" b="0"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0" marR="0" marT="0" marB="0" anchor="ctr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32485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Times New Roman Regular" panose="02020503050405090304" charset="0"/>
                          <a:cs typeface="Times New Roman Regular" panose="02020503050405090304" charset="0"/>
                          <a:sym typeface="+mn-ea"/>
                        </a:rPr>
                        <a:t>f(x+1,y-1)</a:t>
                      </a:r>
                      <a:endParaRPr lang="en-US" sz="1800" b="0"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0" marR="0" marT="0" marB="0" anchor="ctr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f(x+1,y)</a:t>
                      </a:r>
                    </a:p>
                  </a:txBody>
                  <a:tcPr marL="0" marR="0" marT="0" marB="0" anchor="ctr">
                    <a:lnL w="9525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Times New Roman Regular" panose="02020503050405090304" charset="0"/>
                          <a:cs typeface="Times New Roman Regular" panose="02020503050405090304" charset="0"/>
                          <a:sym typeface="+mn-ea"/>
                        </a:rPr>
                        <a:t>f(x+1,y+1)</a:t>
                      </a:r>
                      <a:endParaRPr lang="en-US" sz="1800" b="0"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0" marR="0" marT="0" marB="0" anchor="ctr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9" name="文本框 18"/>
          <p:cNvSpPr txBox="1"/>
          <p:nvPr/>
        </p:nvSpPr>
        <p:spPr>
          <a:xfrm>
            <a:off x="2757170" y="6264910"/>
            <a:ext cx="454025" cy="5835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kumimoji="1" lang="en-US" altLang="zh-CN" sz="3200" i="1" dirty="0">
                <a:latin typeface="Times New Roman Italic" panose="02020503050405090304" charset="0"/>
                <a:ea typeface="宋体" panose="02010600030101010101" pitchFamily="2" charset="-122"/>
                <a:cs typeface="Times New Roman Italic" panose="02020503050405090304" charset="0"/>
                <a:sym typeface="+mn-ea"/>
              </a:rPr>
              <a:t>w</a:t>
            </a:r>
            <a:endParaRPr lang="zh-CN" altLang="en-US" sz="3200"/>
          </a:p>
        </p:txBody>
      </p:sp>
      <p:sp>
        <p:nvSpPr>
          <p:cNvPr id="20" name="文本框 19"/>
          <p:cNvSpPr txBox="1"/>
          <p:nvPr/>
        </p:nvSpPr>
        <p:spPr>
          <a:xfrm>
            <a:off x="6290945" y="6264910"/>
            <a:ext cx="295910" cy="5835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kumimoji="1" lang="en-US" altLang="zh-CN" sz="3200" i="1" dirty="0">
                <a:latin typeface="Times New Roman Italic" panose="02020503050405090304" charset="0"/>
                <a:ea typeface="宋体" panose="02010600030101010101" pitchFamily="2" charset="-122"/>
                <a:cs typeface="Times New Roman Italic" panose="02020503050405090304" charset="0"/>
                <a:sym typeface="+mn-ea"/>
              </a:rPr>
              <a:t>f</a:t>
            </a:r>
            <a:endParaRPr lang="zh-CN" altLang="en-US" sz="3200"/>
          </a:p>
        </p:txBody>
      </p:sp>
      <p:sp>
        <p:nvSpPr>
          <p:cNvPr id="3" name="矩形 2"/>
          <p:cNvSpPr/>
          <p:nvPr/>
        </p:nvSpPr>
        <p:spPr>
          <a:xfrm>
            <a:off x="3374390" y="4578350"/>
            <a:ext cx="793750" cy="790575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7007225" y="4578350"/>
            <a:ext cx="967740" cy="790575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131" y="271543"/>
            <a:ext cx="872370" cy="853287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8845528" y="6779132"/>
            <a:ext cx="224042" cy="22337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400050" y="1341120"/>
            <a:ext cx="8670290" cy="22453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 fontAlgn="auto">
              <a:buFont typeface="Wingdings" panose="05000000000000000000" pitchFamily="2" charset="2"/>
              <a:buChar char="n"/>
            </a:pPr>
            <a:r>
              <a:rPr kumimoji="1" lang="zh-CN" altLang="en-US" sz="2800" dirty="0">
                <a:latin typeface="Times New Roman" panose="02020503050405090304" charset="0"/>
                <a:ea typeface="宋体" panose="02010600030101010101" pitchFamily="2" charset="-122"/>
                <a:cs typeface="Times New Roman" panose="02020503050405090304" charset="0"/>
                <a:sym typeface="+mn-ea"/>
              </a:rPr>
              <a:t>线性空间滤波：</a:t>
            </a:r>
          </a:p>
          <a:p>
            <a:pPr marL="1257300" lvl="2" indent="-342900" fontAlgn="auto">
              <a:buFont typeface="Wingdings" panose="05000000000000000000" pitchFamily="2" charset="2"/>
              <a:buChar char="n"/>
            </a:pPr>
            <a:r>
              <a:rPr kumimoji="1" lang="zh-CN" altLang="en-US" sz="2800" dirty="0">
                <a:latin typeface="Times New Roman" panose="02020503050405090304" charset="0"/>
                <a:ea typeface="宋体" panose="02010600030101010101" pitchFamily="2" charset="-122"/>
                <a:cs typeface="Times New Roman" panose="02020503050405090304" charset="0"/>
                <a:sym typeface="+mn-ea"/>
              </a:rPr>
              <a:t>图像 </a:t>
            </a:r>
            <a:r>
              <a:rPr kumimoji="1" lang="en-US" altLang="zh-CN" sz="2800" i="1" dirty="0">
                <a:latin typeface="Times New Roman Italic" panose="02020503050405090304" charset="0"/>
                <a:ea typeface="宋体" panose="02010600030101010101" pitchFamily="2" charset="-122"/>
                <a:cs typeface="Times New Roman Italic" panose="02020503050405090304" charset="0"/>
                <a:sym typeface="+mn-ea"/>
              </a:rPr>
              <a:t>f </a:t>
            </a:r>
            <a:r>
              <a:rPr kumimoji="1" lang="zh-CN" altLang="en-US" sz="2800" dirty="0">
                <a:latin typeface="Times New Roman Italic" panose="02020503050405090304" charset="0"/>
                <a:ea typeface="宋体" panose="02010600030101010101" pitchFamily="2" charset="-122"/>
                <a:cs typeface="Times New Roman Italic" panose="02020503050405090304" charset="0"/>
                <a:sym typeface="+mn-ea"/>
              </a:rPr>
              <a:t>与</a:t>
            </a:r>
            <a:r>
              <a:rPr kumimoji="1" lang="zh-CN" altLang="en-US" sz="2800" dirty="0">
                <a:latin typeface="Times New Roman" panose="02020503050405090304" charset="0"/>
                <a:ea typeface="宋体" panose="02010600030101010101" pitchFamily="2" charset="-122"/>
                <a:cs typeface="Times New Roman" panose="02020503050405090304" charset="0"/>
                <a:sym typeface="+mn-ea"/>
              </a:rPr>
              <a:t>空间核 </a:t>
            </a:r>
            <a:r>
              <a:rPr kumimoji="1" lang="en-US" altLang="zh-CN" sz="2800" i="1" dirty="0">
                <a:latin typeface="Times New Roman Italic" panose="02020503050405090304" charset="0"/>
                <a:ea typeface="宋体" panose="02010600030101010101" pitchFamily="2" charset="-122"/>
                <a:cs typeface="Times New Roman Italic" panose="02020503050405090304" charset="0"/>
                <a:sym typeface="+mn-ea"/>
              </a:rPr>
              <a:t>w </a:t>
            </a:r>
            <a:r>
              <a:rPr kumimoji="1" lang="zh-CN" altLang="en-US" sz="2800" dirty="0">
                <a:latin typeface="Times New Roman" panose="02020503050405090304" charset="0"/>
                <a:ea typeface="宋体" panose="02010600030101010101" pitchFamily="2" charset="-122"/>
                <a:cs typeface="Times New Roman" panose="02020503050405090304" charset="0"/>
                <a:sym typeface="+mn-ea"/>
              </a:rPr>
              <a:t>之间执行乘积之和的操作</a:t>
            </a:r>
          </a:p>
          <a:p>
            <a:pPr marL="800100" lvl="1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Times New Roman" panose="02020503050405090304" charset="0"/>
              <a:ea typeface="宋体" panose="02010600030101010101" pitchFamily="2" charset="-122"/>
              <a:cs typeface="Times New Roman" panose="02020503050405090304" charset="0"/>
              <a:sym typeface="+mn-ea"/>
            </a:endParaRPr>
          </a:p>
          <a:p>
            <a:pPr marL="800100" lvl="1" indent="-342900" fontAlgn="auto">
              <a:buFont typeface="Wingdings" panose="05000000000000000000" pitchFamily="2" charset="2"/>
              <a:buChar char="n"/>
            </a:pPr>
            <a:r>
              <a:rPr kumimoji="1" lang="zh-CN" altLang="en-US" sz="2800" dirty="0">
                <a:latin typeface="Times New Roman" panose="02020503050405090304" charset="0"/>
                <a:ea typeface="宋体" panose="02010600030101010101" pitchFamily="2" charset="-122"/>
                <a:cs typeface="Times New Roman" panose="02020503050405090304" charset="0"/>
                <a:sym typeface="+mn-ea"/>
              </a:rPr>
              <a:t>在图像 </a:t>
            </a:r>
            <a:r>
              <a:rPr kumimoji="1" lang="en-US" altLang="zh-CN" sz="2800" i="1" dirty="0">
                <a:latin typeface="Times New Roman Italic" panose="02020503050405090304" charset="0"/>
                <a:ea typeface="宋体" panose="02010600030101010101" pitchFamily="2" charset="-122"/>
                <a:cs typeface="Times New Roman Italic" panose="02020503050405090304" charset="0"/>
                <a:sym typeface="+mn-ea"/>
              </a:rPr>
              <a:t>f </a:t>
            </a:r>
            <a:r>
              <a:rPr kumimoji="1" lang="zh-CN" altLang="en-US" sz="2800" dirty="0">
                <a:latin typeface="Times New Roman Italic" panose="02020503050405090304" charset="0"/>
                <a:ea typeface="宋体" panose="02010600030101010101" pitchFamily="2" charset="-122"/>
                <a:cs typeface="Times New Roman Italic" panose="02020503050405090304" charset="0"/>
                <a:sym typeface="+mn-ea"/>
              </a:rPr>
              <a:t>的任意一点</a:t>
            </a:r>
            <a:r>
              <a:rPr kumimoji="1" lang="en-US" altLang="zh-CN" sz="2800" dirty="0">
                <a:latin typeface="Times New Roman" panose="02020503050405090304" charset="0"/>
                <a:ea typeface="宋体" panose="02010600030101010101" pitchFamily="2" charset="-122"/>
                <a:cs typeface="Times New Roman" panose="02020503050405090304" charset="0"/>
                <a:sym typeface="+mn-ea"/>
              </a:rPr>
              <a:t>(</a:t>
            </a:r>
            <a:r>
              <a:rPr kumimoji="1" lang="en-US" altLang="zh-CN" sz="2800" dirty="0">
                <a:latin typeface="Times New Roman Italic" panose="02020503050405090304" charset="0"/>
                <a:ea typeface="宋体" panose="02010600030101010101" pitchFamily="2" charset="-122"/>
                <a:cs typeface="Times New Roman Italic" panose="02020503050405090304" charset="0"/>
                <a:sym typeface="+mn-ea"/>
              </a:rPr>
              <a:t>x,y</a:t>
            </a:r>
            <a:r>
              <a:rPr kumimoji="1" lang="en-US" altLang="zh-CN" sz="2800" dirty="0">
                <a:latin typeface="Times New Roman" panose="02020503050405090304" charset="0"/>
                <a:ea typeface="宋体" panose="02010600030101010101" pitchFamily="2" charset="-122"/>
                <a:cs typeface="Times New Roman" panose="02020503050405090304" charset="0"/>
                <a:sym typeface="+mn-ea"/>
              </a:rPr>
              <a:t>)</a:t>
            </a:r>
            <a:r>
              <a:rPr kumimoji="1" lang="zh-CN" altLang="en-US" sz="2800" dirty="0">
                <a:latin typeface="Times New Roman Italic" panose="02020503050405090304" charset="0"/>
                <a:ea typeface="宋体" panose="02010600030101010101" pitchFamily="2" charset="-122"/>
                <a:cs typeface="Times New Roman Italic" panose="02020503050405090304" charset="0"/>
                <a:sym typeface="+mn-ea"/>
              </a:rPr>
              <a:t>处</a:t>
            </a:r>
            <a:r>
              <a:rPr kumimoji="1" lang="en-US" altLang="zh-CN" sz="2800" dirty="0">
                <a:latin typeface="Times New Roman Italic" panose="02020503050405090304" charset="0"/>
                <a:ea typeface="宋体" panose="02010600030101010101" pitchFamily="2" charset="-122"/>
                <a:cs typeface="Times New Roman Italic" panose="02020503050405090304" charset="0"/>
                <a:sym typeface="+mn-ea"/>
              </a:rPr>
              <a:t> </a:t>
            </a:r>
            <a:r>
              <a:rPr kumimoji="1" lang="zh-CN" altLang="en-US" sz="2800" i="1" dirty="0">
                <a:latin typeface="Times New Roman Italic" panose="02020503050405090304" charset="0"/>
                <a:ea typeface="宋体" charset="0"/>
                <a:cs typeface="Times New Roman Italic" panose="02020503050405090304" charset="0"/>
                <a:sym typeface="+mn-ea"/>
              </a:rPr>
              <a:t>，</a:t>
            </a:r>
            <a:r>
              <a:rPr kumimoji="1" lang="zh-CN" altLang="en-US" sz="2800" dirty="0">
                <a:latin typeface="Times New Roman" panose="02020503050405090304" charset="0"/>
                <a:ea typeface="宋体" panose="02010600030101010101" pitchFamily="2" charset="-122"/>
                <a:cs typeface="Times New Roman" panose="02020503050405090304" charset="0"/>
                <a:sym typeface="+mn-ea"/>
              </a:rPr>
              <a:t>假设使用大小为</a:t>
            </a:r>
            <a:r>
              <a:rPr kumimoji="1" lang="en-US" altLang="zh-CN" sz="2800" dirty="0">
                <a:latin typeface="Times New Roman" panose="02020503050405090304" charset="0"/>
                <a:ea typeface="宋体" panose="02010600030101010101" pitchFamily="2" charset="-122"/>
                <a:cs typeface="Times New Roman" panose="02020503050405090304" charset="0"/>
                <a:sym typeface="+mn-ea"/>
              </a:rPr>
              <a:t>3</a:t>
            </a:r>
            <a:r>
              <a:rPr kumimoji="1" lang="en-US" altLang="zh-CN" sz="2800" dirty="0">
                <a:latin typeface="Arial" panose="020B0604020202090204" pitchFamily="34" charset="0"/>
                <a:ea typeface="宋体" panose="02010600030101010101" pitchFamily="2" charset="-122"/>
                <a:cs typeface="Times New Roman" panose="02020503050405090304" charset="0"/>
                <a:sym typeface="+mn-ea"/>
              </a:rPr>
              <a:t>×</a:t>
            </a:r>
            <a:r>
              <a:rPr kumimoji="1" lang="en-US" altLang="zh-CN" sz="2800" dirty="0">
                <a:latin typeface="Times New Roman" panose="02020503050405090304" charset="0"/>
                <a:ea typeface="宋体" panose="02010600030101010101" pitchFamily="2" charset="-122"/>
                <a:cs typeface="Times New Roman" panose="02020503050405090304" charset="0"/>
                <a:sym typeface="+mn-ea"/>
              </a:rPr>
              <a:t>3</a:t>
            </a:r>
            <a:r>
              <a:rPr kumimoji="1" lang="zh-CN" altLang="en-US" sz="2800" dirty="0">
                <a:latin typeface="Times New Roman" panose="02020503050405090304" charset="0"/>
                <a:ea typeface="宋体" panose="02010600030101010101" pitchFamily="2" charset="-122"/>
                <a:cs typeface="Times New Roman" panose="02020503050405090304" charset="0"/>
                <a:sym typeface="+mn-ea"/>
              </a:rPr>
              <a:t>的空间核</a:t>
            </a:r>
            <a:r>
              <a:rPr kumimoji="1" lang="en-US" altLang="zh-CN" sz="2800" i="1" dirty="0">
                <a:latin typeface="Times New Roman Italic" panose="02020503050405090304" charset="0"/>
                <a:ea typeface="宋体" panose="02010600030101010101" pitchFamily="2" charset="-122"/>
                <a:cs typeface="Times New Roman Italic" panose="02020503050405090304" charset="0"/>
                <a:sym typeface="+mn-ea"/>
              </a:rPr>
              <a:t>w </a:t>
            </a:r>
            <a:r>
              <a:rPr kumimoji="1" lang="en-US" altLang="zh-CN" sz="2800" dirty="0">
                <a:latin typeface="Times New Roman Italic" panose="02020503050405090304" charset="0"/>
                <a:ea typeface="宋体" panose="02010600030101010101" pitchFamily="2" charset="-122"/>
                <a:cs typeface="Times New Roman Italic" panose="02020503050405090304" charset="0"/>
                <a:sym typeface="+mn-ea"/>
              </a:rPr>
              <a:t>（核中心</a:t>
            </a:r>
            <a:r>
              <a:rPr kumimoji="1" lang="en-US" altLang="zh-CN" sz="2800" i="1" dirty="0">
                <a:latin typeface="Times New Roman Italic" panose="02020503050405090304" charset="0"/>
                <a:ea typeface="宋体" panose="02010600030101010101" pitchFamily="2" charset="-122"/>
                <a:cs typeface="Times New Roman Italic" panose="02020503050405090304" charset="0"/>
                <a:sym typeface="+mn-ea"/>
              </a:rPr>
              <a:t>w</a:t>
            </a:r>
            <a:r>
              <a:rPr kumimoji="1" lang="en-US" altLang="zh-CN" sz="2800" dirty="0">
                <a:latin typeface="Times New Roman" panose="02020503050405090304" charset="0"/>
                <a:ea typeface="宋体" panose="02010600030101010101" pitchFamily="2" charset="-122"/>
                <a:cs typeface="Times New Roman" panose="02020503050405090304" charset="0"/>
                <a:sym typeface="+mn-ea"/>
              </a:rPr>
              <a:t>(0,0)</a:t>
            </a:r>
            <a:r>
              <a:rPr kumimoji="1" lang="en-US" altLang="zh-CN" sz="2800" i="1" dirty="0">
                <a:latin typeface="Times New Roman Italic" panose="02020503050405090304" charset="0"/>
                <a:ea typeface="宋体" panose="02010600030101010101" pitchFamily="2" charset="-122"/>
                <a:cs typeface="Times New Roman Italic" panose="02020503050405090304" charset="0"/>
                <a:sym typeface="+mn-ea"/>
              </a:rPr>
              <a:t>与</a:t>
            </a:r>
            <a:r>
              <a:rPr kumimoji="1" lang="en-US" altLang="zh-CN" sz="2800" dirty="0">
                <a:latin typeface="Times New Roman" panose="02020503050405090304" charset="0"/>
                <a:ea typeface="宋体" panose="02010600030101010101" pitchFamily="2" charset="-122"/>
                <a:cs typeface="Times New Roman" panose="02020503050405090304" charset="0"/>
                <a:sym typeface="+mn-ea"/>
              </a:rPr>
              <a:t>(</a:t>
            </a:r>
            <a:r>
              <a:rPr kumimoji="1" lang="en-US" altLang="zh-CN" sz="2800" i="1" dirty="0">
                <a:latin typeface="Times New Roman Italic" panose="02020503050405090304" charset="0"/>
                <a:ea typeface="宋体" panose="02010600030101010101" pitchFamily="2" charset="-122"/>
                <a:cs typeface="Times New Roman Italic" panose="02020503050405090304" charset="0"/>
                <a:sym typeface="+mn-ea"/>
              </a:rPr>
              <a:t>x,y</a:t>
            </a:r>
            <a:r>
              <a:rPr kumimoji="1" lang="en-US" altLang="zh-CN" sz="2800" dirty="0">
                <a:latin typeface="Times New Roman" panose="02020503050405090304" charset="0"/>
                <a:ea typeface="宋体" panose="02010600030101010101" pitchFamily="2" charset="-122"/>
                <a:cs typeface="Times New Roman" panose="02020503050405090304" charset="0"/>
                <a:sym typeface="+mn-ea"/>
              </a:rPr>
              <a:t>)</a:t>
            </a:r>
            <a:r>
              <a:rPr kumimoji="1" lang="en-US" altLang="zh-CN" sz="2800" dirty="0">
                <a:latin typeface="Times New Roman Italic" panose="02020503050405090304" charset="0"/>
                <a:ea typeface="宋体" panose="02010600030101010101" pitchFamily="2" charset="-122"/>
                <a:cs typeface="Times New Roman Italic" panose="02020503050405090304" charset="0"/>
                <a:sym typeface="+mn-ea"/>
              </a:rPr>
              <a:t>对齐）</a:t>
            </a:r>
          </a:p>
        </p:txBody>
      </p:sp>
      <p:sp>
        <p:nvSpPr>
          <p:cNvPr id="13" name="矩形 12"/>
          <p:cNvSpPr/>
          <p:nvPr/>
        </p:nvSpPr>
        <p:spPr>
          <a:xfrm>
            <a:off x="19878" y="183607"/>
            <a:ext cx="298173" cy="96933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/>
        </p:nvSpPr>
        <p:spPr>
          <a:xfrm>
            <a:off x="318135" y="102870"/>
            <a:ext cx="2734310" cy="795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>
                <a:solidFill>
                  <a:schemeClr val="accent1">
                    <a:lumMod val="50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空间滤波基础</a:t>
            </a:r>
          </a:p>
        </p:txBody>
      </p:sp>
      <p:cxnSp>
        <p:nvCxnSpPr>
          <p:cNvPr id="4" name="直线连接符 4"/>
          <p:cNvCxnSpPr/>
          <p:nvPr/>
        </p:nvCxnSpPr>
        <p:spPr>
          <a:xfrm>
            <a:off x="3052445" y="500380"/>
            <a:ext cx="25895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标题 1"/>
          <p:cNvSpPr txBox="1"/>
          <p:nvPr/>
        </p:nvSpPr>
        <p:spPr>
          <a:xfrm>
            <a:off x="502920" y="624840"/>
            <a:ext cx="4124325" cy="8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latin typeface="Times New Roman" panose="02020503050405090304" charset="0"/>
                <a:ea typeface="宋体" panose="02010600030101010101" pitchFamily="2" charset="-122"/>
                <a:cs typeface="Times New Roman" panose="02020503050405090304" charset="0"/>
              </a:rPr>
              <a:t>Foundations</a:t>
            </a:r>
          </a:p>
        </p:txBody>
      </p:sp>
      <p:graphicFrame>
        <p:nvGraphicFramePr>
          <p:cNvPr id="11" name="object 4"/>
          <p:cNvGraphicFramePr>
            <a:graphicFrameLocks noGrp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704839244"/>
              </p:ext>
            </p:extLst>
          </p:nvPr>
        </p:nvGraphicFramePr>
        <p:xfrm>
          <a:off x="1800225" y="3774440"/>
          <a:ext cx="2367915" cy="24644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893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93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893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035">
                <a:tc>
                  <a:txBody>
                    <a:bodyPr/>
                    <a:lstStyle/>
                    <a:p>
                      <a:pPr algn="ctr"/>
                      <a:r>
                        <a:rPr lang="en-US" sz="1800" b="0"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w(-1,-1)</a:t>
                      </a:r>
                    </a:p>
                  </a:txBody>
                  <a:tcPr marL="0" marR="0" marT="0" marB="0" anchor="ctr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w(-1,0)</a:t>
                      </a:r>
                    </a:p>
                  </a:txBody>
                  <a:tcPr marL="0" marR="0" marT="0" marB="0" anchor="ctr">
                    <a:lnL w="9525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w(-1,1)</a:t>
                      </a:r>
                    </a:p>
                  </a:txBody>
                  <a:tcPr marL="0" marR="0" marT="0" marB="0" anchor="ctr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38200">
                <a:tc>
                  <a:txBody>
                    <a:bodyPr/>
                    <a:lstStyle/>
                    <a:p>
                      <a:pPr algn="ctr"/>
                      <a:r>
                        <a:rPr lang="en-US" sz="1800" b="0"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w(0,-1)</a:t>
                      </a:r>
                    </a:p>
                  </a:txBody>
                  <a:tcPr marL="0" marR="0" marT="0" marB="0" anchor="ctr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w(0,0)</a:t>
                      </a:r>
                    </a:p>
                  </a:txBody>
                  <a:tcPr marL="0" marR="0" marT="0" marB="0" anchor="ctr">
                    <a:lnL w="9525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w(0,1)</a:t>
                      </a:r>
                    </a:p>
                  </a:txBody>
                  <a:tcPr marL="0" marR="0" marT="0" marB="0" anchor="ctr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38200">
                <a:tc>
                  <a:txBody>
                    <a:bodyPr/>
                    <a:lstStyle/>
                    <a:p>
                      <a:pPr algn="ctr"/>
                      <a:r>
                        <a:rPr lang="en-US" sz="1800" b="0"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w(1,-1)</a:t>
                      </a:r>
                    </a:p>
                  </a:txBody>
                  <a:tcPr marL="0" marR="0" marT="0" marB="0" anchor="ctr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w(1,0)</a:t>
                      </a:r>
                    </a:p>
                  </a:txBody>
                  <a:tcPr marL="0" marR="0" marT="0" marB="0" anchor="ctr">
                    <a:lnL w="9525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w(1,1)</a:t>
                      </a:r>
                    </a:p>
                  </a:txBody>
                  <a:tcPr marL="0" marR="0" marT="0" marB="0" anchor="ctr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" name="object 4"/>
          <p:cNvGraphicFramePr>
            <a:graphicFrameLocks noGrp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558642281"/>
              </p:ext>
            </p:extLst>
          </p:nvPr>
        </p:nvGraphicFramePr>
        <p:xfrm>
          <a:off x="5060315" y="3774440"/>
          <a:ext cx="2914650" cy="24460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71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1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71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2320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Times New Roman Regular" panose="02020503050405090304" charset="0"/>
                          <a:cs typeface="Times New Roman Regular" panose="02020503050405090304" charset="0"/>
                          <a:sym typeface="+mn-ea"/>
                        </a:rPr>
                        <a:t>f(x-1,y-1)</a:t>
                      </a:r>
                      <a:endParaRPr lang="en-US" sz="1800" b="0"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0" marR="0" marT="0" marB="0" anchor="ctr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f(x-1,y)</a:t>
                      </a:r>
                    </a:p>
                  </a:txBody>
                  <a:tcPr marL="0" marR="0" marT="0" marB="0" anchor="ctr">
                    <a:lnL w="9525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Times New Roman Regular" panose="02020503050405090304" charset="0"/>
                          <a:cs typeface="Times New Roman Regular" panose="02020503050405090304" charset="0"/>
                          <a:sym typeface="+mn-ea"/>
                        </a:rPr>
                        <a:t>f(x-1,y+1)</a:t>
                      </a:r>
                      <a:endParaRPr lang="en-US" sz="1800" b="0"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0" marR="0" marT="0" marB="0" anchor="ctr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31215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Times New Roman Regular" panose="02020503050405090304" charset="0"/>
                          <a:cs typeface="Times New Roman Regular" panose="02020503050405090304" charset="0"/>
                          <a:sym typeface="+mn-ea"/>
                        </a:rPr>
                        <a:t>f(x,y-1)</a:t>
                      </a:r>
                      <a:endParaRPr lang="en-US" sz="1800" b="0"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0" marR="0" marT="0" marB="0" anchor="ctr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f(x,y)</a:t>
                      </a:r>
                    </a:p>
                  </a:txBody>
                  <a:tcPr marL="0" marR="0" marT="0" marB="0" anchor="ctr">
                    <a:lnL w="9525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Times New Roman Regular" panose="02020503050405090304" charset="0"/>
                          <a:cs typeface="Times New Roman Regular" panose="02020503050405090304" charset="0"/>
                          <a:sym typeface="+mn-ea"/>
                        </a:rPr>
                        <a:t>f(x,y+1)</a:t>
                      </a:r>
                      <a:endParaRPr lang="en-US" sz="1800" b="0"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0" marR="0" marT="0" marB="0" anchor="ctr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32485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Times New Roman Regular" panose="02020503050405090304" charset="0"/>
                          <a:cs typeface="Times New Roman Regular" panose="02020503050405090304" charset="0"/>
                          <a:sym typeface="+mn-ea"/>
                        </a:rPr>
                        <a:t>f(x+1,y-1)</a:t>
                      </a:r>
                      <a:endParaRPr lang="en-US" sz="1800" b="0"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0" marR="0" marT="0" marB="0" anchor="ctr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f(x+1,y)</a:t>
                      </a:r>
                    </a:p>
                  </a:txBody>
                  <a:tcPr marL="0" marR="0" marT="0" marB="0" anchor="ctr">
                    <a:lnL w="9525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Times New Roman Regular" panose="02020503050405090304" charset="0"/>
                          <a:cs typeface="Times New Roman Regular" panose="02020503050405090304" charset="0"/>
                          <a:sym typeface="+mn-ea"/>
                        </a:rPr>
                        <a:t>f(x+1,y+1)</a:t>
                      </a:r>
                      <a:endParaRPr lang="en-US" sz="1800" b="0"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0" marR="0" marT="0" marB="0" anchor="ctr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9" name="文本框 18"/>
          <p:cNvSpPr txBox="1"/>
          <p:nvPr/>
        </p:nvSpPr>
        <p:spPr>
          <a:xfrm>
            <a:off x="2757170" y="6264910"/>
            <a:ext cx="454025" cy="5835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kumimoji="1" lang="en-US" altLang="zh-CN" sz="3200" i="1" dirty="0">
                <a:latin typeface="Times New Roman Italic" panose="02020503050405090304" charset="0"/>
                <a:ea typeface="宋体" panose="02010600030101010101" pitchFamily="2" charset="-122"/>
                <a:cs typeface="Times New Roman Italic" panose="02020503050405090304" charset="0"/>
                <a:sym typeface="+mn-ea"/>
              </a:rPr>
              <a:t>w</a:t>
            </a:r>
            <a:endParaRPr lang="zh-CN" altLang="en-US" sz="3200"/>
          </a:p>
        </p:txBody>
      </p:sp>
      <p:sp>
        <p:nvSpPr>
          <p:cNvPr id="20" name="文本框 19"/>
          <p:cNvSpPr txBox="1"/>
          <p:nvPr/>
        </p:nvSpPr>
        <p:spPr>
          <a:xfrm>
            <a:off x="6290945" y="6264910"/>
            <a:ext cx="295910" cy="5835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kumimoji="1" lang="en-US" altLang="zh-CN" sz="3200" i="1" dirty="0">
                <a:latin typeface="Times New Roman Italic" panose="02020503050405090304" charset="0"/>
                <a:ea typeface="宋体" panose="02010600030101010101" pitchFamily="2" charset="-122"/>
                <a:cs typeface="Times New Roman Italic" panose="02020503050405090304" charset="0"/>
                <a:sym typeface="+mn-ea"/>
              </a:rPr>
              <a:t>f</a:t>
            </a:r>
            <a:endParaRPr lang="zh-CN" altLang="en-US" sz="3200"/>
          </a:p>
        </p:txBody>
      </p:sp>
      <p:sp>
        <p:nvSpPr>
          <p:cNvPr id="3" name="矩形 2"/>
          <p:cNvSpPr/>
          <p:nvPr/>
        </p:nvSpPr>
        <p:spPr>
          <a:xfrm>
            <a:off x="1800225" y="5429885"/>
            <a:ext cx="793750" cy="790575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5060315" y="5413375"/>
            <a:ext cx="967740" cy="790575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131" y="271543"/>
            <a:ext cx="872370" cy="853287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400050" y="1341120"/>
            <a:ext cx="8670290" cy="22453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 fontAlgn="auto">
              <a:buFont typeface="Wingdings" panose="05000000000000000000" pitchFamily="2" charset="2"/>
              <a:buChar char="n"/>
            </a:pPr>
            <a:r>
              <a:rPr kumimoji="1" lang="zh-CN" altLang="en-US" sz="2800" dirty="0">
                <a:latin typeface="Times New Roman" panose="02020503050405090304" charset="0"/>
                <a:ea typeface="宋体" panose="02010600030101010101" pitchFamily="2" charset="-122"/>
                <a:cs typeface="Times New Roman" panose="02020503050405090304" charset="0"/>
                <a:sym typeface="+mn-ea"/>
              </a:rPr>
              <a:t>线性空间滤波：</a:t>
            </a:r>
          </a:p>
          <a:p>
            <a:pPr marL="1257300" lvl="2" indent="-342900" fontAlgn="auto">
              <a:buFont typeface="Wingdings" panose="05000000000000000000" pitchFamily="2" charset="2"/>
              <a:buChar char="n"/>
            </a:pPr>
            <a:r>
              <a:rPr kumimoji="1" lang="zh-CN" altLang="en-US" sz="2800" dirty="0">
                <a:latin typeface="Times New Roman" panose="02020503050405090304" charset="0"/>
                <a:ea typeface="宋体" panose="02010600030101010101" pitchFamily="2" charset="-122"/>
                <a:cs typeface="Times New Roman" panose="02020503050405090304" charset="0"/>
                <a:sym typeface="+mn-ea"/>
              </a:rPr>
              <a:t>图像 </a:t>
            </a:r>
            <a:r>
              <a:rPr kumimoji="1" lang="en-US" altLang="zh-CN" sz="2800" i="1" dirty="0">
                <a:latin typeface="Times New Roman Italic" panose="02020503050405090304" charset="0"/>
                <a:ea typeface="宋体" panose="02010600030101010101" pitchFamily="2" charset="-122"/>
                <a:cs typeface="Times New Roman Italic" panose="02020503050405090304" charset="0"/>
                <a:sym typeface="+mn-ea"/>
              </a:rPr>
              <a:t>f </a:t>
            </a:r>
            <a:r>
              <a:rPr kumimoji="1" lang="zh-CN" altLang="en-US" sz="2800" dirty="0">
                <a:latin typeface="Times New Roman Italic" panose="02020503050405090304" charset="0"/>
                <a:ea typeface="宋体" panose="02010600030101010101" pitchFamily="2" charset="-122"/>
                <a:cs typeface="Times New Roman Italic" panose="02020503050405090304" charset="0"/>
                <a:sym typeface="+mn-ea"/>
              </a:rPr>
              <a:t>与</a:t>
            </a:r>
            <a:r>
              <a:rPr kumimoji="1" lang="zh-CN" altLang="en-US" sz="2800" dirty="0">
                <a:latin typeface="Times New Roman" panose="02020503050405090304" charset="0"/>
                <a:ea typeface="宋体" panose="02010600030101010101" pitchFamily="2" charset="-122"/>
                <a:cs typeface="Times New Roman" panose="02020503050405090304" charset="0"/>
                <a:sym typeface="+mn-ea"/>
              </a:rPr>
              <a:t>空间核 </a:t>
            </a:r>
            <a:r>
              <a:rPr kumimoji="1" lang="en-US" altLang="zh-CN" sz="2800" i="1" dirty="0">
                <a:latin typeface="Times New Roman Italic" panose="02020503050405090304" charset="0"/>
                <a:ea typeface="宋体" panose="02010600030101010101" pitchFamily="2" charset="-122"/>
                <a:cs typeface="Times New Roman Italic" panose="02020503050405090304" charset="0"/>
                <a:sym typeface="+mn-ea"/>
              </a:rPr>
              <a:t>w </a:t>
            </a:r>
            <a:r>
              <a:rPr kumimoji="1" lang="zh-CN" altLang="en-US" sz="2800" dirty="0">
                <a:latin typeface="Times New Roman" panose="02020503050405090304" charset="0"/>
                <a:ea typeface="宋体" panose="02010600030101010101" pitchFamily="2" charset="-122"/>
                <a:cs typeface="Times New Roman" panose="02020503050405090304" charset="0"/>
                <a:sym typeface="+mn-ea"/>
              </a:rPr>
              <a:t>之间执行乘积之和的操作</a:t>
            </a:r>
          </a:p>
          <a:p>
            <a:pPr marL="800100" lvl="1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Times New Roman" panose="02020503050405090304" charset="0"/>
              <a:ea typeface="宋体" panose="02010600030101010101" pitchFamily="2" charset="-122"/>
              <a:cs typeface="Times New Roman" panose="02020503050405090304" charset="0"/>
              <a:sym typeface="+mn-ea"/>
            </a:endParaRPr>
          </a:p>
          <a:p>
            <a:pPr marL="800100" lvl="1" indent="-342900" fontAlgn="auto">
              <a:buFont typeface="Wingdings" panose="05000000000000000000" pitchFamily="2" charset="2"/>
              <a:buChar char="n"/>
            </a:pPr>
            <a:r>
              <a:rPr kumimoji="1" lang="zh-CN" altLang="en-US" sz="2800" dirty="0">
                <a:latin typeface="Times New Roman" panose="02020503050405090304" charset="0"/>
                <a:ea typeface="宋体" panose="02010600030101010101" pitchFamily="2" charset="-122"/>
                <a:cs typeface="Times New Roman" panose="02020503050405090304" charset="0"/>
                <a:sym typeface="+mn-ea"/>
              </a:rPr>
              <a:t>在图像 </a:t>
            </a:r>
            <a:r>
              <a:rPr kumimoji="1" lang="en-US" altLang="zh-CN" sz="2800" i="1" dirty="0">
                <a:latin typeface="Times New Roman Italic" panose="02020503050405090304" charset="0"/>
                <a:ea typeface="宋体" panose="02010600030101010101" pitchFamily="2" charset="-122"/>
                <a:cs typeface="Times New Roman Italic" panose="02020503050405090304" charset="0"/>
                <a:sym typeface="+mn-ea"/>
              </a:rPr>
              <a:t>f </a:t>
            </a:r>
            <a:r>
              <a:rPr kumimoji="1" lang="zh-CN" altLang="en-US" sz="2800" dirty="0">
                <a:latin typeface="Times New Roman Italic" panose="02020503050405090304" charset="0"/>
                <a:ea typeface="宋体" panose="02010600030101010101" pitchFamily="2" charset="-122"/>
                <a:cs typeface="Times New Roman Italic" panose="02020503050405090304" charset="0"/>
                <a:sym typeface="+mn-ea"/>
              </a:rPr>
              <a:t>的任意一点</a:t>
            </a:r>
            <a:r>
              <a:rPr kumimoji="1" lang="en-US" altLang="zh-CN" sz="2800" dirty="0">
                <a:latin typeface="Times New Roman" panose="02020503050405090304" charset="0"/>
                <a:ea typeface="宋体" panose="02010600030101010101" pitchFamily="2" charset="-122"/>
                <a:cs typeface="Times New Roman" panose="02020503050405090304" charset="0"/>
                <a:sym typeface="+mn-ea"/>
              </a:rPr>
              <a:t>(</a:t>
            </a:r>
            <a:r>
              <a:rPr kumimoji="1" lang="en-US" altLang="zh-CN" sz="2800" dirty="0">
                <a:latin typeface="Times New Roman Italic" panose="02020503050405090304" charset="0"/>
                <a:ea typeface="宋体" panose="02010600030101010101" pitchFamily="2" charset="-122"/>
                <a:cs typeface="Times New Roman Italic" panose="02020503050405090304" charset="0"/>
                <a:sym typeface="+mn-ea"/>
              </a:rPr>
              <a:t>x,y</a:t>
            </a:r>
            <a:r>
              <a:rPr kumimoji="1" lang="en-US" altLang="zh-CN" sz="2800" dirty="0">
                <a:latin typeface="Times New Roman" panose="02020503050405090304" charset="0"/>
                <a:ea typeface="宋体" panose="02010600030101010101" pitchFamily="2" charset="-122"/>
                <a:cs typeface="Times New Roman" panose="02020503050405090304" charset="0"/>
                <a:sym typeface="+mn-ea"/>
              </a:rPr>
              <a:t>)</a:t>
            </a:r>
            <a:r>
              <a:rPr kumimoji="1" lang="zh-CN" altLang="en-US" sz="2800" dirty="0">
                <a:latin typeface="Times New Roman Italic" panose="02020503050405090304" charset="0"/>
                <a:ea typeface="宋体" panose="02010600030101010101" pitchFamily="2" charset="-122"/>
                <a:cs typeface="Times New Roman Italic" panose="02020503050405090304" charset="0"/>
                <a:sym typeface="+mn-ea"/>
              </a:rPr>
              <a:t>处</a:t>
            </a:r>
            <a:r>
              <a:rPr kumimoji="1" lang="en-US" altLang="zh-CN" sz="2800" dirty="0">
                <a:latin typeface="Times New Roman Italic" panose="02020503050405090304" charset="0"/>
                <a:ea typeface="宋体" panose="02010600030101010101" pitchFamily="2" charset="-122"/>
                <a:cs typeface="Times New Roman Italic" panose="02020503050405090304" charset="0"/>
                <a:sym typeface="+mn-ea"/>
              </a:rPr>
              <a:t> </a:t>
            </a:r>
            <a:r>
              <a:rPr kumimoji="1" lang="zh-CN" altLang="en-US" sz="2800" i="1" dirty="0">
                <a:latin typeface="Times New Roman Italic" panose="02020503050405090304" charset="0"/>
                <a:ea typeface="宋体" charset="0"/>
                <a:cs typeface="Times New Roman Italic" panose="02020503050405090304" charset="0"/>
                <a:sym typeface="+mn-ea"/>
              </a:rPr>
              <a:t>，</a:t>
            </a:r>
            <a:r>
              <a:rPr kumimoji="1" lang="zh-CN" altLang="en-US" sz="2800" dirty="0">
                <a:latin typeface="Times New Roman" panose="02020503050405090304" charset="0"/>
                <a:ea typeface="宋体" panose="02010600030101010101" pitchFamily="2" charset="-122"/>
                <a:cs typeface="Times New Roman" panose="02020503050405090304" charset="0"/>
                <a:sym typeface="+mn-ea"/>
              </a:rPr>
              <a:t>假设使用大小为</a:t>
            </a:r>
            <a:r>
              <a:rPr kumimoji="1" lang="en-US" altLang="zh-CN" sz="2800" dirty="0">
                <a:latin typeface="Times New Roman" panose="02020503050405090304" charset="0"/>
                <a:ea typeface="宋体" panose="02010600030101010101" pitchFamily="2" charset="-122"/>
                <a:cs typeface="Times New Roman" panose="02020503050405090304" charset="0"/>
                <a:sym typeface="+mn-ea"/>
              </a:rPr>
              <a:t>3</a:t>
            </a:r>
            <a:r>
              <a:rPr kumimoji="1" lang="en-US" altLang="zh-CN" sz="2800" dirty="0">
                <a:latin typeface="Arial" panose="020B0604020202090204" pitchFamily="34" charset="0"/>
                <a:ea typeface="宋体" panose="02010600030101010101" pitchFamily="2" charset="-122"/>
                <a:cs typeface="Times New Roman" panose="02020503050405090304" charset="0"/>
                <a:sym typeface="+mn-ea"/>
              </a:rPr>
              <a:t>×</a:t>
            </a:r>
            <a:r>
              <a:rPr kumimoji="1" lang="en-US" altLang="zh-CN" sz="2800" dirty="0">
                <a:latin typeface="Times New Roman" panose="02020503050405090304" charset="0"/>
                <a:ea typeface="宋体" panose="02010600030101010101" pitchFamily="2" charset="-122"/>
                <a:cs typeface="Times New Roman" panose="02020503050405090304" charset="0"/>
                <a:sym typeface="+mn-ea"/>
              </a:rPr>
              <a:t>3</a:t>
            </a:r>
            <a:r>
              <a:rPr kumimoji="1" lang="zh-CN" altLang="en-US" sz="2800" dirty="0">
                <a:latin typeface="Times New Roman" panose="02020503050405090304" charset="0"/>
                <a:ea typeface="宋体" panose="02010600030101010101" pitchFamily="2" charset="-122"/>
                <a:cs typeface="Times New Roman" panose="02020503050405090304" charset="0"/>
                <a:sym typeface="+mn-ea"/>
              </a:rPr>
              <a:t>的空间核</a:t>
            </a:r>
            <a:r>
              <a:rPr kumimoji="1" lang="en-US" altLang="zh-CN" sz="2800" i="1" dirty="0">
                <a:latin typeface="Times New Roman Italic" panose="02020503050405090304" charset="0"/>
                <a:ea typeface="宋体" panose="02010600030101010101" pitchFamily="2" charset="-122"/>
                <a:cs typeface="Times New Roman Italic" panose="02020503050405090304" charset="0"/>
                <a:sym typeface="+mn-ea"/>
              </a:rPr>
              <a:t>w </a:t>
            </a:r>
            <a:r>
              <a:rPr kumimoji="1" lang="en-US" altLang="zh-CN" sz="2800" dirty="0">
                <a:latin typeface="Times New Roman Italic" panose="02020503050405090304" charset="0"/>
                <a:ea typeface="宋体" panose="02010600030101010101" pitchFamily="2" charset="-122"/>
                <a:cs typeface="Times New Roman Italic" panose="02020503050405090304" charset="0"/>
                <a:sym typeface="+mn-ea"/>
              </a:rPr>
              <a:t>（核中心</a:t>
            </a:r>
            <a:r>
              <a:rPr kumimoji="1" lang="en-US" altLang="zh-CN" sz="2800" i="1" dirty="0">
                <a:latin typeface="Times New Roman Italic" panose="02020503050405090304" charset="0"/>
                <a:ea typeface="宋体" panose="02010600030101010101" pitchFamily="2" charset="-122"/>
                <a:cs typeface="Times New Roman Italic" panose="02020503050405090304" charset="0"/>
                <a:sym typeface="+mn-ea"/>
              </a:rPr>
              <a:t>w</a:t>
            </a:r>
            <a:r>
              <a:rPr kumimoji="1" lang="en-US" altLang="zh-CN" sz="2800" dirty="0">
                <a:latin typeface="Times New Roman" panose="02020503050405090304" charset="0"/>
                <a:ea typeface="宋体" panose="02010600030101010101" pitchFamily="2" charset="-122"/>
                <a:cs typeface="Times New Roman" panose="02020503050405090304" charset="0"/>
                <a:sym typeface="+mn-ea"/>
              </a:rPr>
              <a:t>(0,0)</a:t>
            </a:r>
            <a:r>
              <a:rPr kumimoji="1" lang="en-US" altLang="zh-CN" sz="2800" i="1" dirty="0">
                <a:latin typeface="Times New Roman Italic" panose="02020503050405090304" charset="0"/>
                <a:ea typeface="宋体" panose="02010600030101010101" pitchFamily="2" charset="-122"/>
                <a:cs typeface="Times New Roman Italic" panose="02020503050405090304" charset="0"/>
                <a:sym typeface="+mn-ea"/>
              </a:rPr>
              <a:t>与</a:t>
            </a:r>
            <a:r>
              <a:rPr kumimoji="1" lang="en-US" altLang="zh-CN" sz="2800" dirty="0">
                <a:latin typeface="Times New Roman" panose="02020503050405090304" charset="0"/>
                <a:ea typeface="宋体" panose="02010600030101010101" pitchFamily="2" charset="-122"/>
                <a:cs typeface="Times New Roman" panose="02020503050405090304" charset="0"/>
                <a:sym typeface="+mn-ea"/>
              </a:rPr>
              <a:t>(</a:t>
            </a:r>
            <a:r>
              <a:rPr kumimoji="1" lang="en-US" altLang="zh-CN" sz="2800" i="1" dirty="0">
                <a:latin typeface="Times New Roman Italic" panose="02020503050405090304" charset="0"/>
                <a:ea typeface="宋体" panose="02010600030101010101" pitchFamily="2" charset="-122"/>
                <a:cs typeface="Times New Roman Italic" panose="02020503050405090304" charset="0"/>
                <a:sym typeface="+mn-ea"/>
              </a:rPr>
              <a:t>x,y</a:t>
            </a:r>
            <a:r>
              <a:rPr kumimoji="1" lang="en-US" altLang="zh-CN" sz="2800" dirty="0">
                <a:latin typeface="Times New Roman" panose="02020503050405090304" charset="0"/>
                <a:ea typeface="宋体" panose="02010600030101010101" pitchFamily="2" charset="-122"/>
                <a:cs typeface="Times New Roman" panose="02020503050405090304" charset="0"/>
                <a:sym typeface="+mn-ea"/>
              </a:rPr>
              <a:t>)</a:t>
            </a:r>
            <a:r>
              <a:rPr kumimoji="1" lang="en-US" altLang="zh-CN" sz="2800" dirty="0">
                <a:latin typeface="Times New Roman Italic" panose="02020503050405090304" charset="0"/>
                <a:ea typeface="宋体" panose="02010600030101010101" pitchFamily="2" charset="-122"/>
                <a:cs typeface="Times New Roman Italic" panose="02020503050405090304" charset="0"/>
                <a:sym typeface="+mn-ea"/>
              </a:rPr>
              <a:t>对齐）</a:t>
            </a:r>
          </a:p>
        </p:txBody>
      </p:sp>
      <p:sp>
        <p:nvSpPr>
          <p:cNvPr id="13" name="矩形 12"/>
          <p:cNvSpPr/>
          <p:nvPr/>
        </p:nvSpPr>
        <p:spPr>
          <a:xfrm>
            <a:off x="19878" y="183607"/>
            <a:ext cx="298173" cy="96933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/>
        </p:nvSpPr>
        <p:spPr>
          <a:xfrm>
            <a:off x="318135" y="102870"/>
            <a:ext cx="2734310" cy="795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>
                <a:solidFill>
                  <a:schemeClr val="accent1">
                    <a:lumMod val="50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空间滤波基础</a:t>
            </a:r>
          </a:p>
        </p:txBody>
      </p:sp>
      <p:cxnSp>
        <p:nvCxnSpPr>
          <p:cNvPr id="4" name="直线连接符 4"/>
          <p:cNvCxnSpPr/>
          <p:nvPr/>
        </p:nvCxnSpPr>
        <p:spPr>
          <a:xfrm>
            <a:off x="3052445" y="500380"/>
            <a:ext cx="25895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标题 1"/>
          <p:cNvSpPr txBox="1"/>
          <p:nvPr/>
        </p:nvSpPr>
        <p:spPr>
          <a:xfrm>
            <a:off x="502920" y="624840"/>
            <a:ext cx="4124325" cy="8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latin typeface="Times New Roman" panose="02020503050405090304" charset="0"/>
                <a:ea typeface="宋体" panose="02010600030101010101" pitchFamily="2" charset="-122"/>
                <a:cs typeface="Times New Roman" panose="02020503050405090304" charset="0"/>
              </a:rPr>
              <a:t>Foundations</a:t>
            </a:r>
          </a:p>
        </p:txBody>
      </p:sp>
      <p:graphicFrame>
        <p:nvGraphicFramePr>
          <p:cNvPr id="11" name="object 4"/>
          <p:cNvGraphicFramePr>
            <a:graphicFrameLocks noGrp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35641588"/>
              </p:ext>
            </p:extLst>
          </p:nvPr>
        </p:nvGraphicFramePr>
        <p:xfrm>
          <a:off x="1800225" y="3774440"/>
          <a:ext cx="2367915" cy="24644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893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93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893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035">
                <a:tc>
                  <a:txBody>
                    <a:bodyPr/>
                    <a:lstStyle/>
                    <a:p>
                      <a:pPr algn="ctr"/>
                      <a:r>
                        <a:rPr lang="en-US" sz="1800" b="0"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w(-1,-1)</a:t>
                      </a:r>
                    </a:p>
                  </a:txBody>
                  <a:tcPr marL="0" marR="0" marT="0" marB="0" anchor="ctr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w(-1,0)</a:t>
                      </a:r>
                    </a:p>
                  </a:txBody>
                  <a:tcPr marL="0" marR="0" marT="0" marB="0" anchor="ctr">
                    <a:lnL w="9525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w(-1,1)</a:t>
                      </a:r>
                    </a:p>
                  </a:txBody>
                  <a:tcPr marL="0" marR="0" marT="0" marB="0" anchor="ctr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38200">
                <a:tc>
                  <a:txBody>
                    <a:bodyPr/>
                    <a:lstStyle/>
                    <a:p>
                      <a:pPr algn="ctr"/>
                      <a:r>
                        <a:rPr lang="en-US" sz="1800" b="0"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w(0,-1)</a:t>
                      </a:r>
                    </a:p>
                  </a:txBody>
                  <a:tcPr marL="0" marR="0" marT="0" marB="0" anchor="ctr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w(0,0)</a:t>
                      </a:r>
                    </a:p>
                  </a:txBody>
                  <a:tcPr marL="0" marR="0" marT="0" marB="0" anchor="ctr">
                    <a:lnL w="9525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w(0,1)</a:t>
                      </a:r>
                    </a:p>
                  </a:txBody>
                  <a:tcPr marL="0" marR="0" marT="0" marB="0" anchor="ctr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38200">
                <a:tc>
                  <a:txBody>
                    <a:bodyPr/>
                    <a:lstStyle/>
                    <a:p>
                      <a:pPr algn="ctr"/>
                      <a:r>
                        <a:rPr lang="en-US" sz="1800" b="0"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w(1,-1)</a:t>
                      </a:r>
                    </a:p>
                  </a:txBody>
                  <a:tcPr marL="0" marR="0" marT="0" marB="0" anchor="ctr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w(1,0)</a:t>
                      </a:r>
                    </a:p>
                  </a:txBody>
                  <a:tcPr marL="0" marR="0" marT="0" marB="0" anchor="ctr">
                    <a:lnL w="9525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w(1,1)</a:t>
                      </a:r>
                    </a:p>
                  </a:txBody>
                  <a:tcPr marL="0" marR="0" marT="0" marB="0" anchor="ctr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" name="object 4"/>
          <p:cNvGraphicFramePr>
            <a:graphicFrameLocks noGrp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789286019"/>
              </p:ext>
            </p:extLst>
          </p:nvPr>
        </p:nvGraphicFramePr>
        <p:xfrm>
          <a:off x="5060315" y="3774440"/>
          <a:ext cx="2914650" cy="24460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71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1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71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2320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Times New Roman Regular" panose="02020503050405090304" charset="0"/>
                          <a:cs typeface="Times New Roman Regular" panose="02020503050405090304" charset="0"/>
                          <a:sym typeface="+mn-ea"/>
                        </a:rPr>
                        <a:t>f(x-1,y-1)</a:t>
                      </a:r>
                      <a:endParaRPr lang="en-US" sz="1800" b="0"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0" marR="0" marT="0" marB="0" anchor="ctr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f(x-1,y)</a:t>
                      </a:r>
                    </a:p>
                  </a:txBody>
                  <a:tcPr marL="0" marR="0" marT="0" marB="0" anchor="ctr">
                    <a:lnL w="9525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Times New Roman Regular" panose="02020503050405090304" charset="0"/>
                          <a:cs typeface="Times New Roman Regular" panose="02020503050405090304" charset="0"/>
                          <a:sym typeface="+mn-ea"/>
                        </a:rPr>
                        <a:t>f(x-1,y+1)</a:t>
                      </a:r>
                      <a:endParaRPr lang="en-US" sz="1800" b="0"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0" marR="0" marT="0" marB="0" anchor="ctr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31215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Times New Roman Regular" panose="02020503050405090304" charset="0"/>
                          <a:cs typeface="Times New Roman Regular" panose="02020503050405090304" charset="0"/>
                          <a:sym typeface="+mn-ea"/>
                        </a:rPr>
                        <a:t>f(x,y-1)</a:t>
                      </a:r>
                      <a:endParaRPr lang="en-US" sz="1800" b="0"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0" marR="0" marT="0" marB="0" anchor="ctr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f(x,y)</a:t>
                      </a:r>
                    </a:p>
                  </a:txBody>
                  <a:tcPr marL="0" marR="0" marT="0" marB="0" anchor="ctr">
                    <a:lnL w="9525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Times New Roman Regular" panose="02020503050405090304" charset="0"/>
                          <a:cs typeface="Times New Roman Regular" panose="02020503050405090304" charset="0"/>
                          <a:sym typeface="+mn-ea"/>
                        </a:rPr>
                        <a:t>f(x,y+1)</a:t>
                      </a:r>
                      <a:endParaRPr lang="en-US" sz="1800" b="0"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0" marR="0" marT="0" marB="0" anchor="ctr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32485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Times New Roman Regular" panose="02020503050405090304" charset="0"/>
                          <a:cs typeface="Times New Roman Regular" panose="02020503050405090304" charset="0"/>
                          <a:sym typeface="+mn-ea"/>
                        </a:rPr>
                        <a:t>f(x+1,y-1)</a:t>
                      </a:r>
                      <a:endParaRPr lang="en-US" sz="1800" b="0"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0" marR="0" marT="0" marB="0" anchor="ctr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f(x+1,y)</a:t>
                      </a:r>
                    </a:p>
                  </a:txBody>
                  <a:tcPr marL="0" marR="0" marT="0" marB="0" anchor="ctr">
                    <a:lnL w="9525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Times New Roman Regular" panose="02020503050405090304" charset="0"/>
                          <a:cs typeface="Times New Roman Regular" panose="02020503050405090304" charset="0"/>
                          <a:sym typeface="+mn-ea"/>
                        </a:rPr>
                        <a:t>f(x+1,y+1)</a:t>
                      </a:r>
                      <a:endParaRPr lang="en-US" sz="1800" b="0"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0" marR="0" marT="0" marB="0" anchor="ctr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9" name="文本框 18"/>
          <p:cNvSpPr txBox="1"/>
          <p:nvPr/>
        </p:nvSpPr>
        <p:spPr>
          <a:xfrm>
            <a:off x="2757170" y="6264910"/>
            <a:ext cx="454025" cy="5835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kumimoji="1" lang="en-US" altLang="zh-CN" sz="3200" i="1" dirty="0">
                <a:latin typeface="Times New Roman Italic" panose="02020503050405090304" charset="0"/>
                <a:ea typeface="宋体" panose="02010600030101010101" pitchFamily="2" charset="-122"/>
                <a:cs typeface="Times New Roman Italic" panose="02020503050405090304" charset="0"/>
                <a:sym typeface="+mn-ea"/>
              </a:rPr>
              <a:t>w</a:t>
            </a:r>
            <a:endParaRPr lang="zh-CN" altLang="en-US" sz="3200"/>
          </a:p>
        </p:txBody>
      </p:sp>
      <p:sp>
        <p:nvSpPr>
          <p:cNvPr id="20" name="文本框 19"/>
          <p:cNvSpPr txBox="1"/>
          <p:nvPr/>
        </p:nvSpPr>
        <p:spPr>
          <a:xfrm>
            <a:off x="6290945" y="6264910"/>
            <a:ext cx="295910" cy="5835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kumimoji="1" lang="en-US" altLang="zh-CN" sz="3200" i="1" dirty="0">
                <a:latin typeface="Times New Roman Italic" panose="02020503050405090304" charset="0"/>
                <a:ea typeface="宋体" panose="02010600030101010101" pitchFamily="2" charset="-122"/>
                <a:cs typeface="Times New Roman Italic" panose="02020503050405090304" charset="0"/>
                <a:sym typeface="+mn-ea"/>
              </a:rPr>
              <a:t>f</a:t>
            </a:r>
            <a:endParaRPr lang="zh-CN" altLang="en-US" sz="3200"/>
          </a:p>
        </p:txBody>
      </p:sp>
      <p:sp>
        <p:nvSpPr>
          <p:cNvPr id="3" name="矩形 2"/>
          <p:cNvSpPr/>
          <p:nvPr/>
        </p:nvSpPr>
        <p:spPr>
          <a:xfrm>
            <a:off x="2587625" y="5429885"/>
            <a:ext cx="793750" cy="790575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6033770" y="5413375"/>
            <a:ext cx="967740" cy="790575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131" y="271543"/>
            <a:ext cx="872370" cy="853287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400050" y="1341120"/>
            <a:ext cx="8670290" cy="22453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 fontAlgn="auto">
              <a:buFont typeface="Wingdings" panose="05000000000000000000" pitchFamily="2" charset="2"/>
              <a:buChar char="n"/>
            </a:pPr>
            <a:r>
              <a:rPr kumimoji="1" lang="zh-CN" altLang="en-US" sz="2800" dirty="0">
                <a:latin typeface="Times New Roman" panose="02020503050405090304" charset="0"/>
                <a:ea typeface="宋体" panose="02010600030101010101" pitchFamily="2" charset="-122"/>
                <a:cs typeface="Times New Roman" panose="02020503050405090304" charset="0"/>
                <a:sym typeface="+mn-ea"/>
              </a:rPr>
              <a:t>线性空间滤波：</a:t>
            </a:r>
          </a:p>
          <a:p>
            <a:pPr marL="1257300" lvl="2" indent="-342900" fontAlgn="auto">
              <a:buFont typeface="Wingdings" panose="05000000000000000000" pitchFamily="2" charset="2"/>
              <a:buChar char="n"/>
            </a:pPr>
            <a:r>
              <a:rPr kumimoji="1" lang="zh-CN" altLang="en-US" sz="2800" dirty="0">
                <a:latin typeface="Times New Roman" panose="02020503050405090304" charset="0"/>
                <a:ea typeface="宋体" panose="02010600030101010101" pitchFamily="2" charset="-122"/>
                <a:cs typeface="Times New Roman" panose="02020503050405090304" charset="0"/>
                <a:sym typeface="+mn-ea"/>
              </a:rPr>
              <a:t>图像 </a:t>
            </a:r>
            <a:r>
              <a:rPr kumimoji="1" lang="en-US" altLang="zh-CN" sz="2800" i="1" dirty="0">
                <a:latin typeface="Times New Roman Italic" panose="02020503050405090304" charset="0"/>
                <a:ea typeface="宋体" panose="02010600030101010101" pitchFamily="2" charset="-122"/>
                <a:cs typeface="Times New Roman Italic" panose="02020503050405090304" charset="0"/>
                <a:sym typeface="+mn-ea"/>
              </a:rPr>
              <a:t>f </a:t>
            </a:r>
            <a:r>
              <a:rPr kumimoji="1" lang="zh-CN" altLang="en-US" sz="2800" dirty="0">
                <a:latin typeface="Times New Roman Italic" panose="02020503050405090304" charset="0"/>
                <a:ea typeface="宋体" panose="02010600030101010101" pitchFamily="2" charset="-122"/>
                <a:cs typeface="Times New Roman Italic" panose="02020503050405090304" charset="0"/>
                <a:sym typeface="+mn-ea"/>
              </a:rPr>
              <a:t>与</a:t>
            </a:r>
            <a:r>
              <a:rPr kumimoji="1" lang="zh-CN" altLang="en-US" sz="2800" dirty="0">
                <a:latin typeface="Times New Roman" panose="02020503050405090304" charset="0"/>
                <a:ea typeface="宋体" panose="02010600030101010101" pitchFamily="2" charset="-122"/>
                <a:cs typeface="Times New Roman" panose="02020503050405090304" charset="0"/>
                <a:sym typeface="+mn-ea"/>
              </a:rPr>
              <a:t>空间核 </a:t>
            </a:r>
            <a:r>
              <a:rPr kumimoji="1" lang="en-US" altLang="zh-CN" sz="2800" i="1" dirty="0">
                <a:latin typeface="Times New Roman Italic" panose="02020503050405090304" charset="0"/>
                <a:ea typeface="宋体" panose="02010600030101010101" pitchFamily="2" charset="-122"/>
                <a:cs typeface="Times New Roman Italic" panose="02020503050405090304" charset="0"/>
                <a:sym typeface="+mn-ea"/>
              </a:rPr>
              <a:t>w </a:t>
            </a:r>
            <a:r>
              <a:rPr kumimoji="1" lang="zh-CN" altLang="en-US" sz="2800" dirty="0">
                <a:latin typeface="Times New Roman" panose="02020503050405090304" charset="0"/>
                <a:ea typeface="宋体" panose="02010600030101010101" pitchFamily="2" charset="-122"/>
                <a:cs typeface="Times New Roman" panose="02020503050405090304" charset="0"/>
                <a:sym typeface="+mn-ea"/>
              </a:rPr>
              <a:t>之间执行乘积之和的操作</a:t>
            </a:r>
          </a:p>
          <a:p>
            <a:pPr marL="800100" lvl="1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Times New Roman" panose="02020503050405090304" charset="0"/>
              <a:ea typeface="宋体" panose="02010600030101010101" pitchFamily="2" charset="-122"/>
              <a:cs typeface="Times New Roman" panose="02020503050405090304" charset="0"/>
              <a:sym typeface="+mn-ea"/>
            </a:endParaRPr>
          </a:p>
          <a:p>
            <a:pPr marL="800100" lvl="1" indent="-342900" fontAlgn="auto">
              <a:buFont typeface="Wingdings" panose="05000000000000000000" pitchFamily="2" charset="2"/>
              <a:buChar char="n"/>
            </a:pPr>
            <a:r>
              <a:rPr kumimoji="1" lang="zh-CN" altLang="en-US" sz="2800" dirty="0">
                <a:latin typeface="Times New Roman" panose="02020503050405090304" charset="0"/>
                <a:ea typeface="宋体" panose="02010600030101010101" pitchFamily="2" charset="-122"/>
                <a:cs typeface="Times New Roman" panose="02020503050405090304" charset="0"/>
                <a:sym typeface="+mn-ea"/>
              </a:rPr>
              <a:t>在图像 </a:t>
            </a:r>
            <a:r>
              <a:rPr kumimoji="1" lang="en-US" altLang="zh-CN" sz="2800" i="1" dirty="0">
                <a:latin typeface="Times New Roman Italic" panose="02020503050405090304" charset="0"/>
                <a:ea typeface="宋体" panose="02010600030101010101" pitchFamily="2" charset="-122"/>
                <a:cs typeface="Times New Roman Italic" panose="02020503050405090304" charset="0"/>
                <a:sym typeface="+mn-ea"/>
              </a:rPr>
              <a:t>f </a:t>
            </a:r>
            <a:r>
              <a:rPr kumimoji="1" lang="zh-CN" altLang="en-US" sz="2800" dirty="0">
                <a:latin typeface="Times New Roman Italic" panose="02020503050405090304" charset="0"/>
                <a:ea typeface="宋体" panose="02010600030101010101" pitchFamily="2" charset="-122"/>
                <a:cs typeface="Times New Roman Italic" panose="02020503050405090304" charset="0"/>
                <a:sym typeface="+mn-ea"/>
              </a:rPr>
              <a:t>的任意一点</a:t>
            </a:r>
            <a:r>
              <a:rPr kumimoji="1" lang="en-US" altLang="zh-CN" sz="2800" dirty="0">
                <a:latin typeface="Times New Roman" panose="02020503050405090304" charset="0"/>
                <a:ea typeface="宋体" panose="02010600030101010101" pitchFamily="2" charset="-122"/>
                <a:cs typeface="Times New Roman" panose="02020503050405090304" charset="0"/>
                <a:sym typeface="+mn-ea"/>
              </a:rPr>
              <a:t>(</a:t>
            </a:r>
            <a:r>
              <a:rPr kumimoji="1" lang="en-US" altLang="zh-CN" sz="2800" dirty="0">
                <a:latin typeface="Times New Roman Italic" panose="02020503050405090304" charset="0"/>
                <a:ea typeface="宋体" panose="02010600030101010101" pitchFamily="2" charset="-122"/>
                <a:cs typeface="Times New Roman Italic" panose="02020503050405090304" charset="0"/>
                <a:sym typeface="+mn-ea"/>
              </a:rPr>
              <a:t>x,y</a:t>
            </a:r>
            <a:r>
              <a:rPr kumimoji="1" lang="en-US" altLang="zh-CN" sz="2800" dirty="0">
                <a:latin typeface="Times New Roman" panose="02020503050405090304" charset="0"/>
                <a:ea typeface="宋体" panose="02010600030101010101" pitchFamily="2" charset="-122"/>
                <a:cs typeface="Times New Roman" panose="02020503050405090304" charset="0"/>
                <a:sym typeface="+mn-ea"/>
              </a:rPr>
              <a:t>)</a:t>
            </a:r>
            <a:r>
              <a:rPr kumimoji="1" lang="zh-CN" altLang="en-US" sz="2800" dirty="0">
                <a:latin typeface="Times New Roman Italic" panose="02020503050405090304" charset="0"/>
                <a:ea typeface="宋体" panose="02010600030101010101" pitchFamily="2" charset="-122"/>
                <a:cs typeface="Times New Roman Italic" panose="02020503050405090304" charset="0"/>
                <a:sym typeface="+mn-ea"/>
              </a:rPr>
              <a:t>处</a:t>
            </a:r>
            <a:r>
              <a:rPr kumimoji="1" lang="en-US" altLang="zh-CN" sz="2800" dirty="0">
                <a:latin typeface="Times New Roman Italic" panose="02020503050405090304" charset="0"/>
                <a:ea typeface="宋体" panose="02010600030101010101" pitchFamily="2" charset="-122"/>
                <a:cs typeface="Times New Roman Italic" panose="02020503050405090304" charset="0"/>
                <a:sym typeface="+mn-ea"/>
              </a:rPr>
              <a:t> </a:t>
            </a:r>
            <a:r>
              <a:rPr kumimoji="1" lang="zh-CN" altLang="en-US" sz="2800" i="1" dirty="0">
                <a:latin typeface="Times New Roman Italic" panose="02020503050405090304" charset="0"/>
                <a:ea typeface="宋体" charset="0"/>
                <a:cs typeface="Times New Roman Italic" panose="02020503050405090304" charset="0"/>
                <a:sym typeface="+mn-ea"/>
              </a:rPr>
              <a:t>，</a:t>
            </a:r>
            <a:r>
              <a:rPr kumimoji="1" lang="zh-CN" altLang="en-US" sz="2800" dirty="0">
                <a:latin typeface="Times New Roman" panose="02020503050405090304" charset="0"/>
                <a:ea typeface="宋体" panose="02010600030101010101" pitchFamily="2" charset="-122"/>
                <a:cs typeface="Times New Roman" panose="02020503050405090304" charset="0"/>
                <a:sym typeface="+mn-ea"/>
              </a:rPr>
              <a:t>假设使用大小为</a:t>
            </a:r>
            <a:r>
              <a:rPr kumimoji="1" lang="en-US" altLang="zh-CN" sz="2800" dirty="0">
                <a:latin typeface="Times New Roman" panose="02020503050405090304" charset="0"/>
                <a:ea typeface="宋体" panose="02010600030101010101" pitchFamily="2" charset="-122"/>
                <a:cs typeface="Times New Roman" panose="02020503050405090304" charset="0"/>
                <a:sym typeface="+mn-ea"/>
              </a:rPr>
              <a:t>3</a:t>
            </a:r>
            <a:r>
              <a:rPr kumimoji="1" lang="en-US" altLang="zh-CN" sz="2800" dirty="0">
                <a:latin typeface="Arial" panose="020B0604020202090204" pitchFamily="34" charset="0"/>
                <a:ea typeface="宋体" panose="02010600030101010101" pitchFamily="2" charset="-122"/>
                <a:cs typeface="Times New Roman" panose="02020503050405090304" charset="0"/>
                <a:sym typeface="+mn-ea"/>
              </a:rPr>
              <a:t>×</a:t>
            </a:r>
            <a:r>
              <a:rPr kumimoji="1" lang="en-US" altLang="zh-CN" sz="2800" dirty="0">
                <a:latin typeface="Times New Roman" panose="02020503050405090304" charset="0"/>
                <a:ea typeface="宋体" panose="02010600030101010101" pitchFamily="2" charset="-122"/>
                <a:cs typeface="Times New Roman" panose="02020503050405090304" charset="0"/>
                <a:sym typeface="+mn-ea"/>
              </a:rPr>
              <a:t>3</a:t>
            </a:r>
            <a:r>
              <a:rPr kumimoji="1" lang="zh-CN" altLang="en-US" sz="2800" dirty="0">
                <a:latin typeface="Times New Roman" panose="02020503050405090304" charset="0"/>
                <a:ea typeface="宋体" panose="02010600030101010101" pitchFamily="2" charset="-122"/>
                <a:cs typeface="Times New Roman" panose="02020503050405090304" charset="0"/>
                <a:sym typeface="+mn-ea"/>
              </a:rPr>
              <a:t>的空间核</a:t>
            </a:r>
            <a:r>
              <a:rPr kumimoji="1" lang="en-US" altLang="zh-CN" sz="2800" i="1" dirty="0">
                <a:latin typeface="Times New Roman Italic" panose="02020503050405090304" charset="0"/>
                <a:ea typeface="宋体" panose="02010600030101010101" pitchFamily="2" charset="-122"/>
                <a:cs typeface="Times New Roman Italic" panose="02020503050405090304" charset="0"/>
                <a:sym typeface="+mn-ea"/>
              </a:rPr>
              <a:t>w </a:t>
            </a:r>
            <a:r>
              <a:rPr kumimoji="1" lang="en-US" altLang="zh-CN" sz="2800" dirty="0">
                <a:latin typeface="Times New Roman Italic" panose="02020503050405090304" charset="0"/>
                <a:ea typeface="宋体" panose="02010600030101010101" pitchFamily="2" charset="-122"/>
                <a:cs typeface="Times New Roman Italic" panose="02020503050405090304" charset="0"/>
                <a:sym typeface="+mn-ea"/>
              </a:rPr>
              <a:t>（核中心</a:t>
            </a:r>
            <a:r>
              <a:rPr kumimoji="1" lang="en-US" altLang="zh-CN" sz="2800" i="1" dirty="0">
                <a:latin typeface="Times New Roman Italic" panose="02020503050405090304" charset="0"/>
                <a:ea typeface="宋体" panose="02010600030101010101" pitchFamily="2" charset="-122"/>
                <a:cs typeface="Times New Roman Italic" panose="02020503050405090304" charset="0"/>
                <a:sym typeface="+mn-ea"/>
              </a:rPr>
              <a:t>w</a:t>
            </a:r>
            <a:r>
              <a:rPr kumimoji="1" lang="en-US" altLang="zh-CN" sz="2800" dirty="0">
                <a:latin typeface="Times New Roman" panose="02020503050405090304" charset="0"/>
                <a:ea typeface="宋体" panose="02010600030101010101" pitchFamily="2" charset="-122"/>
                <a:cs typeface="Times New Roman" panose="02020503050405090304" charset="0"/>
                <a:sym typeface="+mn-ea"/>
              </a:rPr>
              <a:t>(0,0)</a:t>
            </a:r>
            <a:r>
              <a:rPr kumimoji="1" lang="en-US" altLang="zh-CN" sz="2800" i="1" dirty="0">
                <a:latin typeface="Times New Roman Italic" panose="02020503050405090304" charset="0"/>
                <a:ea typeface="宋体" panose="02010600030101010101" pitchFamily="2" charset="-122"/>
                <a:cs typeface="Times New Roman Italic" panose="02020503050405090304" charset="0"/>
                <a:sym typeface="+mn-ea"/>
              </a:rPr>
              <a:t>与</a:t>
            </a:r>
            <a:r>
              <a:rPr kumimoji="1" lang="en-US" altLang="zh-CN" sz="2800" dirty="0">
                <a:latin typeface="Times New Roman" panose="02020503050405090304" charset="0"/>
                <a:ea typeface="宋体" panose="02010600030101010101" pitchFamily="2" charset="-122"/>
                <a:cs typeface="Times New Roman" panose="02020503050405090304" charset="0"/>
                <a:sym typeface="+mn-ea"/>
              </a:rPr>
              <a:t>(</a:t>
            </a:r>
            <a:r>
              <a:rPr kumimoji="1" lang="en-US" altLang="zh-CN" sz="2800" i="1" dirty="0">
                <a:latin typeface="Times New Roman Italic" panose="02020503050405090304" charset="0"/>
                <a:ea typeface="宋体" panose="02010600030101010101" pitchFamily="2" charset="-122"/>
                <a:cs typeface="Times New Roman Italic" panose="02020503050405090304" charset="0"/>
                <a:sym typeface="+mn-ea"/>
              </a:rPr>
              <a:t>x,y</a:t>
            </a:r>
            <a:r>
              <a:rPr kumimoji="1" lang="en-US" altLang="zh-CN" sz="2800" dirty="0">
                <a:latin typeface="Times New Roman" panose="02020503050405090304" charset="0"/>
                <a:ea typeface="宋体" panose="02010600030101010101" pitchFamily="2" charset="-122"/>
                <a:cs typeface="Times New Roman" panose="02020503050405090304" charset="0"/>
                <a:sym typeface="+mn-ea"/>
              </a:rPr>
              <a:t>)</a:t>
            </a:r>
            <a:r>
              <a:rPr kumimoji="1" lang="en-US" altLang="zh-CN" sz="2800" dirty="0">
                <a:latin typeface="Times New Roman Italic" panose="02020503050405090304" charset="0"/>
                <a:ea typeface="宋体" panose="02010600030101010101" pitchFamily="2" charset="-122"/>
                <a:cs typeface="Times New Roman Italic" panose="02020503050405090304" charset="0"/>
                <a:sym typeface="+mn-ea"/>
              </a:rPr>
              <a:t>对齐）</a:t>
            </a:r>
          </a:p>
        </p:txBody>
      </p:sp>
      <p:sp>
        <p:nvSpPr>
          <p:cNvPr id="13" name="矩形 12"/>
          <p:cNvSpPr/>
          <p:nvPr/>
        </p:nvSpPr>
        <p:spPr>
          <a:xfrm>
            <a:off x="19878" y="183607"/>
            <a:ext cx="298173" cy="96933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/>
        </p:nvSpPr>
        <p:spPr>
          <a:xfrm>
            <a:off x="318135" y="102870"/>
            <a:ext cx="2734310" cy="795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>
                <a:solidFill>
                  <a:schemeClr val="accent1">
                    <a:lumMod val="50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空间滤波基础</a:t>
            </a:r>
          </a:p>
        </p:txBody>
      </p:sp>
      <p:cxnSp>
        <p:nvCxnSpPr>
          <p:cNvPr id="4" name="直线连接符 4"/>
          <p:cNvCxnSpPr/>
          <p:nvPr/>
        </p:nvCxnSpPr>
        <p:spPr>
          <a:xfrm>
            <a:off x="3052445" y="500380"/>
            <a:ext cx="25895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标题 1"/>
          <p:cNvSpPr txBox="1"/>
          <p:nvPr/>
        </p:nvSpPr>
        <p:spPr>
          <a:xfrm>
            <a:off x="502920" y="624840"/>
            <a:ext cx="4124325" cy="8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latin typeface="Times New Roman" panose="02020503050405090304" charset="0"/>
                <a:ea typeface="宋体" panose="02010600030101010101" pitchFamily="2" charset="-122"/>
                <a:cs typeface="Times New Roman" panose="02020503050405090304" charset="0"/>
              </a:rPr>
              <a:t>Foundations</a:t>
            </a:r>
          </a:p>
        </p:txBody>
      </p:sp>
      <p:graphicFrame>
        <p:nvGraphicFramePr>
          <p:cNvPr id="11" name="object 4"/>
          <p:cNvGraphicFramePr>
            <a:graphicFrameLocks noGrp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738930839"/>
              </p:ext>
            </p:extLst>
          </p:nvPr>
        </p:nvGraphicFramePr>
        <p:xfrm>
          <a:off x="1800225" y="3774440"/>
          <a:ext cx="2367915" cy="24644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893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93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893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035">
                <a:tc>
                  <a:txBody>
                    <a:bodyPr/>
                    <a:lstStyle/>
                    <a:p>
                      <a:pPr algn="ctr"/>
                      <a:r>
                        <a:rPr lang="en-US" sz="1800" b="0"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w(-1,-1)</a:t>
                      </a:r>
                    </a:p>
                  </a:txBody>
                  <a:tcPr marL="0" marR="0" marT="0" marB="0" anchor="ctr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w(-1,0)</a:t>
                      </a:r>
                    </a:p>
                  </a:txBody>
                  <a:tcPr marL="0" marR="0" marT="0" marB="0" anchor="ctr">
                    <a:lnL w="9525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w(-1,1)</a:t>
                      </a:r>
                    </a:p>
                  </a:txBody>
                  <a:tcPr marL="0" marR="0" marT="0" marB="0" anchor="ctr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38200">
                <a:tc>
                  <a:txBody>
                    <a:bodyPr/>
                    <a:lstStyle/>
                    <a:p>
                      <a:pPr algn="ctr"/>
                      <a:r>
                        <a:rPr lang="en-US" sz="1800" b="0"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w(0,-1)</a:t>
                      </a:r>
                    </a:p>
                  </a:txBody>
                  <a:tcPr marL="0" marR="0" marT="0" marB="0" anchor="ctr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w(0,0)</a:t>
                      </a:r>
                    </a:p>
                  </a:txBody>
                  <a:tcPr marL="0" marR="0" marT="0" marB="0" anchor="ctr">
                    <a:lnL w="9525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w(0,1)</a:t>
                      </a:r>
                    </a:p>
                  </a:txBody>
                  <a:tcPr marL="0" marR="0" marT="0" marB="0" anchor="ctr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38200">
                <a:tc>
                  <a:txBody>
                    <a:bodyPr/>
                    <a:lstStyle/>
                    <a:p>
                      <a:pPr algn="ctr"/>
                      <a:r>
                        <a:rPr lang="en-US" sz="1800" b="0"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w(1,-1)</a:t>
                      </a:r>
                    </a:p>
                  </a:txBody>
                  <a:tcPr marL="0" marR="0" marT="0" marB="0" anchor="ctr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w(1,0)</a:t>
                      </a:r>
                    </a:p>
                  </a:txBody>
                  <a:tcPr marL="0" marR="0" marT="0" marB="0" anchor="ctr">
                    <a:lnL w="9525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w(1,1)</a:t>
                      </a:r>
                    </a:p>
                  </a:txBody>
                  <a:tcPr marL="0" marR="0" marT="0" marB="0" anchor="ctr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" name="object 4"/>
          <p:cNvGraphicFramePr>
            <a:graphicFrameLocks noGrp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222909033"/>
              </p:ext>
            </p:extLst>
          </p:nvPr>
        </p:nvGraphicFramePr>
        <p:xfrm>
          <a:off x="5060315" y="3774440"/>
          <a:ext cx="2914650" cy="24460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71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1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71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2320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Times New Roman Regular" panose="02020503050405090304" charset="0"/>
                          <a:cs typeface="Times New Roman Regular" panose="02020503050405090304" charset="0"/>
                          <a:sym typeface="+mn-ea"/>
                        </a:rPr>
                        <a:t>f(x-1,y-1)</a:t>
                      </a:r>
                      <a:endParaRPr lang="en-US" sz="1800" b="0"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0" marR="0" marT="0" marB="0" anchor="ctr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f(x-1,y)</a:t>
                      </a:r>
                    </a:p>
                  </a:txBody>
                  <a:tcPr marL="0" marR="0" marT="0" marB="0" anchor="ctr">
                    <a:lnL w="9525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Times New Roman Regular" panose="02020503050405090304" charset="0"/>
                          <a:cs typeface="Times New Roman Regular" panose="02020503050405090304" charset="0"/>
                          <a:sym typeface="+mn-ea"/>
                        </a:rPr>
                        <a:t>f(x-1,y+1)</a:t>
                      </a:r>
                      <a:endParaRPr lang="en-US" sz="1800" b="0"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0" marR="0" marT="0" marB="0" anchor="ctr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31215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Times New Roman Regular" panose="02020503050405090304" charset="0"/>
                          <a:cs typeface="Times New Roman Regular" panose="02020503050405090304" charset="0"/>
                          <a:sym typeface="+mn-ea"/>
                        </a:rPr>
                        <a:t>f(x,y-1)</a:t>
                      </a:r>
                      <a:endParaRPr lang="en-US" sz="1800" b="0"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0" marR="0" marT="0" marB="0" anchor="ctr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f(x,y)</a:t>
                      </a:r>
                    </a:p>
                  </a:txBody>
                  <a:tcPr marL="0" marR="0" marT="0" marB="0" anchor="ctr">
                    <a:lnL w="9525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Times New Roman Regular" panose="02020503050405090304" charset="0"/>
                          <a:cs typeface="Times New Roman Regular" panose="02020503050405090304" charset="0"/>
                          <a:sym typeface="+mn-ea"/>
                        </a:rPr>
                        <a:t>f(x,y+1)</a:t>
                      </a:r>
                      <a:endParaRPr lang="en-US" sz="1800" b="0"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0" marR="0" marT="0" marB="0" anchor="ctr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32485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Times New Roman Regular" panose="02020503050405090304" charset="0"/>
                          <a:cs typeface="Times New Roman Regular" panose="02020503050405090304" charset="0"/>
                          <a:sym typeface="+mn-ea"/>
                        </a:rPr>
                        <a:t>f(x+1,y-1)</a:t>
                      </a:r>
                      <a:endParaRPr lang="en-US" sz="1800" b="0"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0" marR="0" marT="0" marB="0" anchor="ctr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f(x+1,y)</a:t>
                      </a:r>
                    </a:p>
                  </a:txBody>
                  <a:tcPr marL="0" marR="0" marT="0" marB="0" anchor="ctr">
                    <a:lnL w="9525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Times New Roman Regular" panose="02020503050405090304" charset="0"/>
                          <a:cs typeface="Times New Roman Regular" panose="02020503050405090304" charset="0"/>
                          <a:sym typeface="+mn-ea"/>
                        </a:rPr>
                        <a:t>f(x+1,y+1)</a:t>
                      </a:r>
                      <a:endParaRPr lang="en-US" sz="1800" b="0"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0" marR="0" marT="0" marB="0" anchor="ctr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9" name="文本框 18"/>
          <p:cNvSpPr txBox="1"/>
          <p:nvPr/>
        </p:nvSpPr>
        <p:spPr>
          <a:xfrm>
            <a:off x="2757170" y="6264910"/>
            <a:ext cx="454025" cy="5835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kumimoji="1" lang="en-US" altLang="zh-CN" sz="3200" i="1" dirty="0">
                <a:latin typeface="Times New Roman Italic" panose="02020503050405090304" charset="0"/>
                <a:ea typeface="宋体" panose="02010600030101010101" pitchFamily="2" charset="-122"/>
                <a:cs typeface="Times New Roman Italic" panose="02020503050405090304" charset="0"/>
                <a:sym typeface="+mn-ea"/>
              </a:rPr>
              <a:t>w</a:t>
            </a:r>
            <a:endParaRPr lang="zh-CN" altLang="en-US" sz="3200"/>
          </a:p>
        </p:txBody>
      </p:sp>
      <p:sp>
        <p:nvSpPr>
          <p:cNvPr id="20" name="文本框 19"/>
          <p:cNvSpPr txBox="1"/>
          <p:nvPr/>
        </p:nvSpPr>
        <p:spPr>
          <a:xfrm>
            <a:off x="6290945" y="6264910"/>
            <a:ext cx="295910" cy="5835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kumimoji="1" lang="en-US" altLang="zh-CN" sz="3200" i="1" dirty="0">
                <a:latin typeface="Times New Roman Italic" panose="02020503050405090304" charset="0"/>
                <a:ea typeface="宋体" panose="02010600030101010101" pitchFamily="2" charset="-122"/>
                <a:cs typeface="Times New Roman Italic" panose="02020503050405090304" charset="0"/>
                <a:sym typeface="+mn-ea"/>
              </a:rPr>
              <a:t>f</a:t>
            </a:r>
            <a:endParaRPr lang="zh-CN" altLang="en-US" sz="3200"/>
          </a:p>
        </p:txBody>
      </p:sp>
      <p:sp>
        <p:nvSpPr>
          <p:cNvPr id="3" name="矩形 2"/>
          <p:cNvSpPr/>
          <p:nvPr/>
        </p:nvSpPr>
        <p:spPr>
          <a:xfrm>
            <a:off x="3374390" y="5434965"/>
            <a:ext cx="793750" cy="790575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7007225" y="5429885"/>
            <a:ext cx="967740" cy="790575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131" y="271543"/>
            <a:ext cx="872370" cy="85328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矩形 7"/>
              <p:cNvSpPr/>
              <p:nvPr/>
            </p:nvSpPr>
            <p:spPr>
              <a:xfrm>
                <a:off x="400050" y="1341120"/>
                <a:ext cx="8670290" cy="310769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800100" lvl="1" indent="-342900" fontAlgn="auto">
                  <a:buFont typeface="Wingdings" panose="05000000000000000000" pitchFamily="2" charset="2"/>
                  <a:buChar char="n"/>
                </a:pPr>
                <a:r>
                  <a:rPr kumimoji="1" lang="zh-CN" altLang="en-US" sz="2800" dirty="0">
                    <a:latin typeface="Times New Roman" panose="02020503050405090304" charset="0"/>
                    <a:ea typeface="宋体" panose="02010600030101010101" pitchFamily="2" charset="-122"/>
                    <a:cs typeface="Times New Roman" panose="02020503050405090304" charset="0"/>
                    <a:sym typeface="+mn-ea"/>
                  </a:rPr>
                  <a:t>线性空间滤波：</a:t>
                </a:r>
              </a:p>
              <a:p>
                <a:pPr marL="1257300" lvl="2" indent="-342900" fontAlgn="auto">
                  <a:buFont typeface="Wingdings" panose="05000000000000000000" pitchFamily="2" charset="2"/>
                  <a:buChar char="n"/>
                </a:pPr>
                <a:r>
                  <a:rPr kumimoji="1" lang="zh-CN" altLang="en-US" sz="2800" dirty="0">
                    <a:latin typeface="Times New Roman" panose="02020503050405090304" charset="0"/>
                    <a:ea typeface="宋体" panose="02010600030101010101" pitchFamily="2" charset="-122"/>
                    <a:cs typeface="Times New Roman" panose="02020503050405090304" charset="0"/>
                    <a:sym typeface="+mn-ea"/>
                  </a:rPr>
                  <a:t>图像 </a:t>
                </a:r>
                <a:r>
                  <a:rPr kumimoji="1" lang="en-US" altLang="zh-CN" sz="2800" i="1" dirty="0">
                    <a:latin typeface="Times New Roman Italic" panose="02020503050405090304" charset="0"/>
                    <a:ea typeface="宋体" panose="02010600030101010101" pitchFamily="2" charset="-122"/>
                    <a:cs typeface="Times New Roman Italic" panose="02020503050405090304" charset="0"/>
                    <a:sym typeface="+mn-ea"/>
                  </a:rPr>
                  <a:t>f </a:t>
                </a:r>
                <a:r>
                  <a:rPr kumimoji="1" lang="zh-CN" altLang="en-US" sz="2800" dirty="0">
                    <a:latin typeface="Times New Roman Italic" panose="02020503050405090304" charset="0"/>
                    <a:ea typeface="宋体" panose="02010600030101010101" pitchFamily="2" charset="-122"/>
                    <a:cs typeface="Times New Roman Italic" panose="02020503050405090304" charset="0"/>
                    <a:sym typeface="+mn-ea"/>
                  </a:rPr>
                  <a:t>与</a:t>
                </a:r>
                <a:r>
                  <a:rPr kumimoji="1" lang="zh-CN" altLang="en-US" sz="2800" dirty="0">
                    <a:latin typeface="Times New Roman" panose="02020503050405090304" charset="0"/>
                    <a:ea typeface="宋体" panose="02010600030101010101" pitchFamily="2" charset="-122"/>
                    <a:cs typeface="Times New Roman" panose="02020503050405090304" charset="0"/>
                    <a:sym typeface="+mn-ea"/>
                  </a:rPr>
                  <a:t>空间核 </a:t>
                </a:r>
                <a:r>
                  <a:rPr kumimoji="1" lang="en-US" altLang="zh-CN" sz="2800" i="1" dirty="0">
                    <a:latin typeface="Times New Roman Italic" panose="02020503050405090304" charset="0"/>
                    <a:ea typeface="宋体" panose="02010600030101010101" pitchFamily="2" charset="-122"/>
                    <a:cs typeface="Times New Roman Italic" panose="02020503050405090304" charset="0"/>
                    <a:sym typeface="+mn-ea"/>
                  </a:rPr>
                  <a:t>w </a:t>
                </a:r>
                <a:r>
                  <a:rPr kumimoji="1" lang="zh-CN" altLang="en-US" sz="2800" dirty="0">
                    <a:latin typeface="Times New Roman" panose="02020503050405090304" charset="0"/>
                    <a:ea typeface="宋体" panose="02010600030101010101" pitchFamily="2" charset="-122"/>
                    <a:cs typeface="Times New Roman" panose="02020503050405090304" charset="0"/>
                    <a:sym typeface="+mn-ea"/>
                  </a:rPr>
                  <a:t>之间执行乘积之和的操作</a:t>
                </a:r>
              </a:p>
              <a:p>
                <a:pPr marL="800100" lvl="1" indent="-342900" fontAlgn="auto">
                  <a:buFont typeface="Wingdings" panose="05000000000000000000" pitchFamily="2" charset="2"/>
                  <a:buChar char="n"/>
                </a:pPr>
                <a:endParaRPr kumimoji="1" lang="zh-CN" altLang="en-US" sz="2800" dirty="0">
                  <a:latin typeface="Times New Roman" panose="02020503050405090304" charset="0"/>
                  <a:ea typeface="宋体" panose="02010600030101010101" pitchFamily="2" charset="-122"/>
                  <a:cs typeface="Times New Roman" panose="02020503050405090304" charset="0"/>
                  <a:sym typeface="+mn-ea"/>
                </a:endParaRPr>
              </a:p>
              <a:p>
                <a:pPr marL="800100" lvl="1" indent="-342900" fontAlgn="auto">
                  <a:buFont typeface="Wingdings" panose="05000000000000000000" pitchFamily="2" charset="2"/>
                  <a:buChar char="n"/>
                </a:pPr>
                <a:r>
                  <a:rPr kumimoji="1" lang="zh-CN" altLang="en-US" sz="2800" dirty="0">
                    <a:latin typeface="Times New Roman" panose="02020503050405090304" charset="0"/>
                    <a:ea typeface="宋体" panose="02010600030101010101" pitchFamily="2" charset="-122"/>
                    <a:cs typeface="Times New Roman" panose="02020503050405090304" charset="0"/>
                    <a:sym typeface="+mn-ea"/>
                  </a:rPr>
                  <a:t>在图像 </a:t>
                </a:r>
                <a:r>
                  <a:rPr kumimoji="1" lang="en-US" altLang="zh-CN" sz="2800" i="1" dirty="0">
                    <a:latin typeface="Times New Roman Italic" panose="02020503050405090304" charset="0"/>
                    <a:ea typeface="宋体" panose="02010600030101010101" pitchFamily="2" charset="-122"/>
                    <a:cs typeface="Times New Roman Italic" panose="02020503050405090304" charset="0"/>
                    <a:sym typeface="+mn-ea"/>
                  </a:rPr>
                  <a:t>f </a:t>
                </a:r>
                <a:r>
                  <a:rPr kumimoji="1" lang="zh-CN" altLang="en-US" sz="2800" dirty="0">
                    <a:latin typeface="Times New Roman Italic" panose="02020503050405090304" charset="0"/>
                    <a:ea typeface="宋体" panose="02010600030101010101" pitchFamily="2" charset="-122"/>
                    <a:cs typeface="Times New Roman Italic" panose="02020503050405090304" charset="0"/>
                    <a:sym typeface="+mn-ea"/>
                  </a:rPr>
                  <a:t>任意一点</a:t>
                </a:r>
                <a:r>
                  <a:rPr kumimoji="1" lang="en-US" altLang="zh-CN" sz="2800" dirty="0">
                    <a:latin typeface="Times New Roman" panose="02020503050405090304" charset="0"/>
                    <a:ea typeface="宋体" panose="02010600030101010101" pitchFamily="2" charset="-122"/>
                    <a:cs typeface="Times New Roman" panose="02020503050405090304" charset="0"/>
                    <a:sym typeface="+mn-ea"/>
                  </a:rPr>
                  <a:t>(</a:t>
                </a:r>
                <a:r>
                  <a:rPr kumimoji="1" lang="en-US" altLang="zh-CN" sz="2800" dirty="0">
                    <a:latin typeface="Times New Roman Italic" panose="02020503050405090304" charset="0"/>
                    <a:ea typeface="宋体" panose="02010600030101010101" pitchFamily="2" charset="-122"/>
                    <a:cs typeface="Times New Roman Italic" panose="02020503050405090304" charset="0"/>
                    <a:sym typeface="+mn-ea"/>
                  </a:rPr>
                  <a:t>x,y</a:t>
                </a:r>
                <a:r>
                  <a:rPr kumimoji="1" lang="en-US" altLang="zh-CN" sz="2800" dirty="0">
                    <a:latin typeface="Times New Roman" panose="02020503050405090304" charset="0"/>
                    <a:ea typeface="宋体" panose="02010600030101010101" pitchFamily="2" charset="-122"/>
                    <a:cs typeface="Times New Roman" panose="02020503050405090304" charset="0"/>
                    <a:sym typeface="+mn-ea"/>
                  </a:rPr>
                  <a:t>)</a:t>
                </a:r>
                <a:r>
                  <a:rPr kumimoji="1" lang="zh-CN" altLang="en-US" sz="2800" dirty="0">
                    <a:latin typeface="Times New Roman Italic" panose="02020503050405090304" charset="0"/>
                    <a:ea typeface="宋体" panose="02010600030101010101" pitchFamily="2" charset="-122"/>
                    <a:cs typeface="Times New Roman Italic" panose="02020503050405090304" charset="0"/>
                    <a:sym typeface="+mn-ea"/>
                  </a:rPr>
                  <a:t>处，</a:t>
                </a:r>
                <a:r>
                  <a:rPr kumimoji="1" lang="zh-CN" altLang="en-US" sz="2800" dirty="0">
                    <a:latin typeface="Times New Roman" panose="02020503050405090304" charset="0"/>
                    <a:ea typeface="宋体" panose="02010600030101010101" pitchFamily="2" charset="-122"/>
                    <a:cs typeface="Times New Roman" panose="02020503050405090304" charset="0"/>
                    <a:sym typeface="+mn-ea"/>
                  </a:rPr>
                  <a:t>假设使用大小为</a:t>
                </a:r>
                <a14:m>
                  <m:oMath xmlns:m="http://schemas.openxmlformats.org/officeDocument/2006/math">
                    <m:r>
                      <a:rPr kumimoji="1" lang="en-US" altLang="zh-CN" sz="28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Times New Roman" panose="02020503050405090304" charset="0"/>
                        <a:cs typeface="Times New Roman" panose="02020503050405090304" charset="0"/>
                        <a:sym typeface="+mn-ea"/>
                      </a:rPr>
                      <m:t>3</m:t>
                    </m:r>
                    <m:r>
                      <a:rPr kumimoji="1" lang="en-US" altLang="zh-CN" sz="28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Times New Roman" panose="02020503050405090304" charset="0"/>
                        <a:cs typeface="Times New Roman" panose="02020503050405090304" charset="0"/>
                        <a:sym typeface="+mn-ea"/>
                      </a:rPr>
                      <m:t>×</m:t>
                    </m:r>
                    <m:r>
                      <a:rPr kumimoji="1" lang="en-US" altLang="zh-CN" sz="28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Times New Roman" panose="02020503050405090304" charset="0"/>
                        <a:cs typeface="Times New Roman" panose="02020503050405090304" charset="0"/>
                        <a:sym typeface="+mn-ea"/>
                      </a:rPr>
                      <m:t>3</m:t>
                    </m:r>
                  </m:oMath>
                </a14:m>
                <a:r>
                  <a:rPr kumimoji="1" lang="zh-CN" altLang="en-US" sz="2800" dirty="0">
                    <a:latin typeface="Times New Roman" panose="02020503050405090304" charset="0"/>
                    <a:ea typeface="宋体" panose="02010600030101010101" pitchFamily="2" charset="-122"/>
                    <a:cs typeface="Times New Roman" panose="02020503050405090304" charset="0"/>
                    <a:sym typeface="+mn-ea"/>
                  </a:rPr>
                  <a:t>的空间核</a:t>
                </a:r>
                <a:r>
                  <a:rPr kumimoji="1" lang="en-US" altLang="zh-CN" sz="2800" i="1" dirty="0">
                    <a:latin typeface="Times New Roman Italic" panose="02020503050405090304" charset="0"/>
                    <a:ea typeface="宋体" panose="02010600030101010101" pitchFamily="2" charset="-122"/>
                    <a:cs typeface="Times New Roman Italic" panose="02020503050405090304" charset="0"/>
                    <a:sym typeface="+mn-ea"/>
                  </a:rPr>
                  <a:t>w </a:t>
                </a:r>
                <a:r>
                  <a:rPr kumimoji="1" lang="en-US" altLang="zh-CN" sz="2800" dirty="0">
                    <a:latin typeface="Times New Roman Italic" panose="02020503050405090304" charset="0"/>
                    <a:ea typeface="宋体" panose="02010600030101010101" pitchFamily="2" charset="-122"/>
                    <a:cs typeface="Times New Roman Italic" panose="02020503050405090304" charset="0"/>
                    <a:sym typeface="+mn-ea"/>
                  </a:rPr>
                  <a:t>（核中心</a:t>
                </a:r>
                <a:r>
                  <a:rPr kumimoji="1" lang="en-US" altLang="zh-CN" sz="2800" i="1" dirty="0">
                    <a:latin typeface="Times New Roman Italic" panose="02020503050405090304" charset="0"/>
                    <a:ea typeface="宋体" panose="02010600030101010101" pitchFamily="2" charset="-122"/>
                    <a:cs typeface="Times New Roman Italic" panose="02020503050405090304" charset="0"/>
                    <a:sym typeface="+mn-ea"/>
                  </a:rPr>
                  <a:t>w</a:t>
                </a:r>
                <a:r>
                  <a:rPr kumimoji="1" lang="en-US" altLang="zh-CN" sz="2800" dirty="0">
                    <a:latin typeface="Times New Roman" panose="02020503050405090304" charset="0"/>
                    <a:ea typeface="宋体" panose="02010600030101010101" pitchFamily="2" charset="-122"/>
                    <a:cs typeface="Times New Roman" panose="02020503050405090304" charset="0"/>
                    <a:sym typeface="+mn-ea"/>
                  </a:rPr>
                  <a:t>(0,0)</a:t>
                </a:r>
                <a:r>
                  <a:rPr kumimoji="1" lang="en-US" altLang="zh-CN" sz="2800" i="1" dirty="0">
                    <a:latin typeface="Times New Roman Italic" panose="02020503050405090304" charset="0"/>
                    <a:ea typeface="宋体" panose="02010600030101010101" pitchFamily="2" charset="-122"/>
                    <a:cs typeface="Times New Roman Italic" panose="02020503050405090304" charset="0"/>
                    <a:sym typeface="+mn-ea"/>
                  </a:rPr>
                  <a:t>与</a:t>
                </a:r>
                <a:r>
                  <a:rPr kumimoji="1" lang="en-US" altLang="zh-CN" sz="2800" dirty="0">
                    <a:latin typeface="Times New Roman" panose="02020503050405090304" charset="0"/>
                    <a:ea typeface="宋体" panose="02010600030101010101" pitchFamily="2" charset="-122"/>
                    <a:cs typeface="Times New Roman" panose="02020503050405090304" charset="0"/>
                    <a:sym typeface="+mn-ea"/>
                  </a:rPr>
                  <a:t>(</a:t>
                </a:r>
                <a:r>
                  <a:rPr kumimoji="1" lang="en-US" altLang="zh-CN" sz="2800" i="1" dirty="0">
                    <a:latin typeface="Times New Roman Italic" panose="02020503050405090304" charset="0"/>
                    <a:ea typeface="宋体" panose="02010600030101010101" pitchFamily="2" charset="-122"/>
                    <a:cs typeface="Times New Roman Italic" panose="02020503050405090304" charset="0"/>
                    <a:sym typeface="+mn-ea"/>
                  </a:rPr>
                  <a:t>x,y</a:t>
                </a:r>
                <a:r>
                  <a:rPr kumimoji="1" lang="en-US" altLang="zh-CN" sz="2800" dirty="0">
                    <a:latin typeface="Times New Roman" panose="02020503050405090304" charset="0"/>
                    <a:ea typeface="宋体" panose="02010600030101010101" pitchFamily="2" charset="-122"/>
                    <a:cs typeface="Times New Roman" panose="02020503050405090304" charset="0"/>
                    <a:sym typeface="+mn-ea"/>
                  </a:rPr>
                  <a:t>)</a:t>
                </a:r>
                <a:r>
                  <a:rPr kumimoji="1" lang="en-US" altLang="zh-CN" sz="2800" dirty="0">
                    <a:latin typeface="Times New Roman Italic" panose="02020503050405090304" charset="0"/>
                    <a:ea typeface="宋体" panose="02010600030101010101" pitchFamily="2" charset="-122"/>
                    <a:cs typeface="Times New Roman Italic" panose="02020503050405090304" charset="0"/>
                    <a:sym typeface="+mn-ea"/>
                  </a:rPr>
                  <a:t>对齐）</a:t>
                </a:r>
              </a:p>
              <a:p>
                <a:pPr marL="800100" lvl="1" indent="-342900" fontAlgn="auto">
                  <a:buFont typeface="Wingdings" panose="05000000000000000000" pitchFamily="2" charset="2"/>
                  <a:buChar char="n"/>
                </a:pPr>
                <a:endParaRPr kumimoji="1" lang="en-US" altLang="zh-CN" sz="2800" dirty="0">
                  <a:latin typeface="Times New Roman Italic" panose="02020503050405090304" charset="0"/>
                  <a:ea typeface="宋体" panose="02010600030101010101" pitchFamily="2" charset="-122"/>
                  <a:cs typeface="Times New Roman Italic" panose="02020503050405090304" charset="0"/>
                  <a:sym typeface="+mn-ea"/>
                </a:endParaRPr>
              </a:p>
              <a:p>
                <a:pPr marL="800100" lvl="1" indent="-342900" fontAlgn="auto">
                  <a:buFont typeface="Wingdings" panose="05000000000000000000" pitchFamily="2" charset="2"/>
                  <a:buChar char="n"/>
                </a:pPr>
                <a:r>
                  <a:rPr kumimoji="1" lang="zh-CN" altLang="en-US" sz="2800" dirty="0">
                    <a:latin typeface="Times New Roman Italic" panose="02020503050405090304" charset="0"/>
                    <a:ea typeface="宋体" panose="02010600030101010101" pitchFamily="2" charset="-122"/>
                    <a:cs typeface="Times New Roman Italic" panose="02020503050405090304" charset="0"/>
                    <a:sym typeface="+mn-ea"/>
                  </a:rPr>
                  <a:t>输出响应（空间相关）</a:t>
                </a:r>
              </a:p>
            </p:txBody>
          </p:sp>
        </mc:Choice>
        <mc:Fallback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050" y="1341120"/>
                <a:ext cx="8670290" cy="3107690"/>
              </a:xfrm>
              <a:prstGeom prst="rect">
                <a:avLst/>
              </a:prstGeom>
              <a:blipFill>
                <a:blip r:embed="rId4"/>
                <a:stretch>
                  <a:fillRect t="-2549" b="-39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矩形 12"/>
          <p:cNvSpPr/>
          <p:nvPr/>
        </p:nvSpPr>
        <p:spPr>
          <a:xfrm>
            <a:off x="19878" y="183607"/>
            <a:ext cx="298173" cy="96933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/>
        </p:nvSpPr>
        <p:spPr>
          <a:xfrm>
            <a:off x="318135" y="102870"/>
            <a:ext cx="2734310" cy="795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>
                <a:solidFill>
                  <a:schemeClr val="accent1">
                    <a:lumMod val="50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空间滤波基础</a:t>
            </a:r>
          </a:p>
        </p:txBody>
      </p:sp>
      <p:cxnSp>
        <p:nvCxnSpPr>
          <p:cNvPr id="4" name="直线连接符 4"/>
          <p:cNvCxnSpPr/>
          <p:nvPr/>
        </p:nvCxnSpPr>
        <p:spPr>
          <a:xfrm>
            <a:off x="3052445" y="500380"/>
            <a:ext cx="25895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标题 1"/>
          <p:cNvSpPr txBox="1"/>
          <p:nvPr/>
        </p:nvSpPr>
        <p:spPr>
          <a:xfrm>
            <a:off x="502920" y="624840"/>
            <a:ext cx="4124325" cy="8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latin typeface="Times New Roman" panose="02020503050405090304" charset="0"/>
                <a:ea typeface="宋体" panose="02010600030101010101" pitchFamily="2" charset="-122"/>
                <a:cs typeface="Times New Roman" panose="02020503050405090304" charset="0"/>
              </a:rPr>
              <a:t>Foundations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4240" y="4431665"/>
            <a:ext cx="7662545" cy="118427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4573611" y="1311605"/>
            <a:ext cx="1828800" cy="60960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dirty="0">
                <a:solidFill>
                  <a:schemeClr val="bg1"/>
                </a:solidFill>
              </a:rPr>
              <a:t>图像增强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2723141" y="2474375"/>
            <a:ext cx="1828800" cy="60960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dirty="0">
                <a:solidFill>
                  <a:srgbClr val="FFFF00"/>
                </a:solidFill>
              </a:rPr>
              <a:t>空域增强</a:t>
            </a: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3821663" y="3584674"/>
            <a:ext cx="1786880" cy="60960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dirty="0">
                <a:solidFill>
                  <a:srgbClr val="FF0000"/>
                </a:solidFill>
              </a:rPr>
              <a:t>邻域处理</a:t>
            </a: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2013244" y="3584674"/>
            <a:ext cx="1219200" cy="60960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dirty="0">
                <a:solidFill>
                  <a:schemeClr val="bg1"/>
                </a:solidFill>
              </a:rPr>
              <a:t>点处理</a:t>
            </a: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-36512" y="4806917"/>
            <a:ext cx="1692895" cy="60960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dirty="0">
                <a:solidFill>
                  <a:schemeClr val="bg1"/>
                </a:solidFill>
              </a:rPr>
              <a:t>灰度级变换</a:t>
            </a: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1771569" y="4806917"/>
            <a:ext cx="1702550" cy="60960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dirty="0">
                <a:solidFill>
                  <a:schemeClr val="bg1"/>
                </a:solidFill>
              </a:rPr>
              <a:t>直方图处理</a:t>
            </a:r>
          </a:p>
        </p:txBody>
      </p:sp>
      <p:sp>
        <p:nvSpPr>
          <p:cNvPr id="16" name="Line 15"/>
          <p:cNvSpPr>
            <a:spLocks noChangeShapeType="1"/>
          </p:cNvSpPr>
          <p:nvPr/>
        </p:nvSpPr>
        <p:spPr bwMode="auto">
          <a:xfrm flipH="1">
            <a:off x="3802483" y="1921205"/>
            <a:ext cx="1304528" cy="540916"/>
          </a:xfrm>
          <a:prstGeom prst="line">
            <a:avLst/>
          </a:prstGeom>
          <a:noFill/>
          <a:ln w="38100">
            <a:solidFill>
              <a:srgbClr val="000099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b="1">
              <a:solidFill>
                <a:schemeClr val="bg1"/>
              </a:solidFill>
            </a:endParaRPr>
          </a:p>
        </p:txBody>
      </p:sp>
      <p:sp>
        <p:nvSpPr>
          <p:cNvPr id="18" name="Line 17"/>
          <p:cNvSpPr>
            <a:spLocks noChangeShapeType="1"/>
          </p:cNvSpPr>
          <p:nvPr/>
        </p:nvSpPr>
        <p:spPr bwMode="auto">
          <a:xfrm flipH="1">
            <a:off x="2622844" y="3084073"/>
            <a:ext cx="675582" cy="509910"/>
          </a:xfrm>
          <a:prstGeom prst="line">
            <a:avLst/>
          </a:prstGeom>
          <a:noFill/>
          <a:ln w="38100">
            <a:solidFill>
              <a:srgbClr val="000099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b="1">
              <a:solidFill>
                <a:schemeClr val="bg1"/>
              </a:solidFill>
            </a:endParaRPr>
          </a:p>
        </p:txBody>
      </p:sp>
      <p:sp>
        <p:nvSpPr>
          <p:cNvPr id="19" name="Line 18"/>
          <p:cNvSpPr>
            <a:spLocks noChangeShapeType="1"/>
          </p:cNvSpPr>
          <p:nvPr/>
        </p:nvSpPr>
        <p:spPr bwMode="auto">
          <a:xfrm>
            <a:off x="3946500" y="3065455"/>
            <a:ext cx="792087" cy="497558"/>
          </a:xfrm>
          <a:prstGeom prst="line">
            <a:avLst/>
          </a:prstGeom>
          <a:noFill/>
          <a:ln w="38100">
            <a:solidFill>
              <a:srgbClr val="000099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b="1">
              <a:solidFill>
                <a:schemeClr val="bg1"/>
              </a:solidFill>
            </a:endParaRPr>
          </a:p>
        </p:txBody>
      </p:sp>
      <p:sp>
        <p:nvSpPr>
          <p:cNvPr id="21" name="Line 20"/>
          <p:cNvSpPr>
            <a:spLocks noChangeShapeType="1"/>
          </p:cNvSpPr>
          <p:nvPr/>
        </p:nvSpPr>
        <p:spPr bwMode="auto">
          <a:xfrm flipH="1">
            <a:off x="860596" y="4203583"/>
            <a:ext cx="1357706" cy="600291"/>
          </a:xfrm>
          <a:prstGeom prst="line">
            <a:avLst/>
          </a:prstGeom>
          <a:noFill/>
          <a:ln w="38100">
            <a:solidFill>
              <a:srgbClr val="000099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b="1">
              <a:solidFill>
                <a:schemeClr val="bg1"/>
              </a:solidFill>
            </a:endParaRPr>
          </a:p>
        </p:txBody>
      </p:sp>
      <p:sp>
        <p:nvSpPr>
          <p:cNvPr id="22" name="Line 21"/>
          <p:cNvSpPr>
            <a:spLocks noChangeShapeType="1"/>
          </p:cNvSpPr>
          <p:nvPr/>
        </p:nvSpPr>
        <p:spPr bwMode="auto">
          <a:xfrm>
            <a:off x="3069581" y="4197317"/>
            <a:ext cx="1308966" cy="620767"/>
          </a:xfrm>
          <a:prstGeom prst="line">
            <a:avLst/>
          </a:prstGeom>
          <a:noFill/>
          <a:ln w="38100">
            <a:solidFill>
              <a:srgbClr val="000099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b="1">
              <a:solidFill>
                <a:schemeClr val="bg1"/>
              </a:solidFill>
            </a:endParaRPr>
          </a:p>
        </p:txBody>
      </p:sp>
      <p:sp>
        <p:nvSpPr>
          <p:cNvPr id="28" name="Rectangle 27"/>
          <p:cNvSpPr>
            <a:spLocks noChangeArrowheads="1"/>
          </p:cNvSpPr>
          <p:nvPr/>
        </p:nvSpPr>
        <p:spPr bwMode="auto">
          <a:xfrm>
            <a:off x="5344840" y="4806917"/>
            <a:ext cx="1456928" cy="60960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dirty="0">
                <a:solidFill>
                  <a:schemeClr val="bg1"/>
                </a:solidFill>
              </a:rPr>
              <a:t>空域滤波</a:t>
            </a:r>
          </a:p>
        </p:txBody>
      </p:sp>
      <p:sp>
        <p:nvSpPr>
          <p:cNvPr id="29" name="Line 22"/>
          <p:cNvSpPr>
            <a:spLocks noChangeShapeType="1"/>
          </p:cNvSpPr>
          <p:nvPr/>
        </p:nvSpPr>
        <p:spPr bwMode="auto">
          <a:xfrm>
            <a:off x="2622844" y="4175938"/>
            <a:ext cx="0" cy="630523"/>
          </a:xfrm>
          <a:prstGeom prst="line">
            <a:avLst/>
          </a:prstGeom>
          <a:noFill/>
          <a:ln w="38100">
            <a:solidFill>
              <a:srgbClr val="000099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b="1">
              <a:solidFill>
                <a:schemeClr val="bg1"/>
              </a:solidFill>
            </a:endParaRPr>
          </a:p>
        </p:txBody>
      </p:sp>
      <p:sp>
        <p:nvSpPr>
          <p:cNvPr id="30" name="Line 22"/>
          <p:cNvSpPr>
            <a:spLocks noChangeShapeType="1"/>
          </p:cNvSpPr>
          <p:nvPr/>
        </p:nvSpPr>
        <p:spPr bwMode="auto">
          <a:xfrm>
            <a:off x="4781225" y="4175938"/>
            <a:ext cx="1277894" cy="630523"/>
          </a:xfrm>
          <a:prstGeom prst="line">
            <a:avLst/>
          </a:prstGeom>
          <a:noFill/>
          <a:ln w="38100">
            <a:solidFill>
              <a:srgbClr val="000099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b="1">
              <a:solidFill>
                <a:schemeClr val="bg1"/>
              </a:solidFill>
            </a:endParaRPr>
          </a:p>
        </p:txBody>
      </p:sp>
      <p:sp>
        <p:nvSpPr>
          <p:cNvPr id="31" name="Rectangle 30"/>
          <p:cNvSpPr>
            <a:spLocks noChangeArrowheads="1"/>
          </p:cNvSpPr>
          <p:nvPr/>
        </p:nvSpPr>
        <p:spPr bwMode="auto">
          <a:xfrm>
            <a:off x="3529157" y="4806917"/>
            <a:ext cx="1702550" cy="60960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dirty="0">
                <a:solidFill>
                  <a:schemeClr val="bg1"/>
                </a:solidFill>
              </a:rPr>
              <a:t>算术运算</a:t>
            </a:r>
            <a:endParaRPr lang="en-US" altLang="zh-CN" dirty="0">
              <a:solidFill>
                <a:schemeClr val="bg1"/>
              </a:solidFill>
            </a:endParaRPr>
          </a:p>
        </p:txBody>
      </p:sp>
      <p:sp>
        <p:nvSpPr>
          <p:cNvPr id="32" name="Right Brace 31"/>
          <p:cNvSpPr/>
          <p:nvPr/>
        </p:nvSpPr>
        <p:spPr bwMode="auto">
          <a:xfrm rot="5400000">
            <a:off x="1538783" y="3912775"/>
            <a:ext cx="360040" cy="3510630"/>
          </a:xfrm>
          <a:prstGeom prst="rightBrace">
            <a:avLst/>
          </a:prstGeom>
          <a:noFill/>
          <a:ln w="50800" cap="flat" cmpd="sng" algn="ctr">
            <a:solidFill>
              <a:srgbClr val="053E49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970935" y="5919663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单幅图像</a:t>
            </a:r>
          </a:p>
        </p:txBody>
      </p:sp>
      <p:sp>
        <p:nvSpPr>
          <p:cNvPr id="34" name="Right Brace 33"/>
          <p:cNvSpPr/>
          <p:nvPr/>
        </p:nvSpPr>
        <p:spPr bwMode="auto">
          <a:xfrm rot="5400000">
            <a:off x="4210633" y="4825561"/>
            <a:ext cx="360040" cy="1682107"/>
          </a:xfrm>
          <a:prstGeom prst="rightBrace">
            <a:avLst>
              <a:gd name="adj1" fmla="val 8332"/>
              <a:gd name="adj2" fmla="val 50000"/>
            </a:avLst>
          </a:prstGeom>
          <a:noFill/>
          <a:ln w="50800" cap="flat" cmpd="sng" algn="ctr">
            <a:solidFill>
              <a:srgbClr val="053E49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658467" y="5919663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多幅图像</a:t>
            </a:r>
          </a:p>
        </p:txBody>
      </p:sp>
      <p:sp>
        <p:nvSpPr>
          <p:cNvPr id="36" name="Rectangle 35"/>
          <p:cNvSpPr>
            <a:spLocks noChangeArrowheads="1"/>
          </p:cNvSpPr>
          <p:nvPr/>
        </p:nvSpPr>
        <p:spPr bwMode="auto">
          <a:xfrm>
            <a:off x="6853966" y="5961501"/>
            <a:ext cx="1463542" cy="60960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dirty="0">
                <a:solidFill>
                  <a:schemeClr val="bg1"/>
                </a:solidFill>
              </a:rPr>
              <a:t>锐化处理</a:t>
            </a:r>
          </a:p>
        </p:txBody>
      </p:sp>
      <p:sp>
        <p:nvSpPr>
          <p:cNvPr id="37" name="Rectangle 36"/>
          <p:cNvSpPr>
            <a:spLocks noChangeArrowheads="1"/>
          </p:cNvSpPr>
          <p:nvPr/>
        </p:nvSpPr>
        <p:spPr bwMode="auto">
          <a:xfrm>
            <a:off x="5004048" y="5961501"/>
            <a:ext cx="1443294" cy="60960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dirty="0">
                <a:solidFill>
                  <a:schemeClr val="bg1"/>
                </a:solidFill>
              </a:rPr>
              <a:t>平滑处理</a:t>
            </a:r>
          </a:p>
        </p:txBody>
      </p:sp>
      <p:sp>
        <p:nvSpPr>
          <p:cNvPr id="38" name="Line 17"/>
          <p:cNvSpPr>
            <a:spLocks noChangeShapeType="1"/>
          </p:cNvSpPr>
          <p:nvPr/>
        </p:nvSpPr>
        <p:spPr bwMode="auto">
          <a:xfrm flipH="1">
            <a:off x="5674691" y="5413542"/>
            <a:ext cx="193453" cy="546961"/>
          </a:xfrm>
          <a:prstGeom prst="line">
            <a:avLst/>
          </a:prstGeom>
          <a:noFill/>
          <a:ln w="38100">
            <a:solidFill>
              <a:srgbClr val="000099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b="1">
              <a:solidFill>
                <a:schemeClr val="bg1"/>
              </a:solidFill>
            </a:endParaRPr>
          </a:p>
        </p:txBody>
      </p:sp>
      <p:sp>
        <p:nvSpPr>
          <p:cNvPr id="39" name="Line 18"/>
          <p:cNvSpPr>
            <a:spLocks noChangeShapeType="1"/>
          </p:cNvSpPr>
          <p:nvPr/>
        </p:nvSpPr>
        <p:spPr bwMode="auto">
          <a:xfrm>
            <a:off x="6374986" y="5413542"/>
            <a:ext cx="1221350" cy="546961"/>
          </a:xfrm>
          <a:prstGeom prst="line">
            <a:avLst/>
          </a:prstGeom>
          <a:noFill/>
          <a:ln w="38100">
            <a:solidFill>
              <a:srgbClr val="000099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b="1">
              <a:solidFill>
                <a:schemeClr val="bg1"/>
              </a:solidFill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5674691" y="1921204"/>
            <a:ext cx="3473160" cy="2273070"/>
            <a:chOff x="5674691" y="1921204"/>
            <a:chExt cx="3473160" cy="2273070"/>
          </a:xfrm>
        </p:grpSpPr>
        <p:sp>
          <p:nvSpPr>
            <p:cNvPr id="8" name="Rectangle 7"/>
            <p:cNvSpPr>
              <a:spLocks noChangeArrowheads="1"/>
            </p:cNvSpPr>
            <p:nvPr/>
          </p:nvSpPr>
          <p:spPr bwMode="auto">
            <a:xfrm>
              <a:off x="6532702" y="2474375"/>
              <a:ext cx="1828800" cy="60960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algn="ctr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algn="ctr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algn="ctr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algn="ctr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dirty="0">
                  <a:solidFill>
                    <a:schemeClr val="bg1"/>
                  </a:solidFill>
                </a:rPr>
                <a:t>频域增强</a:t>
              </a:r>
            </a:p>
          </p:txBody>
        </p:sp>
        <p:sp>
          <p:nvSpPr>
            <p:cNvPr id="17" name="Line 16"/>
            <p:cNvSpPr>
              <a:spLocks noChangeShapeType="1"/>
            </p:cNvSpPr>
            <p:nvPr/>
          </p:nvSpPr>
          <p:spPr bwMode="auto">
            <a:xfrm>
              <a:off x="6059119" y="1921204"/>
              <a:ext cx="1487780" cy="549767"/>
            </a:xfrm>
            <a:prstGeom prst="line">
              <a:avLst/>
            </a:prstGeom>
            <a:noFill/>
            <a:ln w="38100">
              <a:solidFill>
                <a:srgbClr val="000099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b="1">
                <a:solidFill>
                  <a:schemeClr val="bg1"/>
                </a:solidFill>
              </a:endParaRPr>
            </a:p>
          </p:txBody>
        </p:sp>
        <p:sp>
          <p:nvSpPr>
            <p:cNvPr id="40" name="Rectangle 9"/>
            <p:cNvSpPr>
              <a:spLocks noChangeArrowheads="1"/>
            </p:cNvSpPr>
            <p:nvPr/>
          </p:nvSpPr>
          <p:spPr bwMode="auto">
            <a:xfrm>
              <a:off x="8265491" y="3584674"/>
              <a:ext cx="882360" cy="60960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algn="ctr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algn="ctr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algn="ctr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algn="ctr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dirty="0">
                  <a:solidFill>
                    <a:schemeClr val="bg1"/>
                  </a:solidFill>
                </a:rPr>
                <a:t>带通</a:t>
              </a:r>
              <a:endParaRPr lang="en-US" altLang="zh-CN" dirty="0">
                <a:solidFill>
                  <a:schemeClr val="bg1"/>
                </a:solidFill>
              </a:endParaRPr>
            </a:p>
            <a:p>
              <a:pPr eaLnBrk="1" hangingPunct="1"/>
              <a:r>
                <a:rPr lang="zh-CN" altLang="en-US" dirty="0">
                  <a:solidFill>
                    <a:schemeClr val="bg1"/>
                  </a:solidFill>
                </a:rPr>
                <a:t>（带阻）</a:t>
              </a:r>
            </a:p>
          </p:txBody>
        </p:sp>
        <p:sp>
          <p:nvSpPr>
            <p:cNvPr id="41" name="Rectangle 10"/>
            <p:cNvSpPr>
              <a:spLocks noChangeArrowheads="1"/>
            </p:cNvSpPr>
            <p:nvPr/>
          </p:nvSpPr>
          <p:spPr bwMode="auto">
            <a:xfrm>
              <a:off x="6970091" y="3584674"/>
              <a:ext cx="1143000" cy="60960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algn="ctr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algn="ctr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algn="ctr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algn="ctr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dirty="0">
                  <a:solidFill>
                    <a:schemeClr val="bg1"/>
                  </a:solidFill>
                </a:rPr>
                <a:t>低通</a:t>
              </a:r>
            </a:p>
          </p:txBody>
        </p:sp>
        <p:sp>
          <p:nvSpPr>
            <p:cNvPr id="42" name="Rectangle 11"/>
            <p:cNvSpPr>
              <a:spLocks noChangeArrowheads="1"/>
            </p:cNvSpPr>
            <p:nvPr/>
          </p:nvSpPr>
          <p:spPr bwMode="auto">
            <a:xfrm>
              <a:off x="5674691" y="3584674"/>
              <a:ext cx="1143000" cy="60960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algn="ctr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algn="ctr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algn="ctr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algn="ctr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dirty="0">
                  <a:solidFill>
                    <a:schemeClr val="bg1"/>
                  </a:solidFill>
                </a:rPr>
                <a:t>高通</a:t>
              </a:r>
            </a:p>
          </p:txBody>
        </p:sp>
        <p:sp>
          <p:nvSpPr>
            <p:cNvPr id="43" name="Line 17"/>
            <p:cNvSpPr>
              <a:spLocks noChangeShapeType="1"/>
            </p:cNvSpPr>
            <p:nvPr/>
          </p:nvSpPr>
          <p:spPr bwMode="auto">
            <a:xfrm flipH="1">
              <a:off x="6208091" y="3083878"/>
              <a:ext cx="747756" cy="500533"/>
            </a:xfrm>
            <a:prstGeom prst="line">
              <a:avLst/>
            </a:prstGeom>
            <a:noFill/>
            <a:ln w="38100">
              <a:solidFill>
                <a:srgbClr val="000099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b="1">
                <a:solidFill>
                  <a:schemeClr val="bg1"/>
                </a:solidFill>
              </a:endParaRPr>
            </a:p>
          </p:txBody>
        </p:sp>
        <p:sp>
          <p:nvSpPr>
            <p:cNvPr id="44" name="Line 18"/>
            <p:cNvSpPr>
              <a:spLocks noChangeShapeType="1"/>
            </p:cNvSpPr>
            <p:nvPr/>
          </p:nvSpPr>
          <p:spPr bwMode="auto">
            <a:xfrm>
              <a:off x="8073271" y="3102495"/>
              <a:ext cx="697764" cy="481915"/>
            </a:xfrm>
            <a:prstGeom prst="line">
              <a:avLst/>
            </a:prstGeom>
            <a:noFill/>
            <a:ln w="38100">
              <a:solidFill>
                <a:srgbClr val="000099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b="1">
                <a:solidFill>
                  <a:schemeClr val="bg1"/>
                </a:solidFill>
              </a:endParaRPr>
            </a:p>
          </p:txBody>
        </p:sp>
        <p:sp>
          <p:nvSpPr>
            <p:cNvPr id="45" name="Line 19"/>
            <p:cNvSpPr>
              <a:spLocks noChangeShapeType="1"/>
            </p:cNvSpPr>
            <p:nvPr/>
          </p:nvSpPr>
          <p:spPr bwMode="auto">
            <a:xfrm>
              <a:off x="7546899" y="3083878"/>
              <a:ext cx="0" cy="500533"/>
            </a:xfrm>
            <a:prstGeom prst="line">
              <a:avLst/>
            </a:prstGeom>
            <a:noFill/>
            <a:ln w="38100">
              <a:solidFill>
                <a:srgbClr val="000099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b="1">
                <a:solidFill>
                  <a:schemeClr val="bg1"/>
                </a:solidFill>
              </a:endParaRPr>
            </a:p>
          </p:txBody>
        </p:sp>
      </p:grpSp>
      <p:sp>
        <p:nvSpPr>
          <p:cNvPr id="15" name="标题 1">
            <a:extLst>
              <a:ext uri="{FF2B5EF4-FFF2-40B4-BE49-F238E27FC236}">
                <a16:creationId xmlns:a16="http://schemas.microsoft.com/office/drawing/2014/main" id="{EB3DE1E5-39F7-EC25-5A9B-9C145E91FC17}"/>
              </a:ext>
            </a:extLst>
          </p:cNvPr>
          <p:cNvSpPr>
            <a:spLocks noGrp="1"/>
          </p:cNvSpPr>
          <p:nvPr/>
        </p:nvSpPr>
        <p:spPr>
          <a:xfrm>
            <a:off x="318134" y="102870"/>
            <a:ext cx="3628365" cy="795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>
                <a:solidFill>
                  <a:schemeClr val="accent1">
                    <a:lumMod val="50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图像增强技术分类</a:t>
            </a:r>
          </a:p>
        </p:txBody>
      </p:sp>
      <p:cxnSp>
        <p:nvCxnSpPr>
          <p:cNvPr id="20" name="直线连接符 4">
            <a:extLst>
              <a:ext uri="{FF2B5EF4-FFF2-40B4-BE49-F238E27FC236}">
                <a16:creationId xmlns:a16="http://schemas.microsoft.com/office/drawing/2014/main" id="{7BE8CEEF-84B5-167C-786F-27C099C22D6A}"/>
              </a:ext>
            </a:extLst>
          </p:cNvPr>
          <p:cNvCxnSpPr/>
          <p:nvPr/>
        </p:nvCxnSpPr>
        <p:spPr>
          <a:xfrm>
            <a:off x="3936942" y="500841"/>
            <a:ext cx="25895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>
            <a:extLst>
              <a:ext uri="{FF2B5EF4-FFF2-40B4-BE49-F238E27FC236}">
                <a16:creationId xmlns:a16="http://schemas.microsoft.com/office/drawing/2014/main" id="{A8C4EB24-5CF5-C869-8F75-988BED097637}"/>
              </a:ext>
            </a:extLst>
          </p:cNvPr>
          <p:cNvSpPr/>
          <p:nvPr/>
        </p:nvSpPr>
        <p:spPr>
          <a:xfrm>
            <a:off x="19878" y="183607"/>
            <a:ext cx="298173" cy="96933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24" name="标题 1">
            <a:extLst>
              <a:ext uri="{FF2B5EF4-FFF2-40B4-BE49-F238E27FC236}">
                <a16:creationId xmlns:a16="http://schemas.microsoft.com/office/drawing/2014/main" id="{3770C7E9-1D6B-7A45-9889-1B6D18E9F9A4}"/>
              </a:ext>
            </a:extLst>
          </p:cNvPr>
          <p:cNvSpPr txBox="1"/>
          <p:nvPr/>
        </p:nvSpPr>
        <p:spPr>
          <a:xfrm>
            <a:off x="470612" y="562089"/>
            <a:ext cx="4874228" cy="8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</a:rPr>
              <a:t>Image Enhancement Techniques</a:t>
            </a:r>
          </a:p>
        </p:txBody>
      </p:sp>
    </p:spTree>
    <p:extLst>
      <p:ext uri="{BB962C8B-B14F-4D97-AF65-F5344CB8AC3E}">
        <p14:creationId xmlns:p14="http://schemas.microsoft.com/office/powerpoint/2010/main" val="3890334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131" y="271543"/>
            <a:ext cx="872370" cy="85328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400050" y="1341120"/>
                <a:ext cx="8670290" cy="310769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800100" lvl="1" indent="-342900" fontAlgn="auto">
                  <a:buFont typeface="Wingdings" panose="05000000000000000000" pitchFamily="2" charset="2"/>
                  <a:buChar char="n"/>
                </a:pPr>
                <a:r>
                  <a:rPr kumimoji="1" lang="zh-CN" altLang="en-US" sz="2800" dirty="0">
                    <a:latin typeface="Times New Roman" panose="02020503050405090304" charset="0"/>
                    <a:ea typeface="宋体" panose="02010600030101010101" pitchFamily="2" charset="-122"/>
                    <a:cs typeface="Times New Roman" panose="02020503050405090304" charset="0"/>
                    <a:sym typeface="+mn-ea"/>
                  </a:rPr>
                  <a:t>线性空间滤波：</a:t>
                </a:r>
              </a:p>
              <a:p>
                <a:pPr marL="1257300" lvl="2" indent="-342900" fontAlgn="auto">
                  <a:buFont typeface="Wingdings" panose="05000000000000000000" pitchFamily="2" charset="2"/>
                  <a:buChar char="n"/>
                </a:pPr>
                <a:r>
                  <a:rPr kumimoji="1" lang="zh-CN" altLang="en-US" sz="2800" dirty="0">
                    <a:latin typeface="Times New Roman" panose="02020503050405090304" charset="0"/>
                    <a:ea typeface="宋体" panose="02010600030101010101" pitchFamily="2" charset="-122"/>
                    <a:cs typeface="Times New Roman" panose="02020503050405090304" charset="0"/>
                    <a:sym typeface="+mn-ea"/>
                  </a:rPr>
                  <a:t>图像 </a:t>
                </a:r>
                <a:r>
                  <a:rPr kumimoji="1" lang="en-US" altLang="zh-CN" sz="2800" i="1" dirty="0">
                    <a:latin typeface="Times New Roman Italic" panose="02020503050405090304" charset="0"/>
                    <a:ea typeface="宋体" panose="02010600030101010101" pitchFamily="2" charset="-122"/>
                    <a:cs typeface="Times New Roman Italic" panose="02020503050405090304" charset="0"/>
                    <a:sym typeface="+mn-ea"/>
                  </a:rPr>
                  <a:t>f </a:t>
                </a:r>
                <a:r>
                  <a:rPr kumimoji="1" lang="zh-CN" altLang="en-US" sz="2800" dirty="0">
                    <a:latin typeface="Times New Roman Italic" panose="02020503050405090304" charset="0"/>
                    <a:ea typeface="宋体" panose="02010600030101010101" pitchFamily="2" charset="-122"/>
                    <a:cs typeface="Times New Roman Italic" panose="02020503050405090304" charset="0"/>
                    <a:sym typeface="+mn-ea"/>
                  </a:rPr>
                  <a:t>与</a:t>
                </a:r>
                <a:r>
                  <a:rPr kumimoji="1" lang="zh-CN" altLang="en-US" sz="2800" dirty="0">
                    <a:latin typeface="Times New Roman" panose="02020503050405090304" charset="0"/>
                    <a:ea typeface="宋体" panose="02010600030101010101" pitchFamily="2" charset="-122"/>
                    <a:cs typeface="Times New Roman" panose="02020503050405090304" charset="0"/>
                    <a:sym typeface="+mn-ea"/>
                  </a:rPr>
                  <a:t>空间核 </a:t>
                </a:r>
                <a:r>
                  <a:rPr kumimoji="1" lang="en-US" altLang="zh-CN" sz="2800" i="1" dirty="0">
                    <a:latin typeface="Times New Roman Italic" panose="02020503050405090304" charset="0"/>
                    <a:ea typeface="宋体" panose="02010600030101010101" pitchFamily="2" charset="-122"/>
                    <a:cs typeface="Times New Roman Italic" panose="02020503050405090304" charset="0"/>
                    <a:sym typeface="+mn-ea"/>
                  </a:rPr>
                  <a:t>w </a:t>
                </a:r>
                <a:r>
                  <a:rPr kumimoji="1" lang="zh-CN" altLang="en-US" sz="2800" dirty="0">
                    <a:latin typeface="Times New Roman" panose="02020503050405090304" charset="0"/>
                    <a:ea typeface="宋体" panose="02010600030101010101" pitchFamily="2" charset="-122"/>
                    <a:cs typeface="Times New Roman" panose="02020503050405090304" charset="0"/>
                    <a:sym typeface="+mn-ea"/>
                  </a:rPr>
                  <a:t>之间执行乘积之和的操作</a:t>
                </a:r>
              </a:p>
              <a:p>
                <a:pPr marL="800100" lvl="1" indent="-342900" fontAlgn="auto">
                  <a:buFont typeface="Wingdings" panose="05000000000000000000" pitchFamily="2" charset="2"/>
                  <a:buChar char="n"/>
                </a:pPr>
                <a:endParaRPr kumimoji="1" lang="zh-CN" altLang="en-US" sz="2800" dirty="0">
                  <a:latin typeface="Times New Roman" panose="02020503050405090304" charset="0"/>
                  <a:ea typeface="宋体" panose="02010600030101010101" pitchFamily="2" charset="-122"/>
                  <a:cs typeface="Times New Roman" panose="02020503050405090304" charset="0"/>
                  <a:sym typeface="+mn-ea"/>
                </a:endParaRPr>
              </a:p>
              <a:p>
                <a:pPr marL="800100" lvl="1" indent="-342900" fontAlgn="auto">
                  <a:buFont typeface="Wingdings" panose="05000000000000000000" pitchFamily="2" charset="2"/>
                  <a:buChar char="n"/>
                </a:pPr>
                <a:r>
                  <a:rPr kumimoji="1" lang="zh-CN" altLang="en-US" sz="2800" dirty="0">
                    <a:latin typeface="Times New Roman" panose="02020503050405090304" charset="0"/>
                    <a:ea typeface="宋体" panose="02010600030101010101" pitchFamily="2" charset="-122"/>
                    <a:cs typeface="Times New Roman" panose="02020503050405090304" charset="0"/>
                    <a:sym typeface="+mn-ea"/>
                  </a:rPr>
                  <a:t>在图像 </a:t>
                </a:r>
                <a:r>
                  <a:rPr kumimoji="1" lang="en-US" altLang="zh-CN" sz="2800" i="1" dirty="0">
                    <a:latin typeface="Times New Roman Italic" panose="02020503050405090304" charset="0"/>
                    <a:ea typeface="宋体" panose="02010600030101010101" pitchFamily="2" charset="-122"/>
                    <a:cs typeface="Times New Roman Italic" panose="02020503050405090304" charset="0"/>
                    <a:sym typeface="+mn-ea"/>
                  </a:rPr>
                  <a:t>f </a:t>
                </a:r>
                <a:r>
                  <a:rPr kumimoji="1" lang="zh-CN" altLang="en-US" sz="2800" dirty="0">
                    <a:latin typeface="Times New Roman Italic" panose="02020503050405090304" charset="0"/>
                    <a:ea typeface="宋体" panose="02010600030101010101" pitchFamily="2" charset="-122"/>
                    <a:cs typeface="Times New Roman Italic" panose="02020503050405090304" charset="0"/>
                    <a:sym typeface="+mn-ea"/>
                  </a:rPr>
                  <a:t>任意一点</a:t>
                </a:r>
                <a:r>
                  <a:rPr kumimoji="1" lang="en-US" altLang="zh-CN" sz="2800" dirty="0">
                    <a:latin typeface="Times New Roman" panose="02020503050405090304" charset="0"/>
                    <a:ea typeface="宋体" panose="02010600030101010101" pitchFamily="2" charset="-122"/>
                    <a:cs typeface="Times New Roman" panose="02020503050405090304" charset="0"/>
                    <a:sym typeface="+mn-ea"/>
                  </a:rPr>
                  <a:t>(</a:t>
                </a:r>
                <a:r>
                  <a:rPr kumimoji="1" lang="en-US" altLang="zh-CN" sz="2800" dirty="0">
                    <a:latin typeface="Times New Roman Italic" panose="02020503050405090304" charset="0"/>
                    <a:ea typeface="宋体" panose="02010600030101010101" pitchFamily="2" charset="-122"/>
                    <a:cs typeface="Times New Roman Italic" panose="02020503050405090304" charset="0"/>
                    <a:sym typeface="+mn-ea"/>
                  </a:rPr>
                  <a:t>x,y</a:t>
                </a:r>
                <a:r>
                  <a:rPr kumimoji="1" lang="en-US" altLang="zh-CN" sz="2800" dirty="0">
                    <a:latin typeface="Times New Roman" panose="02020503050405090304" charset="0"/>
                    <a:ea typeface="宋体" panose="02010600030101010101" pitchFamily="2" charset="-122"/>
                    <a:cs typeface="Times New Roman" panose="02020503050405090304" charset="0"/>
                    <a:sym typeface="+mn-ea"/>
                  </a:rPr>
                  <a:t>)</a:t>
                </a:r>
                <a:r>
                  <a:rPr kumimoji="1" lang="zh-CN" altLang="en-US" sz="2800" dirty="0">
                    <a:latin typeface="Times New Roman Italic" panose="02020503050405090304" charset="0"/>
                    <a:ea typeface="宋体" panose="02010600030101010101" pitchFamily="2" charset="-122"/>
                    <a:cs typeface="Times New Roman Italic" panose="02020503050405090304" charset="0"/>
                    <a:sym typeface="+mn-ea"/>
                  </a:rPr>
                  <a:t>处，</a:t>
                </a:r>
                <a:r>
                  <a:rPr kumimoji="1" lang="zh-CN" altLang="en-US" sz="2800" dirty="0">
                    <a:latin typeface="Times New Roman" panose="02020503050405090304" charset="0"/>
                    <a:ea typeface="宋体" panose="02010600030101010101" pitchFamily="2" charset="-122"/>
                    <a:cs typeface="Times New Roman" panose="02020503050405090304" charset="0"/>
                    <a:sym typeface="+mn-ea"/>
                  </a:rPr>
                  <a:t>假设使用大小为</a:t>
                </a:r>
                <a14:m>
                  <m:oMath xmlns:m="http://schemas.openxmlformats.org/officeDocument/2006/math">
                    <m:r>
                      <a:rPr kumimoji="1" lang="en-US" altLang="zh-CN" sz="28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Times New Roman" panose="02020503050405090304" charset="0"/>
                        <a:cs typeface="Times New Roman" panose="02020503050405090304" charset="0"/>
                        <a:sym typeface="+mn-ea"/>
                      </a:rPr>
                      <m:t>3</m:t>
                    </m:r>
                    <m:r>
                      <a:rPr kumimoji="1" lang="en-US" altLang="zh-CN" sz="28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Times New Roman" panose="02020503050405090304" charset="0"/>
                        <a:cs typeface="Times New Roman" panose="02020503050405090304" charset="0"/>
                        <a:sym typeface="+mn-ea"/>
                      </a:rPr>
                      <m:t>×</m:t>
                    </m:r>
                    <m:r>
                      <a:rPr kumimoji="1" lang="en-US" altLang="zh-CN" sz="28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Times New Roman" panose="02020503050405090304" charset="0"/>
                        <a:cs typeface="Times New Roman" panose="02020503050405090304" charset="0"/>
                        <a:sym typeface="+mn-ea"/>
                      </a:rPr>
                      <m:t>3</m:t>
                    </m:r>
                  </m:oMath>
                </a14:m>
                <a:r>
                  <a:rPr kumimoji="1" lang="zh-CN" altLang="en-US" sz="2800" dirty="0">
                    <a:latin typeface="Times New Roman" panose="02020503050405090304" charset="0"/>
                    <a:ea typeface="宋体" panose="02010600030101010101" pitchFamily="2" charset="-122"/>
                    <a:cs typeface="Times New Roman" panose="02020503050405090304" charset="0"/>
                    <a:sym typeface="+mn-ea"/>
                  </a:rPr>
                  <a:t>的空间核</a:t>
                </a:r>
                <a:r>
                  <a:rPr kumimoji="1" lang="en-US" altLang="zh-CN" sz="2800" i="1" dirty="0">
                    <a:latin typeface="Times New Roman Italic" panose="02020503050405090304" charset="0"/>
                    <a:ea typeface="宋体" panose="02010600030101010101" pitchFamily="2" charset="-122"/>
                    <a:cs typeface="Times New Roman Italic" panose="02020503050405090304" charset="0"/>
                    <a:sym typeface="+mn-ea"/>
                  </a:rPr>
                  <a:t>w </a:t>
                </a:r>
                <a:r>
                  <a:rPr kumimoji="1" lang="en-US" altLang="zh-CN" sz="2800" dirty="0">
                    <a:latin typeface="Times New Roman Italic" panose="02020503050405090304" charset="0"/>
                    <a:ea typeface="宋体" panose="02010600030101010101" pitchFamily="2" charset="-122"/>
                    <a:cs typeface="Times New Roman Italic" panose="02020503050405090304" charset="0"/>
                    <a:sym typeface="+mn-ea"/>
                  </a:rPr>
                  <a:t>（核中心</a:t>
                </a:r>
                <a:r>
                  <a:rPr kumimoji="1" lang="en-US" altLang="zh-CN" sz="2800" i="1" dirty="0">
                    <a:latin typeface="Times New Roman Italic" panose="02020503050405090304" charset="0"/>
                    <a:ea typeface="宋体" panose="02010600030101010101" pitchFamily="2" charset="-122"/>
                    <a:cs typeface="Times New Roman Italic" panose="02020503050405090304" charset="0"/>
                    <a:sym typeface="+mn-ea"/>
                  </a:rPr>
                  <a:t>w</a:t>
                </a:r>
                <a:r>
                  <a:rPr kumimoji="1" lang="en-US" altLang="zh-CN" sz="2800" dirty="0">
                    <a:latin typeface="Times New Roman" panose="02020503050405090304" charset="0"/>
                    <a:ea typeface="宋体" panose="02010600030101010101" pitchFamily="2" charset="-122"/>
                    <a:cs typeface="Times New Roman" panose="02020503050405090304" charset="0"/>
                    <a:sym typeface="+mn-ea"/>
                  </a:rPr>
                  <a:t>(0,0)</a:t>
                </a:r>
                <a:r>
                  <a:rPr kumimoji="1" lang="en-US" altLang="zh-CN" sz="2800" i="1" dirty="0">
                    <a:latin typeface="Times New Roman Italic" panose="02020503050405090304" charset="0"/>
                    <a:ea typeface="宋体" panose="02010600030101010101" pitchFamily="2" charset="-122"/>
                    <a:cs typeface="Times New Roman Italic" panose="02020503050405090304" charset="0"/>
                    <a:sym typeface="+mn-ea"/>
                  </a:rPr>
                  <a:t>与</a:t>
                </a:r>
                <a:r>
                  <a:rPr kumimoji="1" lang="en-US" altLang="zh-CN" sz="2800" dirty="0">
                    <a:latin typeface="Times New Roman" panose="02020503050405090304" charset="0"/>
                    <a:ea typeface="宋体" panose="02010600030101010101" pitchFamily="2" charset="-122"/>
                    <a:cs typeface="Times New Roman" panose="02020503050405090304" charset="0"/>
                    <a:sym typeface="+mn-ea"/>
                  </a:rPr>
                  <a:t>(</a:t>
                </a:r>
                <a:r>
                  <a:rPr kumimoji="1" lang="en-US" altLang="zh-CN" sz="2800" i="1" dirty="0">
                    <a:latin typeface="Times New Roman Italic" panose="02020503050405090304" charset="0"/>
                    <a:ea typeface="宋体" panose="02010600030101010101" pitchFamily="2" charset="-122"/>
                    <a:cs typeface="Times New Roman Italic" panose="02020503050405090304" charset="0"/>
                    <a:sym typeface="+mn-ea"/>
                  </a:rPr>
                  <a:t>x,y</a:t>
                </a:r>
                <a:r>
                  <a:rPr kumimoji="1" lang="en-US" altLang="zh-CN" sz="2800" dirty="0">
                    <a:latin typeface="Times New Roman" panose="02020503050405090304" charset="0"/>
                    <a:ea typeface="宋体" panose="02010600030101010101" pitchFamily="2" charset="-122"/>
                    <a:cs typeface="Times New Roman" panose="02020503050405090304" charset="0"/>
                    <a:sym typeface="+mn-ea"/>
                  </a:rPr>
                  <a:t>)</a:t>
                </a:r>
                <a:r>
                  <a:rPr kumimoji="1" lang="en-US" altLang="zh-CN" sz="2800" dirty="0">
                    <a:latin typeface="Times New Roman Italic" panose="02020503050405090304" charset="0"/>
                    <a:ea typeface="宋体" panose="02010600030101010101" pitchFamily="2" charset="-122"/>
                    <a:cs typeface="Times New Roman Italic" panose="02020503050405090304" charset="0"/>
                    <a:sym typeface="+mn-ea"/>
                  </a:rPr>
                  <a:t>对齐）</a:t>
                </a:r>
              </a:p>
              <a:p>
                <a:pPr marL="800100" lvl="1" indent="-342900" fontAlgn="auto">
                  <a:buFont typeface="Wingdings" panose="05000000000000000000" pitchFamily="2" charset="2"/>
                  <a:buChar char="n"/>
                </a:pPr>
                <a:endParaRPr kumimoji="1" lang="en-US" altLang="zh-CN" sz="2800" dirty="0">
                  <a:latin typeface="Times New Roman Italic" panose="02020503050405090304" charset="0"/>
                  <a:ea typeface="宋体" panose="02010600030101010101" pitchFamily="2" charset="-122"/>
                  <a:cs typeface="Times New Roman Italic" panose="02020503050405090304" charset="0"/>
                  <a:sym typeface="+mn-ea"/>
                </a:endParaRPr>
              </a:p>
              <a:p>
                <a:pPr marL="800100" lvl="1" indent="-342900" fontAlgn="auto">
                  <a:buFont typeface="Wingdings" panose="05000000000000000000" pitchFamily="2" charset="2"/>
                  <a:buChar char="n"/>
                </a:pPr>
                <a:r>
                  <a:rPr kumimoji="1" lang="zh-CN" altLang="en-US" sz="2800" dirty="0">
                    <a:latin typeface="Times New Roman Italic" panose="02020503050405090304" charset="0"/>
                    <a:ea typeface="宋体" panose="02010600030101010101" pitchFamily="2" charset="-122"/>
                    <a:cs typeface="Times New Roman Italic" panose="02020503050405090304" charset="0"/>
                    <a:sym typeface="+mn-ea"/>
                  </a:rPr>
                  <a:t>输出响应（空间相关）</a:t>
                </a:r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050" y="1341120"/>
                <a:ext cx="8670290" cy="3107690"/>
              </a:xfrm>
              <a:prstGeom prst="rect">
                <a:avLst/>
              </a:prstGeom>
              <a:blipFill>
                <a:blip r:embed="rId4"/>
                <a:stretch>
                  <a:fillRect t="-2549" b="-39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矩形 12"/>
          <p:cNvSpPr/>
          <p:nvPr/>
        </p:nvSpPr>
        <p:spPr>
          <a:xfrm>
            <a:off x="19878" y="183607"/>
            <a:ext cx="298173" cy="96933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/>
        </p:nvSpPr>
        <p:spPr>
          <a:xfrm>
            <a:off x="318135" y="102870"/>
            <a:ext cx="2734310" cy="795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>
                <a:solidFill>
                  <a:schemeClr val="accent1">
                    <a:lumMod val="50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空间滤波基础</a:t>
            </a:r>
          </a:p>
        </p:txBody>
      </p:sp>
      <p:cxnSp>
        <p:nvCxnSpPr>
          <p:cNvPr id="4" name="直线连接符 4"/>
          <p:cNvCxnSpPr/>
          <p:nvPr/>
        </p:nvCxnSpPr>
        <p:spPr>
          <a:xfrm>
            <a:off x="3052445" y="500380"/>
            <a:ext cx="25895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标题 1"/>
          <p:cNvSpPr txBox="1"/>
          <p:nvPr/>
        </p:nvSpPr>
        <p:spPr>
          <a:xfrm>
            <a:off x="502920" y="624840"/>
            <a:ext cx="4124325" cy="8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latin typeface="Times New Roman" panose="02020503050405090304" charset="0"/>
                <a:ea typeface="宋体" panose="02010600030101010101" pitchFamily="2" charset="-122"/>
                <a:cs typeface="Times New Roman" panose="02020503050405090304" charset="0"/>
              </a:rPr>
              <a:t>Foundations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4240" y="4431665"/>
            <a:ext cx="7662545" cy="11842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34362" y="5646172"/>
            <a:ext cx="5272175" cy="1317873"/>
          </a:xfrm>
          <a:prstGeom prst="rect">
            <a:avLst/>
          </a:prstGeom>
        </p:spPr>
      </p:pic>
      <p:sp>
        <p:nvSpPr>
          <p:cNvPr id="10" name="下箭头 9"/>
          <p:cNvSpPr/>
          <p:nvPr/>
        </p:nvSpPr>
        <p:spPr>
          <a:xfrm>
            <a:off x="4627245" y="5500370"/>
            <a:ext cx="486410" cy="41211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131" y="271543"/>
            <a:ext cx="872370" cy="853287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177165" y="1362075"/>
            <a:ext cx="8670290" cy="1383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 fontAlgn="auto">
              <a:buFont typeface="Wingdings" panose="05000000000000000000" pitchFamily="2" charset="2"/>
              <a:buChar char="n"/>
            </a:pPr>
            <a:r>
              <a:rPr kumimoji="1" lang="zh-CN" altLang="en-US" sz="2800" dirty="0">
                <a:latin typeface="Times New Roman Italic" panose="02020503050405090304" charset="0"/>
                <a:ea typeface="宋体" panose="02010600030101010101" pitchFamily="2" charset="-122"/>
                <a:cs typeface="Times New Roman Italic" panose="02020503050405090304" charset="0"/>
                <a:sym typeface="+mn-ea"/>
              </a:rPr>
              <a:t>对于任意大小为</a:t>
            </a:r>
            <a:r>
              <a:rPr kumimoji="1" lang="en-US" altLang="zh-CN" sz="2800" dirty="0">
                <a:solidFill>
                  <a:srgbClr val="FF0000"/>
                </a:solidFill>
                <a:latin typeface="Times New Roman Italic" panose="02020503050405090304" charset="0"/>
                <a:ea typeface="宋体" panose="02010600030101010101" pitchFamily="2" charset="-122"/>
                <a:cs typeface="Times New Roman Italic" panose="02020503050405090304" charset="0"/>
                <a:sym typeface="+mn-ea"/>
              </a:rPr>
              <a:t>m</a:t>
            </a:r>
            <a:r>
              <a:rPr kumimoji="1" lang="en-US" altLang="zh-CN" sz="2800" dirty="0">
                <a:solidFill>
                  <a:srgbClr val="FF0000"/>
                </a:solidFill>
                <a:latin typeface="Arial" panose="020B0604020202090204" pitchFamily="34" charset="0"/>
                <a:ea typeface="宋体" panose="02010600030101010101" pitchFamily="2" charset="-122"/>
                <a:cs typeface="Times New Roman" panose="02020503050405090304" charset="0"/>
                <a:sym typeface="+mn-ea"/>
              </a:rPr>
              <a:t>×</a:t>
            </a:r>
            <a:r>
              <a:rPr kumimoji="1" lang="en-US" altLang="zh-CN" sz="2800" dirty="0">
                <a:solidFill>
                  <a:srgbClr val="FF0000"/>
                </a:solidFill>
                <a:latin typeface="Times New Roman Italic" panose="02020503050405090304" charset="0"/>
                <a:ea typeface="宋体" panose="02010600030101010101" pitchFamily="2" charset="-122"/>
                <a:cs typeface="Times New Roman Italic" panose="02020503050405090304" charset="0"/>
                <a:sym typeface="+mn-ea"/>
              </a:rPr>
              <a:t>n</a:t>
            </a:r>
            <a:r>
              <a:rPr kumimoji="1" lang="zh-CN" altLang="en-US" sz="2800" dirty="0">
                <a:latin typeface="Times New Roman Italic" panose="02020503050405090304" charset="0"/>
                <a:ea typeface="宋体" panose="02010600030101010101" pitchFamily="2" charset="-122"/>
                <a:cs typeface="Times New Roman Italic" panose="02020503050405090304" charset="0"/>
                <a:sym typeface="+mn-ea"/>
              </a:rPr>
              <a:t>的核</a:t>
            </a:r>
            <a:r>
              <a:rPr kumimoji="1" lang="en-US" altLang="zh-CN" sz="2800" dirty="0">
                <a:latin typeface="Times New Roman Italic" panose="02020503050405090304" charset="0"/>
                <a:ea typeface="宋体" panose="02010600030101010101" pitchFamily="2" charset="-122"/>
                <a:cs typeface="Times New Roman Italic" panose="02020503050405090304" charset="0"/>
                <a:sym typeface="+mn-ea"/>
              </a:rPr>
              <a:t>w</a:t>
            </a:r>
            <a:r>
              <a:rPr kumimoji="1" lang="zh-CN" altLang="en-US" sz="2800" dirty="0">
                <a:latin typeface="Times New Roman Italic" panose="02020503050405090304" charset="0"/>
                <a:ea typeface="宋体" panose="02010600030101010101" pitchFamily="2" charset="-122"/>
                <a:cs typeface="Times New Roman Italic" panose="02020503050405090304" charset="0"/>
                <a:sym typeface="+mn-ea"/>
              </a:rPr>
              <a:t>，假设</a:t>
            </a:r>
          </a:p>
          <a:p>
            <a:pPr marL="1257300" lvl="2" indent="-342900" fontAlgn="auto">
              <a:buFont typeface="Wingdings" panose="05000000000000000000" pitchFamily="2" charset="2"/>
              <a:buChar char="n"/>
            </a:pPr>
            <a:r>
              <a:rPr kumimoji="1" lang="zh-CN" altLang="en-US" sz="2800" dirty="0">
                <a:latin typeface="Times New Roman Italic" panose="02020503050405090304" charset="0"/>
                <a:ea typeface="宋体" panose="02010600030101010101" pitchFamily="2" charset="-122"/>
                <a:cs typeface="Times New Roman Italic" panose="02020503050405090304" charset="0"/>
                <a:sym typeface="+mn-ea"/>
              </a:rPr>
              <a:t> </a:t>
            </a:r>
            <a:r>
              <a:rPr kumimoji="1" lang="en-US" altLang="zh-CN" sz="2800" dirty="0">
                <a:latin typeface="Times New Roman Italic" panose="02020503050405090304" charset="0"/>
                <a:ea typeface="宋体" panose="02010600030101010101" pitchFamily="2" charset="-122"/>
                <a:cs typeface="Times New Roman Italic" panose="02020503050405090304" charset="0"/>
                <a:sym typeface="+mn-ea"/>
              </a:rPr>
              <a:t>m = </a:t>
            </a:r>
            <a:r>
              <a:rPr kumimoji="1" lang="en-US" altLang="zh-CN" sz="2800" dirty="0">
                <a:latin typeface="Times New Roman" panose="02020503050405090304" charset="0"/>
                <a:ea typeface="宋体" panose="02010600030101010101" pitchFamily="2" charset="-122"/>
                <a:cs typeface="Times New Roman" panose="02020503050405090304" charset="0"/>
                <a:sym typeface="+mn-ea"/>
              </a:rPr>
              <a:t>2</a:t>
            </a:r>
            <a:r>
              <a:rPr kumimoji="1" lang="en-US" altLang="zh-CN" sz="2800" dirty="0">
                <a:latin typeface="Times New Roman Italic" panose="02020503050405090304" charset="0"/>
                <a:ea typeface="宋体" panose="02010600030101010101" pitchFamily="2" charset="-122"/>
                <a:cs typeface="Times New Roman Italic" panose="02020503050405090304" charset="0"/>
                <a:sym typeface="+mn-ea"/>
              </a:rPr>
              <a:t>a+</a:t>
            </a:r>
            <a:r>
              <a:rPr kumimoji="1" lang="en-US" altLang="zh-CN" sz="2800" dirty="0">
                <a:latin typeface="Times New Roman" panose="02020503050405090304" charset="0"/>
                <a:ea typeface="宋体" panose="02010600030101010101" pitchFamily="2" charset="-122"/>
                <a:cs typeface="Times New Roman" panose="02020503050405090304" charset="0"/>
                <a:sym typeface="+mn-ea"/>
              </a:rPr>
              <a:t>1,</a:t>
            </a:r>
            <a:r>
              <a:rPr kumimoji="1" lang="en-US" altLang="zh-CN" sz="2800" dirty="0">
                <a:latin typeface="Times New Roman Italic" panose="02020503050405090304" charset="0"/>
                <a:ea typeface="宋体" panose="02010600030101010101" pitchFamily="2" charset="-122"/>
                <a:cs typeface="Times New Roman Italic" panose="02020503050405090304" charset="0"/>
                <a:sym typeface="+mn-ea"/>
              </a:rPr>
              <a:t> n = </a:t>
            </a:r>
            <a:r>
              <a:rPr kumimoji="1" lang="en-US" altLang="zh-CN" sz="2800" dirty="0">
                <a:latin typeface="Times New Roman" panose="02020503050405090304" charset="0"/>
                <a:ea typeface="宋体" panose="02010600030101010101" pitchFamily="2" charset="-122"/>
                <a:cs typeface="Times New Roman" panose="02020503050405090304" charset="0"/>
                <a:sym typeface="+mn-ea"/>
              </a:rPr>
              <a:t>2</a:t>
            </a:r>
            <a:r>
              <a:rPr kumimoji="1" lang="en-US" altLang="zh-CN" sz="2800" dirty="0">
                <a:latin typeface="Times New Roman Italic" panose="02020503050405090304" charset="0"/>
                <a:ea typeface="宋体" panose="02010600030101010101" pitchFamily="2" charset="-122"/>
                <a:cs typeface="Times New Roman Italic" panose="02020503050405090304" charset="0"/>
                <a:sym typeface="+mn-ea"/>
              </a:rPr>
              <a:t>b+</a:t>
            </a:r>
            <a:r>
              <a:rPr kumimoji="1" lang="en-US" altLang="zh-CN" sz="2800" dirty="0">
                <a:latin typeface="Times New Roman" panose="02020503050405090304" charset="0"/>
                <a:ea typeface="宋体" panose="02010600030101010101" pitchFamily="2" charset="-122"/>
                <a:cs typeface="Times New Roman" panose="02020503050405090304" charset="0"/>
                <a:sym typeface="+mn-ea"/>
              </a:rPr>
              <a:t>1</a:t>
            </a:r>
          </a:p>
          <a:p>
            <a:pPr marL="800100" lvl="1" indent="-342900" fontAlgn="auto">
              <a:buFont typeface="Wingdings" panose="05000000000000000000" pitchFamily="2" charset="2"/>
              <a:buChar char="n"/>
            </a:pPr>
            <a:r>
              <a:rPr kumimoji="1" lang="zh-CN" altLang="en-US" sz="2800" dirty="0">
                <a:latin typeface="Times New Roman" panose="02020503050405090304" charset="0"/>
                <a:ea typeface="宋体" panose="02010600030101010101" pitchFamily="2" charset="-122"/>
                <a:cs typeface="Times New Roman" panose="02020503050405090304" charset="0"/>
                <a:sym typeface="+mn-ea"/>
              </a:rPr>
              <a:t>图像 </a:t>
            </a:r>
            <a:r>
              <a:rPr kumimoji="1" lang="en-US" altLang="zh-CN" sz="2800" i="1" dirty="0">
                <a:latin typeface="Times New Roman Italic" panose="02020503050405090304" charset="0"/>
                <a:ea typeface="宋体" panose="02010600030101010101" pitchFamily="2" charset="-122"/>
                <a:cs typeface="Times New Roman Italic" panose="02020503050405090304" charset="0"/>
                <a:sym typeface="+mn-ea"/>
              </a:rPr>
              <a:t>f </a:t>
            </a:r>
            <a:r>
              <a:rPr kumimoji="1" lang="zh-CN" altLang="en-US" sz="2800" dirty="0">
                <a:latin typeface="Times New Roman Italic" panose="02020503050405090304" charset="0"/>
                <a:ea typeface="宋体" panose="02010600030101010101" pitchFamily="2" charset="-122"/>
                <a:cs typeface="Times New Roman Italic" panose="02020503050405090304" charset="0"/>
                <a:sym typeface="+mn-ea"/>
              </a:rPr>
              <a:t>关于核</a:t>
            </a:r>
            <a:r>
              <a:rPr kumimoji="1" lang="zh-CN" altLang="en-US" sz="2800" i="1" dirty="0">
                <a:latin typeface="Times New Roman Italic" panose="02020503050405090304" charset="0"/>
                <a:ea typeface="宋体" panose="02010600030101010101" pitchFamily="2" charset="-122"/>
                <a:cs typeface="Times New Roman Italic" panose="02020503050405090304" charset="0"/>
                <a:sym typeface="+mn-ea"/>
              </a:rPr>
              <a:t> </a:t>
            </a:r>
            <a:r>
              <a:rPr kumimoji="1" lang="en-US" altLang="zh-CN" sz="2800" i="1" dirty="0">
                <a:latin typeface="Times New Roman Italic" panose="02020503050405090304" charset="0"/>
                <a:ea typeface="宋体" panose="02010600030101010101" pitchFamily="2" charset="-122"/>
                <a:cs typeface="Times New Roman Italic" panose="02020503050405090304" charset="0"/>
                <a:sym typeface="+mn-ea"/>
              </a:rPr>
              <a:t>w </a:t>
            </a:r>
            <a:r>
              <a:rPr kumimoji="1" lang="zh-CN" altLang="en-US" sz="2800" dirty="0">
                <a:latin typeface="Times New Roman Italic" panose="02020503050405090304" charset="0"/>
                <a:ea typeface="宋体" panose="02010600030101010101" pitchFamily="2" charset="-122"/>
                <a:cs typeface="Times New Roman Italic" panose="02020503050405090304" charset="0"/>
                <a:sym typeface="+mn-ea"/>
              </a:rPr>
              <a:t>的空间滤波响应为</a:t>
            </a:r>
          </a:p>
        </p:txBody>
      </p:sp>
      <p:sp>
        <p:nvSpPr>
          <p:cNvPr id="13" name="矩形 12"/>
          <p:cNvSpPr/>
          <p:nvPr/>
        </p:nvSpPr>
        <p:spPr>
          <a:xfrm>
            <a:off x="19878" y="183607"/>
            <a:ext cx="298173" cy="96933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/>
        </p:nvSpPr>
        <p:spPr>
          <a:xfrm>
            <a:off x="318135" y="102870"/>
            <a:ext cx="2734310" cy="795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>
                <a:solidFill>
                  <a:schemeClr val="accent1">
                    <a:lumMod val="50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空间滤波基础</a:t>
            </a:r>
          </a:p>
        </p:txBody>
      </p:sp>
      <p:cxnSp>
        <p:nvCxnSpPr>
          <p:cNvPr id="4" name="直线连接符 4"/>
          <p:cNvCxnSpPr/>
          <p:nvPr/>
        </p:nvCxnSpPr>
        <p:spPr>
          <a:xfrm>
            <a:off x="3052445" y="500380"/>
            <a:ext cx="25895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标题 1"/>
          <p:cNvSpPr txBox="1"/>
          <p:nvPr/>
        </p:nvSpPr>
        <p:spPr>
          <a:xfrm>
            <a:off x="502920" y="624840"/>
            <a:ext cx="4124325" cy="8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latin typeface="Times New Roman" panose="02020503050405090304" charset="0"/>
                <a:ea typeface="宋体" panose="02010600030101010101" pitchFamily="2" charset="-122"/>
                <a:cs typeface="Times New Roman" panose="02020503050405090304" charset="0"/>
              </a:rPr>
              <a:t>Foundations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65935" y="2814320"/>
            <a:ext cx="5727065" cy="946785"/>
          </a:xfrm>
          <a:prstGeom prst="rect">
            <a:avLst/>
          </a:prstGeom>
        </p:spPr>
      </p:pic>
      <p:graphicFrame>
        <p:nvGraphicFramePr>
          <p:cNvPr id="15" name="object 4"/>
          <p:cNvGraphicFramePr>
            <a:graphicFrameLocks noGrp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355049729"/>
              </p:ext>
            </p:extLst>
          </p:nvPr>
        </p:nvGraphicFramePr>
        <p:xfrm>
          <a:off x="4200525" y="4050030"/>
          <a:ext cx="2367915" cy="2108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893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93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893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59130">
                <a:tc>
                  <a:txBody>
                    <a:bodyPr/>
                    <a:lstStyle/>
                    <a:p>
                      <a:pPr algn="ctr"/>
                      <a:r>
                        <a:rPr lang="en-US" sz="1800" b="0"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w(-1,-1)</a:t>
                      </a:r>
                    </a:p>
                  </a:txBody>
                  <a:tcPr marL="0" marR="0" marT="0" marB="0" anchor="ctr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w(-1,0)</a:t>
                      </a:r>
                    </a:p>
                  </a:txBody>
                  <a:tcPr marL="0" marR="0" marT="0" marB="0" anchor="ctr">
                    <a:lnL w="9525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w(-1,1)</a:t>
                      </a:r>
                    </a:p>
                  </a:txBody>
                  <a:tcPr marL="0" marR="0" marT="0" marB="0" anchor="ctr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4535">
                <a:tc>
                  <a:txBody>
                    <a:bodyPr/>
                    <a:lstStyle/>
                    <a:p>
                      <a:pPr algn="ctr"/>
                      <a:r>
                        <a:rPr lang="en-US" sz="1800" b="0"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w(0,-1)</a:t>
                      </a:r>
                    </a:p>
                  </a:txBody>
                  <a:tcPr marL="0" marR="0" marT="0" marB="0" anchor="ctr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w(0,0)</a:t>
                      </a:r>
                    </a:p>
                  </a:txBody>
                  <a:tcPr marL="0" marR="0" marT="0" marB="0" anchor="ctr">
                    <a:lnL w="9525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w(0,1)</a:t>
                      </a:r>
                    </a:p>
                  </a:txBody>
                  <a:tcPr marL="0" marR="0" marT="0" marB="0" anchor="ctr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4535">
                <a:tc>
                  <a:txBody>
                    <a:bodyPr/>
                    <a:lstStyle/>
                    <a:p>
                      <a:pPr algn="ctr"/>
                      <a:r>
                        <a:rPr lang="en-US" sz="1800" b="0"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w(1,-1)</a:t>
                      </a:r>
                    </a:p>
                  </a:txBody>
                  <a:tcPr marL="0" marR="0" marT="0" marB="0" anchor="ctr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w(1,0)</a:t>
                      </a:r>
                    </a:p>
                  </a:txBody>
                  <a:tcPr marL="0" marR="0" marT="0" marB="0" anchor="ctr">
                    <a:lnL w="9525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w(1,1)</a:t>
                      </a:r>
                    </a:p>
                  </a:txBody>
                  <a:tcPr marL="0" marR="0" marT="0" marB="0" anchor="ctr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7" name="object 4"/>
          <p:cNvGraphicFramePr>
            <a:graphicFrameLocks noGrp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055279770"/>
              </p:ext>
            </p:extLst>
          </p:nvPr>
        </p:nvGraphicFramePr>
        <p:xfrm>
          <a:off x="502920" y="4050030"/>
          <a:ext cx="2914650" cy="21088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71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1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71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74370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Times New Roman Regular" panose="02020503050405090304" charset="0"/>
                          <a:cs typeface="Times New Roman Regular" panose="02020503050405090304" charset="0"/>
                          <a:sym typeface="+mn-ea"/>
                        </a:rPr>
                        <a:t>f(x-1,y-1)</a:t>
                      </a:r>
                      <a:endParaRPr lang="en-US" sz="1800" b="0"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0" marR="0" marT="0" marB="0" anchor="ctr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f(x-1,y)</a:t>
                      </a:r>
                    </a:p>
                  </a:txBody>
                  <a:tcPr marL="0" marR="0" marT="0" marB="0" anchor="ctr">
                    <a:lnL w="9525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Times New Roman Regular" panose="02020503050405090304" charset="0"/>
                          <a:cs typeface="Times New Roman Regular" panose="02020503050405090304" charset="0"/>
                          <a:sym typeface="+mn-ea"/>
                        </a:rPr>
                        <a:t>f(x-1,y+1)</a:t>
                      </a:r>
                      <a:endParaRPr lang="en-US" sz="1800" b="0"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0" marR="0" marT="0" marB="0" anchor="ctr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6915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Times New Roman Regular" panose="02020503050405090304" charset="0"/>
                          <a:cs typeface="Times New Roman Regular" panose="02020503050405090304" charset="0"/>
                          <a:sym typeface="+mn-ea"/>
                        </a:rPr>
                        <a:t>f(x,y-1)</a:t>
                      </a:r>
                      <a:endParaRPr lang="en-US" sz="1800" b="0"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0" marR="0" marT="0" marB="0" anchor="ctr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f(x,y)</a:t>
                      </a:r>
                    </a:p>
                  </a:txBody>
                  <a:tcPr marL="0" marR="0" marT="0" marB="0" anchor="ctr">
                    <a:lnL w="9525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Times New Roman Regular" panose="02020503050405090304" charset="0"/>
                          <a:cs typeface="Times New Roman Regular" panose="02020503050405090304" charset="0"/>
                          <a:sym typeface="+mn-ea"/>
                        </a:rPr>
                        <a:t>f(x,y+1)</a:t>
                      </a:r>
                      <a:endParaRPr lang="en-US" sz="1800" b="0"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0" marR="0" marT="0" marB="0" anchor="ctr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17550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Times New Roman Regular" panose="02020503050405090304" charset="0"/>
                          <a:cs typeface="Times New Roman Regular" panose="02020503050405090304" charset="0"/>
                          <a:sym typeface="+mn-ea"/>
                        </a:rPr>
                        <a:t>f(x+1,y-1)</a:t>
                      </a:r>
                      <a:endParaRPr lang="en-US" sz="1800" b="0"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0" marR="0" marT="0" marB="0" anchor="ctr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f(x+1,y)</a:t>
                      </a:r>
                    </a:p>
                  </a:txBody>
                  <a:tcPr marL="0" marR="0" marT="0" marB="0" anchor="ctr">
                    <a:lnL w="9525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Times New Roman Regular" panose="02020503050405090304" charset="0"/>
                          <a:cs typeface="Times New Roman Regular" panose="02020503050405090304" charset="0"/>
                          <a:sym typeface="+mn-ea"/>
                        </a:rPr>
                        <a:t>f(x+1,y+1)</a:t>
                      </a:r>
                      <a:endParaRPr lang="en-US" sz="1800" b="0"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0" marR="0" marT="0" marB="0" anchor="ctr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8" name="文本框 17"/>
          <p:cNvSpPr txBox="1"/>
          <p:nvPr/>
        </p:nvSpPr>
        <p:spPr>
          <a:xfrm>
            <a:off x="5200015" y="6158230"/>
            <a:ext cx="67310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-US" altLang="zh-CN" sz="3200" i="1" dirty="0">
                <a:latin typeface="Times New Roman Italic" panose="02020503050405090304" charset="0"/>
                <a:ea typeface="宋体" panose="02010600030101010101" pitchFamily="2" charset="-122"/>
                <a:cs typeface="Times New Roman Italic" panose="02020503050405090304" charset="0"/>
                <a:sym typeface="+mn-ea"/>
              </a:rPr>
              <a:t>w</a:t>
            </a:r>
            <a:endParaRPr lang="zh-CN" altLang="en-US" sz="3200"/>
          </a:p>
        </p:txBody>
      </p:sp>
      <p:sp>
        <p:nvSpPr>
          <p:cNvPr id="21" name="文本框 20"/>
          <p:cNvSpPr txBox="1"/>
          <p:nvPr/>
        </p:nvSpPr>
        <p:spPr>
          <a:xfrm>
            <a:off x="1812290" y="6158865"/>
            <a:ext cx="295910" cy="5835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kumimoji="1" lang="en-US" altLang="zh-CN" sz="3200" i="1" dirty="0">
                <a:latin typeface="Times New Roman Italic" panose="02020503050405090304" charset="0"/>
                <a:ea typeface="宋体" panose="02010600030101010101" pitchFamily="2" charset="-122"/>
                <a:cs typeface="Times New Roman Italic" panose="02020503050405090304" charset="0"/>
                <a:sym typeface="+mn-ea"/>
              </a:rPr>
              <a:t>f</a:t>
            </a:r>
            <a:endParaRPr lang="zh-CN" altLang="en-US" sz="3200"/>
          </a:p>
        </p:txBody>
      </p:sp>
      <p:cxnSp>
        <p:nvCxnSpPr>
          <p:cNvPr id="7" name="直接箭头连接符 6"/>
          <p:cNvCxnSpPr/>
          <p:nvPr/>
        </p:nvCxnSpPr>
        <p:spPr>
          <a:xfrm>
            <a:off x="2677795" y="5071110"/>
            <a:ext cx="1522730" cy="8255"/>
          </a:xfrm>
          <a:prstGeom prst="straightConnector1">
            <a:avLst/>
          </a:prstGeom>
          <a:ln w="50800">
            <a:solidFill>
              <a:srgbClr val="FF0000">
                <a:alpha val="51000"/>
              </a:srgb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/>
          <p:nvPr/>
        </p:nvCxnSpPr>
        <p:spPr>
          <a:xfrm>
            <a:off x="6638290" y="5079365"/>
            <a:ext cx="854710" cy="3810"/>
          </a:xfrm>
          <a:prstGeom prst="straightConnector1">
            <a:avLst/>
          </a:prstGeom>
          <a:ln w="50800">
            <a:solidFill>
              <a:srgbClr val="FF0000">
                <a:alpha val="51000"/>
              </a:srgb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7682865" y="4762500"/>
            <a:ext cx="1164590" cy="5835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kumimoji="1" lang="en-US" altLang="zh-CN" sz="3200" dirty="0">
                <a:latin typeface="Times New Roman Italic" panose="02020503050405090304" charset="0"/>
                <a:ea typeface="宋体" panose="02010600030101010101" pitchFamily="2" charset="-122"/>
                <a:cs typeface="Times New Roman Italic" panose="02020503050405090304" charset="0"/>
                <a:sym typeface="+mn-ea"/>
              </a:rPr>
              <a:t>g(x,y)</a:t>
            </a:r>
          </a:p>
        </p:txBody>
      </p:sp>
      <p:sp>
        <p:nvSpPr>
          <p:cNvPr id="30" name="矩形 29"/>
          <p:cNvSpPr/>
          <p:nvPr/>
        </p:nvSpPr>
        <p:spPr>
          <a:xfrm>
            <a:off x="1478915" y="4738370"/>
            <a:ext cx="962025" cy="687070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636A3E36-2BE7-ABDE-2C29-6B150A9AC1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D762FDB5-2426-CB05-6977-D25C0FC456F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131" y="271543"/>
            <a:ext cx="872370" cy="853287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4411ED91-77E9-F9CC-5593-A5FA380ED1D7}"/>
              </a:ext>
            </a:extLst>
          </p:cNvPr>
          <p:cNvSpPr/>
          <p:nvPr/>
        </p:nvSpPr>
        <p:spPr>
          <a:xfrm>
            <a:off x="19878" y="183607"/>
            <a:ext cx="298173" cy="96933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D522C18B-24EB-78FB-3C03-97AA6A3818D1}"/>
              </a:ext>
            </a:extLst>
          </p:cNvPr>
          <p:cNvSpPr>
            <a:spLocks noGrp="1"/>
          </p:cNvSpPr>
          <p:nvPr/>
        </p:nvSpPr>
        <p:spPr>
          <a:xfrm>
            <a:off x="318135" y="102870"/>
            <a:ext cx="2734310" cy="795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>
                <a:solidFill>
                  <a:schemeClr val="accent1">
                    <a:lumMod val="50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空间滤波基础</a:t>
            </a:r>
          </a:p>
        </p:txBody>
      </p:sp>
      <p:cxnSp>
        <p:nvCxnSpPr>
          <p:cNvPr id="7" name="直线连接符 4">
            <a:extLst>
              <a:ext uri="{FF2B5EF4-FFF2-40B4-BE49-F238E27FC236}">
                <a16:creationId xmlns:a16="http://schemas.microsoft.com/office/drawing/2014/main" id="{FAB8936B-AC0E-2C23-67E5-BEDD77D0AC9A}"/>
              </a:ext>
            </a:extLst>
          </p:cNvPr>
          <p:cNvCxnSpPr/>
          <p:nvPr/>
        </p:nvCxnSpPr>
        <p:spPr>
          <a:xfrm>
            <a:off x="3052445" y="500380"/>
            <a:ext cx="25895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标题 1">
            <a:extLst>
              <a:ext uri="{FF2B5EF4-FFF2-40B4-BE49-F238E27FC236}">
                <a16:creationId xmlns:a16="http://schemas.microsoft.com/office/drawing/2014/main" id="{CAA66136-ED88-EABB-31C4-0CE0C26E7DD2}"/>
              </a:ext>
            </a:extLst>
          </p:cNvPr>
          <p:cNvSpPr txBox="1"/>
          <p:nvPr/>
        </p:nvSpPr>
        <p:spPr>
          <a:xfrm>
            <a:off x="502920" y="624840"/>
            <a:ext cx="4124325" cy="8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latin typeface="Times New Roman" panose="02020503050405090304" charset="0"/>
                <a:ea typeface="宋体" panose="02010600030101010101" pitchFamily="2" charset="-122"/>
                <a:cs typeface="Times New Roman" panose="02020503050405090304" charset="0"/>
              </a:rPr>
              <a:t>Foundations</a:t>
            </a:r>
          </a:p>
        </p:txBody>
      </p:sp>
      <p:grpSp>
        <p:nvGrpSpPr>
          <p:cNvPr id="9" name="Group 3">
            <a:extLst>
              <a:ext uri="{FF2B5EF4-FFF2-40B4-BE49-F238E27FC236}">
                <a16:creationId xmlns:a16="http://schemas.microsoft.com/office/drawing/2014/main" id="{7D778A90-B119-13E5-FE93-E902BD776720}"/>
              </a:ext>
            </a:extLst>
          </p:cNvPr>
          <p:cNvGrpSpPr>
            <a:grpSpLocks/>
          </p:cNvGrpSpPr>
          <p:nvPr/>
        </p:nvGrpSpPr>
        <p:grpSpPr bwMode="auto">
          <a:xfrm>
            <a:off x="1449512" y="3983261"/>
            <a:ext cx="2438400" cy="2403475"/>
            <a:chOff x="1104" y="1824"/>
            <a:chExt cx="1536" cy="1514"/>
          </a:xfrm>
        </p:grpSpPr>
        <p:sp>
          <p:nvSpPr>
            <p:cNvPr id="10" name="Rectangle 4">
              <a:extLst>
                <a:ext uri="{FF2B5EF4-FFF2-40B4-BE49-F238E27FC236}">
                  <a16:creationId xmlns:a16="http://schemas.microsoft.com/office/drawing/2014/main" id="{FE9EF1FB-81DA-C85B-9283-1EDF2B14DA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8" y="2959"/>
              <a:ext cx="384" cy="379"/>
            </a:xfrm>
            <a:prstGeom prst="rect">
              <a:avLst/>
            </a:prstGeom>
            <a:solidFill>
              <a:srgbClr val="FFFF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et-EE" sz="2800" b="0"/>
                <a:t>3</a:t>
              </a:r>
            </a:p>
          </p:txBody>
        </p:sp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6DA1304D-B18F-78ED-4B54-8F7C23CF9F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8" y="2581"/>
              <a:ext cx="384" cy="378"/>
            </a:xfrm>
            <a:prstGeom prst="rect">
              <a:avLst/>
            </a:prstGeom>
            <a:solidFill>
              <a:srgbClr val="FFFF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et-EE" sz="2800" b="0"/>
                <a:t>2</a:t>
              </a:r>
            </a:p>
          </p:txBody>
        </p:sp>
        <p:sp>
          <p:nvSpPr>
            <p:cNvPr id="12" name="Rectangle 6">
              <a:extLst>
                <a:ext uri="{FF2B5EF4-FFF2-40B4-BE49-F238E27FC236}">
                  <a16:creationId xmlns:a16="http://schemas.microsoft.com/office/drawing/2014/main" id="{B547AC00-5532-8841-78F9-BC8D2BDD15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8" y="2203"/>
              <a:ext cx="384" cy="378"/>
            </a:xfrm>
            <a:prstGeom prst="rect">
              <a:avLst/>
            </a:prstGeom>
            <a:solidFill>
              <a:srgbClr val="FFFF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et-EE" sz="2800" b="0"/>
                <a:t>1</a:t>
              </a:r>
            </a:p>
          </p:txBody>
        </p:sp>
        <p:sp>
          <p:nvSpPr>
            <p:cNvPr id="13" name="Rectangle 7">
              <a:extLst>
                <a:ext uri="{FF2B5EF4-FFF2-40B4-BE49-F238E27FC236}">
                  <a16:creationId xmlns:a16="http://schemas.microsoft.com/office/drawing/2014/main" id="{EC96921D-28A5-491D-B2E5-F6BDFE683A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8" y="1824"/>
              <a:ext cx="384" cy="379"/>
            </a:xfrm>
            <a:prstGeom prst="rect">
              <a:avLst/>
            </a:prstGeom>
            <a:solidFill>
              <a:srgbClr val="FFFF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et-EE" sz="2800" b="0"/>
                <a:t>2</a:t>
              </a:r>
            </a:p>
          </p:txBody>
        </p:sp>
        <p:sp>
          <p:nvSpPr>
            <p:cNvPr id="14" name="Rectangle 8">
              <a:extLst>
                <a:ext uri="{FF2B5EF4-FFF2-40B4-BE49-F238E27FC236}">
                  <a16:creationId xmlns:a16="http://schemas.microsoft.com/office/drawing/2014/main" id="{1CB639E6-96F1-6A25-3520-361183F748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72" y="2959"/>
              <a:ext cx="384" cy="379"/>
            </a:xfrm>
            <a:prstGeom prst="rect">
              <a:avLst/>
            </a:prstGeom>
            <a:solidFill>
              <a:srgbClr val="FFFF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et-EE" sz="2800" b="0"/>
                <a:t>2</a:t>
              </a:r>
            </a:p>
          </p:txBody>
        </p:sp>
        <p:sp>
          <p:nvSpPr>
            <p:cNvPr id="15" name="Rectangle 9">
              <a:extLst>
                <a:ext uri="{FF2B5EF4-FFF2-40B4-BE49-F238E27FC236}">
                  <a16:creationId xmlns:a16="http://schemas.microsoft.com/office/drawing/2014/main" id="{084B4D62-06E2-A25F-BD55-97DD0865C5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72" y="2581"/>
              <a:ext cx="384" cy="378"/>
            </a:xfrm>
            <a:prstGeom prst="rect">
              <a:avLst/>
            </a:prstGeom>
            <a:solidFill>
              <a:srgbClr val="FFFF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et-EE" sz="2800" b="0"/>
                <a:t>1</a:t>
              </a:r>
            </a:p>
          </p:txBody>
        </p:sp>
        <p:sp>
          <p:nvSpPr>
            <p:cNvPr id="16" name="Rectangle 10">
              <a:extLst>
                <a:ext uri="{FF2B5EF4-FFF2-40B4-BE49-F238E27FC236}">
                  <a16:creationId xmlns:a16="http://schemas.microsoft.com/office/drawing/2014/main" id="{4440AC80-F423-06EB-6AFD-16F4728700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72" y="2203"/>
              <a:ext cx="384" cy="378"/>
            </a:xfrm>
            <a:prstGeom prst="rect">
              <a:avLst/>
            </a:prstGeom>
            <a:solidFill>
              <a:srgbClr val="FFFF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et-EE" sz="2800" b="0"/>
                <a:t>3</a:t>
              </a:r>
            </a:p>
          </p:txBody>
        </p:sp>
        <p:sp>
          <p:nvSpPr>
            <p:cNvPr id="17" name="Rectangle 11">
              <a:extLst>
                <a:ext uri="{FF2B5EF4-FFF2-40B4-BE49-F238E27FC236}">
                  <a16:creationId xmlns:a16="http://schemas.microsoft.com/office/drawing/2014/main" id="{13C76A63-BA24-BD03-9A9C-F50F30800F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72" y="1824"/>
              <a:ext cx="384" cy="379"/>
            </a:xfrm>
            <a:prstGeom prst="rect">
              <a:avLst/>
            </a:prstGeom>
            <a:solidFill>
              <a:srgbClr val="FFFF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et-EE" sz="2800" b="0"/>
                <a:t>2</a:t>
              </a:r>
            </a:p>
          </p:txBody>
        </p:sp>
        <p:sp>
          <p:nvSpPr>
            <p:cNvPr id="18" name="Rectangle 12">
              <a:extLst>
                <a:ext uri="{FF2B5EF4-FFF2-40B4-BE49-F238E27FC236}">
                  <a16:creationId xmlns:a16="http://schemas.microsoft.com/office/drawing/2014/main" id="{B450C597-C795-AE34-51F5-FE1B4058D1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56" y="2203"/>
              <a:ext cx="384" cy="378"/>
            </a:xfrm>
            <a:prstGeom prst="rect">
              <a:avLst/>
            </a:prstGeom>
            <a:solidFill>
              <a:srgbClr val="FFFF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et-EE" sz="2800" b="0"/>
                <a:t>3</a:t>
              </a:r>
            </a:p>
          </p:txBody>
        </p:sp>
        <p:sp>
          <p:nvSpPr>
            <p:cNvPr id="19" name="Rectangle 13">
              <a:extLst>
                <a:ext uri="{FF2B5EF4-FFF2-40B4-BE49-F238E27FC236}">
                  <a16:creationId xmlns:a16="http://schemas.microsoft.com/office/drawing/2014/main" id="{2EDC8D3D-68F7-DCA3-F65C-54369AD60A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203"/>
              <a:ext cx="384" cy="378"/>
            </a:xfrm>
            <a:prstGeom prst="rect">
              <a:avLst/>
            </a:prstGeom>
            <a:solidFill>
              <a:srgbClr val="FFFF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et-EE" sz="2800" b="0"/>
                <a:t>2</a:t>
              </a:r>
            </a:p>
          </p:txBody>
        </p:sp>
        <p:sp>
          <p:nvSpPr>
            <p:cNvPr id="20" name="Rectangle 14">
              <a:extLst>
                <a:ext uri="{FF2B5EF4-FFF2-40B4-BE49-F238E27FC236}">
                  <a16:creationId xmlns:a16="http://schemas.microsoft.com/office/drawing/2014/main" id="{BBF3FB46-2F9D-1E80-1937-7863D0DCAC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56" y="2959"/>
              <a:ext cx="384" cy="379"/>
            </a:xfrm>
            <a:prstGeom prst="rect">
              <a:avLst/>
            </a:prstGeom>
            <a:solidFill>
              <a:srgbClr val="FFFF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et-EE" sz="2800" b="0"/>
                <a:t>2</a:t>
              </a:r>
            </a:p>
          </p:txBody>
        </p:sp>
        <p:sp>
          <p:nvSpPr>
            <p:cNvPr id="21" name="Rectangle 15">
              <a:extLst>
                <a:ext uri="{FF2B5EF4-FFF2-40B4-BE49-F238E27FC236}">
                  <a16:creationId xmlns:a16="http://schemas.microsoft.com/office/drawing/2014/main" id="{F0B4DCC2-7D7D-511A-178F-FF0035206A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959"/>
              <a:ext cx="384" cy="379"/>
            </a:xfrm>
            <a:prstGeom prst="rect">
              <a:avLst/>
            </a:prstGeom>
            <a:solidFill>
              <a:srgbClr val="FFFF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et-EE" sz="2800" b="0"/>
                <a:t>1</a:t>
              </a:r>
            </a:p>
          </p:txBody>
        </p:sp>
        <p:sp>
          <p:nvSpPr>
            <p:cNvPr id="22" name="Rectangle 16">
              <a:extLst>
                <a:ext uri="{FF2B5EF4-FFF2-40B4-BE49-F238E27FC236}">
                  <a16:creationId xmlns:a16="http://schemas.microsoft.com/office/drawing/2014/main" id="{DECECE2E-5DBB-C738-6600-8B2A33CF3D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56" y="2581"/>
              <a:ext cx="384" cy="378"/>
            </a:xfrm>
            <a:prstGeom prst="rect">
              <a:avLst/>
            </a:prstGeom>
            <a:solidFill>
              <a:srgbClr val="FFFF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et-EE" sz="2800" b="0"/>
                <a:t>2</a:t>
              </a:r>
            </a:p>
          </p:txBody>
        </p:sp>
        <p:sp>
          <p:nvSpPr>
            <p:cNvPr id="23" name="Rectangle 17">
              <a:extLst>
                <a:ext uri="{FF2B5EF4-FFF2-40B4-BE49-F238E27FC236}">
                  <a16:creationId xmlns:a16="http://schemas.microsoft.com/office/drawing/2014/main" id="{4A5275CF-B981-DFF0-44DA-22E2617B0C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581"/>
              <a:ext cx="384" cy="378"/>
            </a:xfrm>
            <a:prstGeom prst="rect">
              <a:avLst/>
            </a:prstGeom>
            <a:solidFill>
              <a:srgbClr val="FFFF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et-EE" sz="2800" b="0"/>
                <a:t>2</a:t>
              </a:r>
            </a:p>
          </p:txBody>
        </p:sp>
        <p:sp>
          <p:nvSpPr>
            <p:cNvPr id="24" name="Rectangle 18">
              <a:extLst>
                <a:ext uri="{FF2B5EF4-FFF2-40B4-BE49-F238E27FC236}">
                  <a16:creationId xmlns:a16="http://schemas.microsoft.com/office/drawing/2014/main" id="{810AD6E9-3D0A-AAAA-2F70-6EE85F8D98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56" y="1824"/>
              <a:ext cx="384" cy="379"/>
            </a:xfrm>
            <a:prstGeom prst="rect">
              <a:avLst/>
            </a:prstGeom>
            <a:solidFill>
              <a:srgbClr val="FFFF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et-EE" sz="2800" b="0"/>
                <a:t>3</a:t>
              </a:r>
            </a:p>
          </p:txBody>
        </p:sp>
        <p:sp>
          <p:nvSpPr>
            <p:cNvPr id="25" name="Rectangle 19">
              <a:extLst>
                <a:ext uri="{FF2B5EF4-FFF2-40B4-BE49-F238E27FC236}">
                  <a16:creationId xmlns:a16="http://schemas.microsoft.com/office/drawing/2014/main" id="{B999EC8E-7B4F-DB37-0F48-D528ADE713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1824"/>
              <a:ext cx="384" cy="379"/>
            </a:xfrm>
            <a:prstGeom prst="rect">
              <a:avLst/>
            </a:prstGeom>
            <a:solidFill>
              <a:srgbClr val="FFFF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et-EE" sz="2800" b="0"/>
                <a:t>2</a:t>
              </a:r>
            </a:p>
          </p:txBody>
        </p:sp>
        <p:sp>
          <p:nvSpPr>
            <p:cNvPr id="26" name="Line 20">
              <a:extLst>
                <a:ext uri="{FF2B5EF4-FFF2-40B4-BE49-F238E27FC236}">
                  <a16:creationId xmlns:a16="http://schemas.microsoft.com/office/drawing/2014/main" id="{EA5C4769-B96B-8049-5B5D-5A6AA0690AA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04" y="1824"/>
              <a:ext cx="1536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zh-CN" altLang="en-US"/>
            </a:p>
          </p:txBody>
        </p:sp>
        <p:sp>
          <p:nvSpPr>
            <p:cNvPr id="27" name="Line 21">
              <a:extLst>
                <a:ext uri="{FF2B5EF4-FFF2-40B4-BE49-F238E27FC236}">
                  <a16:creationId xmlns:a16="http://schemas.microsoft.com/office/drawing/2014/main" id="{5B70FEC6-6AEE-21A7-7DE8-40A682865E8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04" y="2203"/>
              <a:ext cx="153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zh-CN" altLang="en-US"/>
            </a:p>
          </p:txBody>
        </p:sp>
        <p:sp>
          <p:nvSpPr>
            <p:cNvPr id="28" name="Line 22">
              <a:extLst>
                <a:ext uri="{FF2B5EF4-FFF2-40B4-BE49-F238E27FC236}">
                  <a16:creationId xmlns:a16="http://schemas.microsoft.com/office/drawing/2014/main" id="{1932C2FB-306B-B6D5-9EF0-522E8E93648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04" y="2959"/>
              <a:ext cx="153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zh-CN" altLang="en-US"/>
            </a:p>
          </p:txBody>
        </p:sp>
        <p:sp>
          <p:nvSpPr>
            <p:cNvPr id="29" name="Line 23">
              <a:extLst>
                <a:ext uri="{FF2B5EF4-FFF2-40B4-BE49-F238E27FC236}">
                  <a16:creationId xmlns:a16="http://schemas.microsoft.com/office/drawing/2014/main" id="{41995CC9-1018-CCCC-039E-30D80985462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04" y="3338"/>
              <a:ext cx="1536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zh-CN" altLang="en-US"/>
            </a:p>
          </p:txBody>
        </p:sp>
        <p:sp>
          <p:nvSpPr>
            <p:cNvPr id="30" name="Line 24">
              <a:extLst>
                <a:ext uri="{FF2B5EF4-FFF2-40B4-BE49-F238E27FC236}">
                  <a16:creationId xmlns:a16="http://schemas.microsoft.com/office/drawing/2014/main" id="{00655721-9D94-DF99-34F4-D459070352D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04" y="1824"/>
              <a:ext cx="0" cy="1514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zh-CN" altLang="en-US"/>
            </a:p>
          </p:txBody>
        </p:sp>
        <p:sp>
          <p:nvSpPr>
            <p:cNvPr id="31" name="Line 25">
              <a:extLst>
                <a:ext uri="{FF2B5EF4-FFF2-40B4-BE49-F238E27FC236}">
                  <a16:creationId xmlns:a16="http://schemas.microsoft.com/office/drawing/2014/main" id="{50991332-47E9-C539-B9A8-110818B2369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88" y="1824"/>
              <a:ext cx="0" cy="151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zh-CN" altLang="en-US"/>
            </a:p>
          </p:txBody>
        </p:sp>
        <p:sp>
          <p:nvSpPr>
            <p:cNvPr id="32" name="Line 26">
              <a:extLst>
                <a:ext uri="{FF2B5EF4-FFF2-40B4-BE49-F238E27FC236}">
                  <a16:creationId xmlns:a16="http://schemas.microsoft.com/office/drawing/2014/main" id="{F8EFC922-C803-8AB0-6894-C2E2CE9D0F3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40" y="1824"/>
              <a:ext cx="0" cy="1514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zh-CN" altLang="en-US"/>
            </a:p>
          </p:txBody>
        </p:sp>
        <p:sp>
          <p:nvSpPr>
            <p:cNvPr id="33" name="Line 27">
              <a:extLst>
                <a:ext uri="{FF2B5EF4-FFF2-40B4-BE49-F238E27FC236}">
                  <a16:creationId xmlns:a16="http://schemas.microsoft.com/office/drawing/2014/main" id="{CFD8CD12-3B7C-DECA-7531-729FE191AF5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04" y="2581"/>
              <a:ext cx="153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4" name="Line 28">
              <a:extLst>
                <a:ext uri="{FF2B5EF4-FFF2-40B4-BE49-F238E27FC236}">
                  <a16:creationId xmlns:a16="http://schemas.microsoft.com/office/drawing/2014/main" id="{E1987943-E248-32A6-2FF4-C622C44B4D1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56" y="1824"/>
              <a:ext cx="0" cy="151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" name="Line 29">
              <a:extLst>
                <a:ext uri="{FF2B5EF4-FFF2-40B4-BE49-F238E27FC236}">
                  <a16:creationId xmlns:a16="http://schemas.microsoft.com/office/drawing/2014/main" id="{F0DE404F-B533-8D35-82AB-1380A34F7E8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72" y="1824"/>
              <a:ext cx="0" cy="151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6" name="Group 30">
            <a:extLst>
              <a:ext uri="{FF2B5EF4-FFF2-40B4-BE49-F238E27FC236}">
                <a16:creationId xmlns:a16="http://schemas.microsoft.com/office/drawing/2014/main" id="{31898E7B-2FCB-AA08-CD8E-73356C781C07}"/>
              </a:ext>
            </a:extLst>
          </p:cNvPr>
          <p:cNvGrpSpPr>
            <a:grpSpLocks/>
          </p:cNvGrpSpPr>
          <p:nvPr/>
        </p:nvGrpSpPr>
        <p:grpSpPr bwMode="auto">
          <a:xfrm>
            <a:off x="5310312" y="3983261"/>
            <a:ext cx="2438400" cy="2403475"/>
            <a:chOff x="3504" y="1824"/>
            <a:chExt cx="1536" cy="1514"/>
          </a:xfrm>
        </p:grpSpPr>
        <p:sp>
          <p:nvSpPr>
            <p:cNvPr id="37" name="Rectangle 31">
              <a:extLst>
                <a:ext uri="{FF2B5EF4-FFF2-40B4-BE49-F238E27FC236}">
                  <a16:creationId xmlns:a16="http://schemas.microsoft.com/office/drawing/2014/main" id="{8384FD8F-40E7-7471-A049-4D17DC6963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8" y="2959"/>
              <a:ext cx="384" cy="3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endParaRPr lang="tr-TR" altLang="et-EE" sz="2800" b="0"/>
            </a:p>
          </p:txBody>
        </p:sp>
        <p:sp>
          <p:nvSpPr>
            <p:cNvPr id="38" name="Rectangle 32">
              <a:extLst>
                <a:ext uri="{FF2B5EF4-FFF2-40B4-BE49-F238E27FC236}">
                  <a16:creationId xmlns:a16="http://schemas.microsoft.com/office/drawing/2014/main" id="{F27FBC39-92CA-3B4C-58A3-28F2887C96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8" y="2581"/>
              <a:ext cx="384" cy="3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endParaRPr lang="tr-TR" altLang="et-EE" sz="2800" b="0"/>
            </a:p>
          </p:txBody>
        </p:sp>
        <p:sp>
          <p:nvSpPr>
            <p:cNvPr id="39" name="Rectangle 33">
              <a:extLst>
                <a:ext uri="{FF2B5EF4-FFF2-40B4-BE49-F238E27FC236}">
                  <a16:creationId xmlns:a16="http://schemas.microsoft.com/office/drawing/2014/main" id="{6EC2A322-AFFF-4EB7-D7F8-68BD5DE6E4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8" y="2203"/>
              <a:ext cx="384" cy="3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endParaRPr lang="tr-TR" altLang="et-EE" sz="2800" b="0"/>
            </a:p>
          </p:txBody>
        </p:sp>
        <p:sp>
          <p:nvSpPr>
            <p:cNvPr id="40" name="Rectangle 34">
              <a:extLst>
                <a:ext uri="{FF2B5EF4-FFF2-40B4-BE49-F238E27FC236}">
                  <a16:creationId xmlns:a16="http://schemas.microsoft.com/office/drawing/2014/main" id="{C8453C45-A7CC-E836-9D46-163F5A384F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8" y="1824"/>
              <a:ext cx="384" cy="3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endParaRPr lang="tr-TR" altLang="et-EE" sz="2800" b="0"/>
            </a:p>
          </p:txBody>
        </p:sp>
        <p:sp>
          <p:nvSpPr>
            <p:cNvPr id="41" name="Rectangle 35">
              <a:extLst>
                <a:ext uri="{FF2B5EF4-FFF2-40B4-BE49-F238E27FC236}">
                  <a16:creationId xmlns:a16="http://schemas.microsoft.com/office/drawing/2014/main" id="{07683350-EF65-45F5-622E-AA0D4A732E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72" y="2959"/>
              <a:ext cx="384" cy="3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endParaRPr lang="tr-TR" altLang="et-EE" sz="2800" b="0"/>
            </a:p>
          </p:txBody>
        </p:sp>
        <p:sp>
          <p:nvSpPr>
            <p:cNvPr id="42" name="Rectangle 36">
              <a:extLst>
                <a:ext uri="{FF2B5EF4-FFF2-40B4-BE49-F238E27FC236}">
                  <a16:creationId xmlns:a16="http://schemas.microsoft.com/office/drawing/2014/main" id="{5C0005EC-6EE4-736A-E9D5-BD8821814A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72" y="2581"/>
              <a:ext cx="384" cy="3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endParaRPr lang="tr-TR" altLang="et-EE" sz="2800" b="0"/>
            </a:p>
          </p:txBody>
        </p:sp>
        <p:sp>
          <p:nvSpPr>
            <p:cNvPr id="43" name="Rectangle 37">
              <a:extLst>
                <a:ext uri="{FF2B5EF4-FFF2-40B4-BE49-F238E27FC236}">
                  <a16:creationId xmlns:a16="http://schemas.microsoft.com/office/drawing/2014/main" id="{FA95F699-2777-3FCB-45BC-F68AE92969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72" y="2203"/>
              <a:ext cx="384" cy="3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endParaRPr lang="tr-TR" altLang="et-EE" sz="2800" b="0"/>
            </a:p>
          </p:txBody>
        </p:sp>
        <p:sp>
          <p:nvSpPr>
            <p:cNvPr id="44" name="Rectangle 38">
              <a:extLst>
                <a:ext uri="{FF2B5EF4-FFF2-40B4-BE49-F238E27FC236}">
                  <a16:creationId xmlns:a16="http://schemas.microsoft.com/office/drawing/2014/main" id="{A3D72647-2CE2-8474-DA8B-16CCFBC1B2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72" y="1824"/>
              <a:ext cx="384" cy="3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endParaRPr lang="tr-TR" altLang="et-EE" sz="2800" b="0"/>
            </a:p>
          </p:txBody>
        </p:sp>
        <p:sp>
          <p:nvSpPr>
            <p:cNvPr id="45" name="Rectangle 39">
              <a:extLst>
                <a:ext uri="{FF2B5EF4-FFF2-40B4-BE49-F238E27FC236}">
                  <a16:creationId xmlns:a16="http://schemas.microsoft.com/office/drawing/2014/main" id="{D118C8C0-E1C0-AABE-8663-73BFC63D4B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6" y="2203"/>
              <a:ext cx="384" cy="3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endParaRPr lang="tr-TR" altLang="et-EE" sz="2800" b="0"/>
            </a:p>
          </p:txBody>
        </p:sp>
        <p:sp>
          <p:nvSpPr>
            <p:cNvPr id="46" name="Rectangle 40">
              <a:extLst>
                <a:ext uri="{FF2B5EF4-FFF2-40B4-BE49-F238E27FC236}">
                  <a16:creationId xmlns:a16="http://schemas.microsoft.com/office/drawing/2014/main" id="{6D6D16C4-99B4-714B-52CA-42A5CA9BC6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04" y="2203"/>
              <a:ext cx="384" cy="3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endParaRPr lang="tr-TR" altLang="et-EE" sz="2800" b="0"/>
            </a:p>
          </p:txBody>
        </p:sp>
        <p:sp>
          <p:nvSpPr>
            <p:cNvPr id="47" name="Rectangle 41">
              <a:extLst>
                <a:ext uri="{FF2B5EF4-FFF2-40B4-BE49-F238E27FC236}">
                  <a16:creationId xmlns:a16="http://schemas.microsoft.com/office/drawing/2014/main" id="{5AEE72AC-697F-B759-B94B-B4A75D2659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6" y="2959"/>
              <a:ext cx="384" cy="3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endParaRPr lang="tr-TR" altLang="et-EE" sz="2800" b="0"/>
            </a:p>
          </p:txBody>
        </p:sp>
        <p:sp>
          <p:nvSpPr>
            <p:cNvPr id="48" name="Rectangle 42">
              <a:extLst>
                <a:ext uri="{FF2B5EF4-FFF2-40B4-BE49-F238E27FC236}">
                  <a16:creationId xmlns:a16="http://schemas.microsoft.com/office/drawing/2014/main" id="{C9F4E235-0E3B-F6DC-ECC0-5F9B5933C1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04" y="2959"/>
              <a:ext cx="384" cy="3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endParaRPr lang="tr-TR" altLang="et-EE" sz="2800" b="0"/>
            </a:p>
          </p:txBody>
        </p:sp>
        <p:sp>
          <p:nvSpPr>
            <p:cNvPr id="49" name="Rectangle 43">
              <a:extLst>
                <a:ext uri="{FF2B5EF4-FFF2-40B4-BE49-F238E27FC236}">
                  <a16:creationId xmlns:a16="http://schemas.microsoft.com/office/drawing/2014/main" id="{6D80640B-E063-B4E9-89DA-D9F5C14A1C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6" y="2581"/>
              <a:ext cx="384" cy="3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endParaRPr lang="tr-TR" altLang="et-EE" sz="2800" b="0"/>
            </a:p>
          </p:txBody>
        </p:sp>
        <p:sp>
          <p:nvSpPr>
            <p:cNvPr id="50" name="Rectangle 44">
              <a:extLst>
                <a:ext uri="{FF2B5EF4-FFF2-40B4-BE49-F238E27FC236}">
                  <a16:creationId xmlns:a16="http://schemas.microsoft.com/office/drawing/2014/main" id="{8245D0FE-35CC-C79C-A794-194B60F91E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04" y="2581"/>
              <a:ext cx="384" cy="3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endParaRPr lang="tr-TR" altLang="et-EE" sz="2800" b="0"/>
            </a:p>
          </p:txBody>
        </p:sp>
        <p:sp>
          <p:nvSpPr>
            <p:cNvPr id="51" name="Rectangle 45">
              <a:extLst>
                <a:ext uri="{FF2B5EF4-FFF2-40B4-BE49-F238E27FC236}">
                  <a16:creationId xmlns:a16="http://schemas.microsoft.com/office/drawing/2014/main" id="{4B83916E-4367-98C6-230A-64CF10FE67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6" y="1824"/>
              <a:ext cx="384" cy="3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endParaRPr lang="tr-TR" altLang="et-EE" sz="2800" b="0"/>
            </a:p>
          </p:txBody>
        </p:sp>
        <p:sp>
          <p:nvSpPr>
            <p:cNvPr id="52" name="Rectangle 46">
              <a:extLst>
                <a:ext uri="{FF2B5EF4-FFF2-40B4-BE49-F238E27FC236}">
                  <a16:creationId xmlns:a16="http://schemas.microsoft.com/office/drawing/2014/main" id="{1925EAD1-0F04-0DC2-E065-7D2B945388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04" y="1824"/>
              <a:ext cx="384" cy="3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et-EE" sz="2800" b="0"/>
                <a:t>5</a:t>
              </a:r>
            </a:p>
          </p:txBody>
        </p:sp>
        <p:sp>
          <p:nvSpPr>
            <p:cNvPr id="53" name="Line 47">
              <a:extLst>
                <a:ext uri="{FF2B5EF4-FFF2-40B4-BE49-F238E27FC236}">
                  <a16:creationId xmlns:a16="http://schemas.microsoft.com/office/drawing/2014/main" id="{E78634ED-6321-1360-589A-C6990D91AAD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04" y="1824"/>
              <a:ext cx="1536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zh-CN" altLang="en-US"/>
            </a:p>
          </p:txBody>
        </p:sp>
        <p:sp>
          <p:nvSpPr>
            <p:cNvPr id="54" name="Line 48">
              <a:extLst>
                <a:ext uri="{FF2B5EF4-FFF2-40B4-BE49-F238E27FC236}">
                  <a16:creationId xmlns:a16="http://schemas.microsoft.com/office/drawing/2014/main" id="{ABBEB6AE-D32D-A4A6-47CD-8EE72E82E6A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04" y="2203"/>
              <a:ext cx="153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zh-CN" altLang="en-US"/>
            </a:p>
          </p:txBody>
        </p:sp>
        <p:sp>
          <p:nvSpPr>
            <p:cNvPr id="55" name="Line 49">
              <a:extLst>
                <a:ext uri="{FF2B5EF4-FFF2-40B4-BE49-F238E27FC236}">
                  <a16:creationId xmlns:a16="http://schemas.microsoft.com/office/drawing/2014/main" id="{52D2D383-099B-AF93-BE06-C6FE6DAFB98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04" y="2959"/>
              <a:ext cx="153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zh-CN" altLang="en-US"/>
            </a:p>
          </p:txBody>
        </p:sp>
        <p:sp>
          <p:nvSpPr>
            <p:cNvPr id="56" name="Line 50">
              <a:extLst>
                <a:ext uri="{FF2B5EF4-FFF2-40B4-BE49-F238E27FC236}">
                  <a16:creationId xmlns:a16="http://schemas.microsoft.com/office/drawing/2014/main" id="{64A01981-7CAC-0EC4-E7D7-184556380F4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04" y="3338"/>
              <a:ext cx="1536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zh-CN" altLang="en-US"/>
            </a:p>
          </p:txBody>
        </p:sp>
        <p:sp>
          <p:nvSpPr>
            <p:cNvPr id="57" name="Line 51">
              <a:extLst>
                <a:ext uri="{FF2B5EF4-FFF2-40B4-BE49-F238E27FC236}">
                  <a16:creationId xmlns:a16="http://schemas.microsoft.com/office/drawing/2014/main" id="{9D7F5494-644D-0875-07DA-8621D204AD0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04" y="1824"/>
              <a:ext cx="0" cy="1514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zh-CN" altLang="en-US"/>
            </a:p>
          </p:txBody>
        </p:sp>
        <p:sp>
          <p:nvSpPr>
            <p:cNvPr id="58" name="Line 52">
              <a:extLst>
                <a:ext uri="{FF2B5EF4-FFF2-40B4-BE49-F238E27FC236}">
                  <a16:creationId xmlns:a16="http://schemas.microsoft.com/office/drawing/2014/main" id="{C945F086-9A81-0F00-FC3B-47578A4F717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88" y="1824"/>
              <a:ext cx="0" cy="151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zh-CN" altLang="en-US"/>
            </a:p>
          </p:txBody>
        </p:sp>
        <p:sp>
          <p:nvSpPr>
            <p:cNvPr id="59" name="Line 53">
              <a:extLst>
                <a:ext uri="{FF2B5EF4-FFF2-40B4-BE49-F238E27FC236}">
                  <a16:creationId xmlns:a16="http://schemas.microsoft.com/office/drawing/2014/main" id="{8036F8FF-E373-5B10-6DB9-67C18DE0ED6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40" y="1824"/>
              <a:ext cx="0" cy="1514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zh-CN" altLang="en-US"/>
            </a:p>
          </p:txBody>
        </p:sp>
        <p:sp>
          <p:nvSpPr>
            <p:cNvPr id="60" name="Line 54">
              <a:extLst>
                <a:ext uri="{FF2B5EF4-FFF2-40B4-BE49-F238E27FC236}">
                  <a16:creationId xmlns:a16="http://schemas.microsoft.com/office/drawing/2014/main" id="{661146E5-4CF8-D709-8935-B4CDF555E96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04" y="2581"/>
              <a:ext cx="153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1" name="Line 55">
              <a:extLst>
                <a:ext uri="{FF2B5EF4-FFF2-40B4-BE49-F238E27FC236}">
                  <a16:creationId xmlns:a16="http://schemas.microsoft.com/office/drawing/2014/main" id="{19FD0F65-F3CF-B913-1355-3380632CE09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56" y="1824"/>
              <a:ext cx="0" cy="151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2" name="Line 56">
              <a:extLst>
                <a:ext uri="{FF2B5EF4-FFF2-40B4-BE49-F238E27FC236}">
                  <a16:creationId xmlns:a16="http://schemas.microsoft.com/office/drawing/2014/main" id="{EAEF4E4F-7CC5-941D-8D33-8E55E816711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72" y="1824"/>
              <a:ext cx="0" cy="151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63" name="AutoShape 59">
            <a:extLst>
              <a:ext uri="{FF2B5EF4-FFF2-40B4-BE49-F238E27FC236}">
                <a16:creationId xmlns:a16="http://schemas.microsoft.com/office/drawing/2014/main" id="{708B74B1-ECE4-411D-4B4B-217356EBA4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94312" y="5202461"/>
            <a:ext cx="609600" cy="457200"/>
          </a:xfrm>
          <a:prstGeom prst="rightArrow">
            <a:avLst>
              <a:gd name="adj1" fmla="val 50000"/>
              <a:gd name="adj2" fmla="val 33333"/>
            </a:avLst>
          </a:prstGeom>
          <a:solidFill>
            <a:srgbClr val="7D2E8F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tr-TR" altLang="et-EE"/>
          </a:p>
        </p:txBody>
      </p:sp>
      <p:sp>
        <p:nvSpPr>
          <p:cNvPr id="64" name="Rectangle 60">
            <a:extLst>
              <a:ext uri="{FF2B5EF4-FFF2-40B4-BE49-F238E27FC236}">
                <a16:creationId xmlns:a16="http://schemas.microsoft.com/office/drawing/2014/main" id="{10934DA3-58B7-D1AE-8B18-43DE48C035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98789" y="3080768"/>
            <a:ext cx="609600" cy="601662"/>
          </a:xfrm>
          <a:prstGeom prst="rect">
            <a:avLst/>
          </a:prstGeom>
          <a:solidFill>
            <a:srgbClr val="FFFF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 anchorCtr="1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et-EE" sz="2800" b="0"/>
              <a:t>3</a:t>
            </a:r>
          </a:p>
        </p:txBody>
      </p:sp>
      <p:sp>
        <p:nvSpPr>
          <p:cNvPr id="65" name="Rectangle 61">
            <a:extLst>
              <a:ext uri="{FF2B5EF4-FFF2-40B4-BE49-F238E27FC236}">
                <a16:creationId xmlns:a16="http://schemas.microsoft.com/office/drawing/2014/main" id="{BE92774D-EB79-C05F-D6A0-C567124625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98789" y="2480693"/>
            <a:ext cx="609600" cy="600075"/>
          </a:xfrm>
          <a:prstGeom prst="rect">
            <a:avLst/>
          </a:prstGeom>
          <a:solidFill>
            <a:srgbClr val="FFFF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 anchorCtr="1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et-EE" sz="2800" b="0"/>
              <a:t>2</a:t>
            </a:r>
          </a:p>
        </p:txBody>
      </p:sp>
      <p:sp>
        <p:nvSpPr>
          <p:cNvPr id="66" name="Rectangle 62">
            <a:extLst>
              <a:ext uri="{FF2B5EF4-FFF2-40B4-BE49-F238E27FC236}">
                <a16:creationId xmlns:a16="http://schemas.microsoft.com/office/drawing/2014/main" id="{31FF8A22-4962-E8AD-1FBC-1DEFAE87DF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98789" y="1880618"/>
            <a:ext cx="609600" cy="600075"/>
          </a:xfrm>
          <a:prstGeom prst="rect">
            <a:avLst/>
          </a:prstGeom>
          <a:solidFill>
            <a:srgbClr val="99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 anchorCtr="1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et-EE" sz="2800" b="0"/>
              <a:t>1</a:t>
            </a:r>
          </a:p>
        </p:txBody>
      </p:sp>
      <p:sp>
        <p:nvSpPr>
          <p:cNvPr id="67" name="Rectangle 63">
            <a:extLst>
              <a:ext uri="{FF2B5EF4-FFF2-40B4-BE49-F238E27FC236}">
                <a16:creationId xmlns:a16="http://schemas.microsoft.com/office/drawing/2014/main" id="{7D48B88E-4ADD-09AE-BC56-B576EAFA00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98789" y="1278955"/>
            <a:ext cx="609600" cy="601663"/>
          </a:xfrm>
          <a:prstGeom prst="rect">
            <a:avLst/>
          </a:prstGeom>
          <a:solidFill>
            <a:srgbClr val="99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 anchorCtr="1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et-EE" sz="2800" b="0"/>
              <a:t>2</a:t>
            </a:r>
          </a:p>
        </p:txBody>
      </p:sp>
      <p:sp>
        <p:nvSpPr>
          <p:cNvPr id="68" name="Rectangle 64">
            <a:extLst>
              <a:ext uri="{FF2B5EF4-FFF2-40B4-BE49-F238E27FC236}">
                <a16:creationId xmlns:a16="http://schemas.microsoft.com/office/drawing/2014/main" id="{54A10DEB-7061-9C35-7300-93F963DD61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08389" y="3080768"/>
            <a:ext cx="609600" cy="601662"/>
          </a:xfrm>
          <a:prstGeom prst="rect">
            <a:avLst/>
          </a:prstGeom>
          <a:solidFill>
            <a:srgbClr val="FFFF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 anchorCtr="1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et-EE" sz="2800" b="0"/>
              <a:t>2</a:t>
            </a:r>
          </a:p>
        </p:txBody>
      </p:sp>
      <p:sp>
        <p:nvSpPr>
          <p:cNvPr id="69" name="Rectangle 65">
            <a:extLst>
              <a:ext uri="{FF2B5EF4-FFF2-40B4-BE49-F238E27FC236}">
                <a16:creationId xmlns:a16="http://schemas.microsoft.com/office/drawing/2014/main" id="{03DFD203-809B-34C2-B6D3-AA252D0133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08389" y="2480693"/>
            <a:ext cx="609600" cy="600075"/>
          </a:xfrm>
          <a:prstGeom prst="rect">
            <a:avLst/>
          </a:prstGeom>
          <a:solidFill>
            <a:srgbClr val="FFFF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 anchorCtr="1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et-EE" sz="2800" b="0"/>
              <a:t>1</a:t>
            </a:r>
          </a:p>
        </p:txBody>
      </p:sp>
      <p:sp>
        <p:nvSpPr>
          <p:cNvPr id="70" name="Rectangle 66">
            <a:extLst>
              <a:ext uri="{FF2B5EF4-FFF2-40B4-BE49-F238E27FC236}">
                <a16:creationId xmlns:a16="http://schemas.microsoft.com/office/drawing/2014/main" id="{CD90CC59-9205-75D4-A886-63CE616E98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08389" y="1880618"/>
            <a:ext cx="609600" cy="600075"/>
          </a:xfrm>
          <a:prstGeom prst="rect">
            <a:avLst/>
          </a:prstGeom>
          <a:solidFill>
            <a:srgbClr val="FFFF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 anchorCtr="1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et-EE" sz="2800" b="0"/>
              <a:t>3</a:t>
            </a:r>
          </a:p>
        </p:txBody>
      </p:sp>
      <p:sp>
        <p:nvSpPr>
          <p:cNvPr id="71" name="Rectangle 67">
            <a:extLst>
              <a:ext uri="{FF2B5EF4-FFF2-40B4-BE49-F238E27FC236}">
                <a16:creationId xmlns:a16="http://schemas.microsoft.com/office/drawing/2014/main" id="{1286C8D1-8051-DD59-114D-09BB4453BD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08389" y="1278955"/>
            <a:ext cx="609600" cy="601663"/>
          </a:xfrm>
          <a:prstGeom prst="rect">
            <a:avLst/>
          </a:prstGeom>
          <a:solidFill>
            <a:srgbClr val="FFFF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 anchorCtr="1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et-EE" sz="2800" b="0"/>
              <a:t>2</a:t>
            </a:r>
          </a:p>
        </p:txBody>
      </p:sp>
      <p:sp>
        <p:nvSpPr>
          <p:cNvPr id="72" name="Rectangle 68">
            <a:extLst>
              <a:ext uri="{FF2B5EF4-FFF2-40B4-BE49-F238E27FC236}">
                <a16:creationId xmlns:a16="http://schemas.microsoft.com/office/drawing/2014/main" id="{E5117E27-5AD9-9CF1-56F2-610B160196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17989" y="1880618"/>
            <a:ext cx="609600" cy="600075"/>
          </a:xfrm>
          <a:prstGeom prst="rect">
            <a:avLst/>
          </a:prstGeom>
          <a:solidFill>
            <a:srgbClr val="FFFF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 anchorCtr="1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et-EE" sz="2800" b="0"/>
              <a:t>3</a:t>
            </a:r>
          </a:p>
        </p:txBody>
      </p:sp>
      <p:sp>
        <p:nvSpPr>
          <p:cNvPr id="73" name="Rectangle 69">
            <a:extLst>
              <a:ext uri="{FF2B5EF4-FFF2-40B4-BE49-F238E27FC236}">
                <a16:creationId xmlns:a16="http://schemas.microsoft.com/office/drawing/2014/main" id="{FEE58306-21FD-0123-EAC5-7AC2DE60EF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89189" y="1880618"/>
            <a:ext cx="609600" cy="600075"/>
          </a:xfrm>
          <a:prstGeom prst="rect">
            <a:avLst/>
          </a:prstGeom>
          <a:solidFill>
            <a:srgbClr val="99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 anchorCtr="1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et-EE" sz="2800" b="0"/>
              <a:t>2</a:t>
            </a:r>
          </a:p>
        </p:txBody>
      </p:sp>
      <p:sp>
        <p:nvSpPr>
          <p:cNvPr id="74" name="Rectangle 70">
            <a:extLst>
              <a:ext uri="{FF2B5EF4-FFF2-40B4-BE49-F238E27FC236}">
                <a16:creationId xmlns:a16="http://schemas.microsoft.com/office/drawing/2014/main" id="{A4E53CA5-1C27-C518-93D9-2DE85B00BF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17989" y="3080768"/>
            <a:ext cx="609600" cy="601662"/>
          </a:xfrm>
          <a:prstGeom prst="rect">
            <a:avLst/>
          </a:prstGeom>
          <a:solidFill>
            <a:srgbClr val="FFFF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 anchorCtr="1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et-EE" sz="2800" b="0"/>
              <a:t>2</a:t>
            </a:r>
          </a:p>
        </p:txBody>
      </p:sp>
      <p:sp>
        <p:nvSpPr>
          <p:cNvPr id="75" name="Rectangle 71">
            <a:extLst>
              <a:ext uri="{FF2B5EF4-FFF2-40B4-BE49-F238E27FC236}">
                <a16:creationId xmlns:a16="http://schemas.microsoft.com/office/drawing/2014/main" id="{C5A18145-5623-32C6-D6AC-2181C34764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89189" y="3080768"/>
            <a:ext cx="609600" cy="601662"/>
          </a:xfrm>
          <a:prstGeom prst="rect">
            <a:avLst/>
          </a:prstGeom>
          <a:solidFill>
            <a:srgbClr val="FFFF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 anchorCtr="1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et-EE" sz="2800" b="0"/>
              <a:t>1</a:t>
            </a:r>
          </a:p>
        </p:txBody>
      </p:sp>
      <p:sp>
        <p:nvSpPr>
          <p:cNvPr id="76" name="Rectangle 72">
            <a:extLst>
              <a:ext uri="{FF2B5EF4-FFF2-40B4-BE49-F238E27FC236}">
                <a16:creationId xmlns:a16="http://schemas.microsoft.com/office/drawing/2014/main" id="{EA95D0A9-45F2-66DF-BAEC-7C101BF170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17989" y="2480693"/>
            <a:ext cx="609600" cy="600075"/>
          </a:xfrm>
          <a:prstGeom prst="rect">
            <a:avLst/>
          </a:prstGeom>
          <a:solidFill>
            <a:srgbClr val="FFFF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 anchorCtr="1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et-EE" sz="2800" b="0"/>
              <a:t>2</a:t>
            </a:r>
          </a:p>
        </p:txBody>
      </p:sp>
      <p:sp>
        <p:nvSpPr>
          <p:cNvPr id="77" name="Rectangle 73">
            <a:extLst>
              <a:ext uri="{FF2B5EF4-FFF2-40B4-BE49-F238E27FC236}">
                <a16:creationId xmlns:a16="http://schemas.microsoft.com/office/drawing/2014/main" id="{F3FBACBC-951E-A142-8389-6788DAE58E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89189" y="2480693"/>
            <a:ext cx="609600" cy="600075"/>
          </a:xfrm>
          <a:prstGeom prst="rect">
            <a:avLst/>
          </a:prstGeom>
          <a:solidFill>
            <a:srgbClr val="FFFF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 anchorCtr="1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et-EE" sz="2800" b="0"/>
              <a:t>2</a:t>
            </a:r>
          </a:p>
        </p:txBody>
      </p:sp>
      <p:sp>
        <p:nvSpPr>
          <p:cNvPr id="78" name="Rectangle 74">
            <a:extLst>
              <a:ext uri="{FF2B5EF4-FFF2-40B4-BE49-F238E27FC236}">
                <a16:creationId xmlns:a16="http://schemas.microsoft.com/office/drawing/2014/main" id="{00217712-FC6F-CCB8-601C-2205446D63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17989" y="1278955"/>
            <a:ext cx="609600" cy="601663"/>
          </a:xfrm>
          <a:prstGeom prst="rect">
            <a:avLst/>
          </a:prstGeom>
          <a:solidFill>
            <a:srgbClr val="FFFF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 anchorCtr="1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et-EE" sz="2800" b="0"/>
              <a:t>3</a:t>
            </a:r>
          </a:p>
        </p:txBody>
      </p:sp>
      <p:sp>
        <p:nvSpPr>
          <p:cNvPr id="79" name="Rectangle 75">
            <a:extLst>
              <a:ext uri="{FF2B5EF4-FFF2-40B4-BE49-F238E27FC236}">
                <a16:creationId xmlns:a16="http://schemas.microsoft.com/office/drawing/2014/main" id="{63290A4C-F609-6D0F-CB4A-0869FBDB3B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89189" y="1278955"/>
            <a:ext cx="609600" cy="601663"/>
          </a:xfrm>
          <a:prstGeom prst="rect">
            <a:avLst/>
          </a:prstGeom>
          <a:solidFill>
            <a:srgbClr val="99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 anchorCtr="1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et-EE" sz="2800" b="0" dirty="0"/>
              <a:t>2</a:t>
            </a:r>
          </a:p>
        </p:txBody>
      </p:sp>
      <p:sp>
        <p:nvSpPr>
          <p:cNvPr id="80" name="Line 76">
            <a:extLst>
              <a:ext uri="{FF2B5EF4-FFF2-40B4-BE49-F238E27FC236}">
                <a16:creationId xmlns:a16="http://schemas.microsoft.com/office/drawing/2014/main" id="{33CF598E-5848-538B-61ED-43F383283D7F}"/>
              </a:ext>
            </a:extLst>
          </p:cNvPr>
          <p:cNvSpPr>
            <a:spLocks noChangeShapeType="1"/>
          </p:cNvSpPr>
          <p:nvPr/>
        </p:nvSpPr>
        <p:spPr bwMode="auto">
          <a:xfrm>
            <a:off x="4889189" y="1278955"/>
            <a:ext cx="2438400" cy="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 anchorCtr="1"/>
          <a:lstStyle/>
          <a:p>
            <a:endParaRPr lang="zh-CN" altLang="en-US"/>
          </a:p>
        </p:txBody>
      </p:sp>
      <p:sp>
        <p:nvSpPr>
          <p:cNvPr id="81" name="Line 77">
            <a:extLst>
              <a:ext uri="{FF2B5EF4-FFF2-40B4-BE49-F238E27FC236}">
                <a16:creationId xmlns:a16="http://schemas.microsoft.com/office/drawing/2014/main" id="{C5AC09D2-A1DE-70CC-C1F2-02DDC20DF513}"/>
              </a:ext>
            </a:extLst>
          </p:cNvPr>
          <p:cNvSpPr>
            <a:spLocks noChangeShapeType="1"/>
          </p:cNvSpPr>
          <p:nvPr/>
        </p:nvSpPr>
        <p:spPr bwMode="auto">
          <a:xfrm>
            <a:off x="4889189" y="1880618"/>
            <a:ext cx="2438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 anchorCtr="1"/>
          <a:lstStyle/>
          <a:p>
            <a:endParaRPr lang="zh-CN" altLang="en-US"/>
          </a:p>
        </p:txBody>
      </p:sp>
      <p:sp>
        <p:nvSpPr>
          <p:cNvPr id="82" name="Line 78">
            <a:extLst>
              <a:ext uri="{FF2B5EF4-FFF2-40B4-BE49-F238E27FC236}">
                <a16:creationId xmlns:a16="http://schemas.microsoft.com/office/drawing/2014/main" id="{EEE71512-B70E-A967-890D-60A967EECD10}"/>
              </a:ext>
            </a:extLst>
          </p:cNvPr>
          <p:cNvSpPr>
            <a:spLocks noChangeShapeType="1"/>
          </p:cNvSpPr>
          <p:nvPr/>
        </p:nvSpPr>
        <p:spPr bwMode="auto">
          <a:xfrm>
            <a:off x="4889189" y="3080768"/>
            <a:ext cx="2438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 anchorCtr="1"/>
          <a:lstStyle/>
          <a:p>
            <a:endParaRPr lang="zh-CN" altLang="en-US"/>
          </a:p>
        </p:txBody>
      </p:sp>
      <p:sp>
        <p:nvSpPr>
          <p:cNvPr id="83" name="Line 79">
            <a:extLst>
              <a:ext uri="{FF2B5EF4-FFF2-40B4-BE49-F238E27FC236}">
                <a16:creationId xmlns:a16="http://schemas.microsoft.com/office/drawing/2014/main" id="{8A34C676-E8D7-73D9-1492-71D6315CC4C2}"/>
              </a:ext>
            </a:extLst>
          </p:cNvPr>
          <p:cNvSpPr>
            <a:spLocks noChangeShapeType="1"/>
          </p:cNvSpPr>
          <p:nvPr/>
        </p:nvSpPr>
        <p:spPr bwMode="auto">
          <a:xfrm>
            <a:off x="4889189" y="3682430"/>
            <a:ext cx="2438400" cy="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 anchorCtr="1"/>
          <a:lstStyle/>
          <a:p>
            <a:endParaRPr lang="zh-CN" altLang="en-US"/>
          </a:p>
        </p:txBody>
      </p:sp>
      <p:sp>
        <p:nvSpPr>
          <p:cNvPr id="84" name="Line 80">
            <a:extLst>
              <a:ext uri="{FF2B5EF4-FFF2-40B4-BE49-F238E27FC236}">
                <a16:creationId xmlns:a16="http://schemas.microsoft.com/office/drawing/2014/main" id="{148F5999-87EB-E503-91F5-8859903F110C}"/>
              </a:ext>
            </a:extLst>
          </p:cNvPr>
          <p:cNvSpPr>
            <a:spLocks noChangeShapeType="1"/>
          </p:cNvSpPr>
          <p:nvPr/>
        </p:nvSpPr>
        <p:spPr bwMode="auto">
          <a:xfrm>
            <a:off x="4889189" y="1278955"/>
            <a:ext cx="0" cy="2403475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 anchorCtr="1"/>
          <a:lstStyle/>
          <a:p>
            <a:endParaRPr lang="zh-CN" altLang="en-US"/>
          </a:p>
        </p:txBody>
      </p:sp>
      <p:sp>
        <p:nvSpPr>
          <p:cNvPr id="85" name="Line 81">
            <a:extLst>
              <a:ext uri="{FF2B5EF4-FFF2-40B4-BE49-F238E27FC236}">
                <a16:creationId xmlns:a16="http://schemas.microsoft.com/office/drawing/2014/main" id="{59027103-BF2D-881F-DADB-79E4314D4A06}"/>
              </a:ext>
            </a:extLst>
          </p:cNvPr>
          <p:cNvSpPr>
            <a:spLocks noChangeShapeType="1"/>
          </p:cNvSpPr>
          <p:nvPr/>
        </p:nvSpPr>
        <p:spPr bwMode="auto">
          <a:xfrm>
            <a:off x="5498789" y="1278955"/>
            <a:ext cx="0" cy="24034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 anchorCtr="1"/>
          <a:lstStyle/>
          <a:p>
            <a:endParaRPr lang="zh-CN" altLang="en-US"/>
          </a:p>
        </p:txBody>
      </p:sp>
      <p:sp>
        <p:nvSpPr>
          <p:cNvPr id="86" name="Line 82">
            <a:extLst>
              <a:ext uri="{FF2B5EF4-FFF2-40B4-BE49-F238E27FC236}">
                <a16:creationId xmlns:a16="http://schemas.microsoft.com/office/drawing/2014/main" id="{727BC611-B7C3-42B0-9F58-AE56554A388C}"/>
              </a:ext>
            </a:extLst>
          </p:cNvPr>
          <p:cNvSpPr>
            <a:spLocks noChangeShapeType="1"/>
          </p:cNvSpPr>
          <p:nvPr/>
        </p:nvSpPr>
        <p:spPr bwMode="auto">
          <a:xfrm>
            <a:off x="7327589" y="1278955"/>
            <a:ext cx="0" cy="2403475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 anchorCtr="1"/>
          <a:lstStyle/>
          <a:p>
            <a:endParaRPr lang="zh-CN" altLang="en-US"/>
          </a:p>
        </p:txBody>
      </p:sp>
      <p:sp>
        <p:nvSpPr>
          <p:cNvPr id="87" name="Line 83">
            <a:extLst>
              <a:ext uri="{FF2B5EF4-FFF2-40B4-BE49-F238E27FC236}">
                <a16:creationId xmlns:a16="http://schemas.microsoft.com/office/drawing/2014/main" id="{07CC4261-5998-56C6-49E1-A3B3524466F2}"/>
              </a:ext>
            </a:extLst>
          </p:cNvPr>
          <p:cNvSpPr>
            <a:spLocks noChangeShapeType="1"/>
          </p:cNvSpPr>
          <p:nvPr/>
        </p:nvSpPr>
        <p:spPr bwMode="auto">
          <a:xfrm>
            <a:off x="4889189" y="2480693"/>
            <a:ext cx="2438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8" name="Line 84">
            <a:extLst>
              <a:ext uri="{FF2B5EF4-FFF2-40B4-BE49-F238E27FC236}">
                <a16:creationId xmlns:a16="http://schemas.microsoft.com/office/drawing/2014/main" id="{88BAD13E-50D5-D10B-D640-BC3EDEF32305}"/>
              </a:ext>
            </a:extLst>
          </p:cNvPr>
          <p:cNvSpPr>
            <a:spLocks noChangeShapeType="1"/>
          </p:cNvSpPr>
          <p:nvPr/>
        </p:nvSpPr>
        <p:spPr bwMode="auto">
          <a:xfrm>
            <a:off x="6717989" y="1278955"/>
            <a:ext cx="0" cy="24034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9" name="Line 85">
            <a:extLst>
              <a:ext uri="{FF2B5EF4-FFF2-40B4-BE49-F238E27FC236}">
                <a16:creationId xmlns:a16="http://schemas.microsoft.com/office/drawing/2014/main" id="{47488C31-7EB3-955A-3DEF-C7A8DC88620D}"/>
              </a:ext>
            </a:extLst>
          </p:cNvPr>
          <p:cNvSpPr>
            <a:spLocks noChangeShapeType="1"/>
          </p:cNvSpPr>
          <p:nvPr/>
        </p:nvSpPr>
        <p:spPr bwMode="auto">
          <a:xfrm>
            <a:off x="6108389" y="1278955"/>
            <a:ext cx="0" cy="24034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0" name="Rectangle 86">
            <a:extLst>
              <a:ext uri="{FF2B5EF4-FFF2-40B4-BE49-F238E27FC236}">
                <a16:creationId xmlns:a16="http://schemas.microsoft.com/office/drawing/2014/main" id="{6C6DD83F-A259-009A-69DE-BAEBC33BB2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55937" y="4586511"/>
            <a:ext cx="609600" cy="601663"/>
          </a:xfrm>
          <a:prstGeom prst="rect">
            <a:avLst/>
          </a:prstGeom>
          <a:solidFill>
            <a:srgbClr val="99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 anchorCtr="1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et-EE" sz="2800" b="0"/>
              <a:t>1</a:t>
            </a:r>
          </a:p>
        </p:txBody>
      </p:sp>
      <p:sp>
        <p:nvSpPr>
          <p:cNvPr id="91" name="Rectangle 87">
            <a:extLst>
              <a:ext uri="{FF2B5EF4-FFF2-40B4-BE49-F238E27FC236}">
                <a16:creationId xmlns:a16="http://schemas.microsoft.com/office/drawing/2014/main" id="{AC53075A-0EAA-9AA9-3A80-1896DFD229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6337" y="4586511"/>
            <a:ext cx="609600" cy="601663"/>
          </a:xfrm>
          <a:prstGeom prst="rect">
            <a:avLst/>
          </a:prstGeom>
          <a:solidFill>
            <a:srgbClr val="99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 anchorCtr="1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et-EE" sz="2800" b="0"/>
              <a:t>-2</a:t>
            </a:r>
          </a:p>
        </p:txBody>
      </p:sp>
      <p:sp>
        <p:nvSpPr>
          <p:cNvPr id="92" name="Rectangle 88">
            <a:extLst>
              <a:ext uri="{FF2B5EF4-FFF2-40B4-BE49-F238E27FC236}">
                <a16:creationId xmlns:a16="http://schemas.microsoft.com/office/drawing/2014/main" id="{715D5FF9-B5A0-C630-B70E-E06305B115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6737" y="4586511"/>
            <a:ext cx="609600" cy="601663"/>
          </a:xfrm>
          <a:prstGeom prst="rect">
            <a:avLst/>
          </a:prstGeom>
          <a:solidFill>
            <a:srgbClr val="FFCC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 anchorCtr="1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et-EE" sz="2800" b="0"/>
              <a:t>-1</a:t>
            </a:r>
          </a:p>
        </p:txBody>
      </p:sp>
      <p:sp>
        <p:nvSpPr>
          <p:cNvPr id="93" name="Rectangle 89">
            <a:extLst>
              <a:ext uri="{FF2B5EF4-FFF2-40B4-BE49-F238E27FC236}">
                <a16:creationId xmlns:a16="http://schemas.microsoft.com/office/drawing/2014/main" id="{0783EAE8-2B87-C9CB-48A7-CF57CA7933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55937" y="3986436"/>
            <a:ext cx="609600" cy="600075"/>
          </a:xfrm>
          <a:prstGeom prst="rect">
            <a:avLst/>
          </a:prstGeom>
          <a:solidFill>
            <a:srgbClr val="99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 anchorCtr="1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et-EE" sz="2800" b="0"/>
              <a:t>2</a:t>
            </a:r>
          </a:p>
        </p:txBody>
      </p:sp>
      <p:sp>
        <p:nvSpPr>
          <p:cNvPr id="94" name="Rectangle 90">
            <a:extLst>
              <a:ext uri="{FF2B5EF4-FFF2-40B4-BE49-F238E27FC236}">
                <a16:creationId xmlns:a16="http://schemas.microsoft.com/office/drawing/2014/main" id="{48476490-4FF7-2A7B-5810-60A7DDEF15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6337" y="3986436"/>
            <a:ext cx="609600" cy="600075"/>
          </a:xfrm>
          <a:prstGeom prst="rect">
            <a:avLst/>
          </a:prstGeom>
          <a:solidFill>
            <a:srgbClr val="99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 anchorCtr="1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et-EE" sz="2800" b="0"/>
              <a:t>4</a:t>
            </a:r>
          </a:p>
        </p:txBody>
      </p:sp>
      <p:sp>
        <p:nvSpPr>
          <p:cNvPr id="95" name="Rectangle 91">
            <a:extLst>
              <a:ext uri="{FF2B5EF4-FFF2-40B4-BE49-F238E27FC236}">
                <a16:creationId xmlns:a16="http://schemas.microsoft.com/office/drawing/2014/main" id="{457B9A61-F452-51A8-B3A7-5139DCE430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6737" y="3986436"/>
            <a:ext cx="609600" cy="600075"/>
          </a:xfrm>
          <a:prstGeom prst="rect">
            <a:avLst/>
          </a:prstGeom>
          <a:solidFill>
            <a:srgbClr val="FFCC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 anchorCtr="1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et-EE" sz="2800" b="0"/>
              <a:t>-1</a:t>
            </a:r>
          </a:p>
        </p:txBody>
      </p:sp>
      <p:sp>
        <p:nvSpPr>
          <p:cNvPr id="96" name="Rectangle 92">
            <a:extLst>
              <a:ext uri="{FF2B5EF4-FFF2-40B4-BE49-F238E27FC236}">
                <a16:creationId xmlns:a16="http://schemas.microsoft.com/office/drawing/2014/main" id="{D63FCEF4-4BAD-E654-52C3-8B5E69FB8B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55937" y="3384774"/>
            <a:ext cx="609600" cy="601662"/>
          </a:xfrm>
          <a:prstGeom prst="rect">
            <a:avLst/>
          </a:prstGeom>
          <a:solidFill>
            <a:srgbClr val="FFCC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 anchorCtr="1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et-EE" sz="2800" b="0"/>
              <a:t>1</a:t>
            </a:r>
          </a:p>
        </p:txBody>
      </p:sp>
      <p:sp>
        <p:nvSpPr>
          <p:cNvPr id="97" name="Rectangle 93">
            <a:extLst>
              <a:ext uri="{FF2B5EF4-FFF2-40B4-BE49-F238E27FC236}">
                <a16:creationId xmlns:a16="http://schemas.microsoft.com/office/drawing/2014/main" id="{BDAB191D-002C-9AA9-E424-F447AA67F4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6337" y="3384774"/>
            <a:ext cx="609600" cy="601662"/>
          </a:xfrm>
          <a:prstGeom prst="rect">
            <a:avLst/>
          </a:prstGeom>
          <a:solidFill>
            <a:srgbClr val="FFCC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 anchorCtr="1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et-EE" sz="2800" b="0"/>
              <a:t>1</a:t>
            </a:r>
          </a:p>
        </p:txBody>
      </p:sp>
      <p:sp>
        <p:nvSpPr>
          <p:cNvPr id="98" name="Rectangle 94">
            <a:extLst>
              <a:ext uri="{FF2B5EF4-FFF2-40B4-BE49-F238E27FC236}">
                <a16:creationId xmlns:a16="http://schemas.microsoft.com/office/drawing/2014/main" id="{C7AD4015-BCC2-1EE0-E70C-CC8AB5E9CB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6737" y="3384774"/>
            <a:ext cx="609600" cy="601662"/>
          </a:xfrm>
          <a:prstGeom prst="rect">
            <a:avLst/>
          </a:prstGeom>
          <a:solidFill>
            <a:srgbClr val="FFCC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 anchorCtr="1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et-EE" sz="2800" b="0"/>
              <a:t>1</a:t>
            </a:r>
          </a:p>
        </p:txBody>
      </p:sp>
      <p:sp>
        <p:nvSpPr>
          <p:cNvPr id="99" name="Line 95">
            <a:extLst>
              <a:ext uri="{FF2B5EF4-FFF2-40B4-BE49-F238E27FC236}">
                <a16:creationId xmlns:a16="http://schemas.microsoft.com/office/drawing/2014/main" id="{3F8C09E6-5DEA-7A93-D037-A0B4A97DEA43}"/>
              </a:ext>
            </a:extLst>
          </p:cNvPr>
          <p:cNvSpPr>
            <a:spLocks noChangeShapeType="1"/>
          </p:cNvSpPr>
          <p:nvPr/>
        </p:nvSpPr>
        <p:spPr bwMode="auto">
          <a:xfrm>
            <a:off x="836737" y="3384774"/>
            <a:ext cx="1828800" cy="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 anchorCtr="1"/>
          <a:lstStyle/>
          <a:p>
            <a:endParaRPr lang="zh-CN" altLang="en-US"/>
          </a:p>
        </p:txBody>
      </p:sp>
      <p:sp>
        <p:nvSpPr>
          <p:cNvPr id="100" name="Line 96">
            <a:extLst>
              <a:ext uri="{FF2B5EF4-FFF2-40B4-BE49-F238E27FC236}">
                <a16:creationId xmlns:a16="http://schemas.microsoft.com/office/drawing/2014/main" id="{46349F2C-E530-E296-A295-4CCD061E1DDC}"/>
              </a:ext>
            </a:extLst>
          </p:cNvPr>
          <p:cNvSpPr>
            <a:spLocks noChangeShapeType="1"/>
          </p:cNvSpPr>
          <p:nvPr/>
        </p:nvSpPr>
        <p:spPr bwMode="auto">
          <a:xfrm>
            <a:off x="836737" y="3986436"/>
            <a:ext cx="18288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 anchorCtr="1"/>
          <a:lstStyle/>
          <a:p>
            <a:endParaRPr lang="zh-CN" altLang="en-US"/>
          </a:p>
        </p:txBody>
      </p:sp>
      <p:sp>
        <p:nvSpPr>
          <p:cNvPr id="101" name="Line 97">
            <a:extLst>
              <a:ext uri="{FF2B5EF4-FFF2-40B4-BE49-F238E27FC236}">
                <a16:creationId xmlns:a16="http://schemas.microsoft.com/office/drawing/2014/main" id="{0D561E18-D193-422B-B327-ADC78EB36BAF}"/>
              </a:ext>
            </a:extLst>
          </p:cNvPr>
          <p:cNvSpPr>
            <a:spLocks noChangeShapeType="1"/>
          </p:cNvSpPr>
          <p:nvPr/>
        </p:nvSpPr>
        <p:spPr bwMode="auto">
          <a:xfrm>
            <a:off x="836737" y="4586511"/>
            <a:ext cx="18288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 anchorCtr="1"/>
          <a:lstStyle/>
          <a:p>
            <a:endParaRPr lang="zh-CN" altLang="en-US"/>
          </a:p>
        </p:txBody>
      </p:sp>
      <p:sp>
        <p:nvSpPr>
          <p:cNvPr id="102" name="Line 98">
            <a:extLst>
              <a:ext uri="{FF2B5EF4-FFF2-40B4-BE49-F238E27FC236}">
                <a16:creationId xmlns:a16="http://schemas.microsoft.com/office/drawing/2014/main" id="{623CDD9E-8697-0CFE-F169-5F0FC1BA3775}"/>
              </a:ext>
            </a:extLst>
          </p:cNvPr>
          <p:cNvSpPr>
            <a:spLocks noChangeShapeType="1"/>
          </p:cNvSpPr>
          <p:nvPr/>
        </p:nvSpPr>
        <p:spPr bwMode="auto">
          <a:xfrm>
            <a:off x="836737" y="5188174"/>
            <a:ext cx="1828800" cy="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 anchorCtr="1"/>
          <a:lstStyle/>
          <a:p>
            <a:endParaRPr lang="zh-CN" altLang="en-US"/>
          </a:p>
        </p:txBody>
      </p:sp>
      <p:sp>
        <p:nvSpPr>
          <p:cNvPr id="103" name="Line 99">
            <a:extLst>
              <a:ext uri="{FF2B5EF4-FFF2-40B4-BE49-F238E27FC236}">
                <a16:creationId xmlns:a16="http://schemas.microsoft.com/office/drawing/2014/main" id="{D5574F7E-1DB3-2A0F-FC14-9BE542F60E82}"/>
              </a:ext>
            </a:extLst>
          </p:cNvPr>
          <p:cNvSpPr>
            <a:spLocks noChangeShapeType="1"/>
          </p:cNvSpPr>
          <p:nvPr/>
        </p:nvSpPr>
        <p:spPr bwMode="auto">
          <a:xfrm>
            <a:off x="836737" y="3384774"/>
            <a:ext cx="0" cy="180340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 anchorCtr="1"/>
          <a:lstStyle/>
          <a:p>
            <a:endParaRPr lang="zh-CN" altLang="en-US"/>
          </a:p>
        </p:txBody>
      </p:sp>
      <p:sp>
        <p:nvSpPr>
          <p:cNvPr id="104" name="Line 100">
            <a:extLst>
              <a:ext uri="{FF2B5EF4-FFF2-40B4-BE49-F238E27FC236}">
                <a16:creationId xmlns:a16="http://schemas.microsoft.com/office/drawing/2014/main" id="{E75C91B0-1647-0695-47DD-6034598B4839}"/>
              </a:ext>
            </a:extLst>
          </p:cNvPr>
          <p:cNvSpPr>
            <a:spLocks noChangeShapeType="1"/>
          </p:cNvSpPr>
          <p:nvPr/>
        </p:nvSpPr>
        <p:spPr bwMode="auto">
          <a:xfrm>
            <a:off x="1446337" y="3384774"/>
            <a:ext cx="0" cy="1803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 anchorCtr="1"/>
          <a:lstStyle/>
          <a:p>
            <a:endParaRPr lang="zh-CN" altLang="en-US"/>
          </a:p>
        </p:txBody>
      </p:sp>
      <p:sp>
        <p:nvSpPr>
          <p:cNvPr id="105" name="Line 101">
            <a:extLst>
              <a:ext uri="{FF2B5EF4-FFF2-40B4-BE49-F238E27FC236}">
                <a16:creationId xmlns:a16="http://schemas.microsoft.com/office/drawing/2014/main" id="{610010B4-6A1B-3440-F7D2-9C9769DFB978}"/>
              </a:ext>
            </a:extLst>
          </p:cNvPr>
          <p:cNvSpPr>
            <a:spLocks noChangeShapeType="1"/>
          </p:cNvSpPr>
          <p:nvPr/>
        </p:nvSpPr>
        <p:spPr bwMode="auto">
          <a:xfrm>
            <a:off x="2055937" y="3384774"/>
            <a:ext cx="0" cy="1803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 anchorCtr="1"/>
          <a:lstStyle/>
          <a:p>
            <a:endParaRPr lang="zh-CN" altLang="en-US"/>
          </a:p>
        </p:txBody>
      </p:sp>
      <p:sp>
        <p:nvSpPr>
          <p:cNvPr id="106" name="Line 102">
            <a:extLst>
              <a:ext uri="{FF2B5EF4-FFF2-40B4-BE49-F238E27FC236}">
                <a16:creationId xmlns:a16="http://schemas.microsoft.com/office/drawing/2014/main" id="{DB611B43-CEFB-1308-13D4-C2FFD1BACC37}"/>
              </a:ext>
            </a:extLst>
          </p:cNvPr>
          <p:cNvSpPr>
            <a:spLocks noChangeShapeType="1"/>
          </p:cNvSpPr>
          <p:nvPr/>
        </p:nvSpPr>
        <p:spPr bwMode="auto">
          <a:xfrm>
            <a:off x="2665537" y="3384774"/>
            <a:ext cx="0" cy="180340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 anchorCtr="1"/>
          <a:lstStyle/>
          <a:p>
            <a:endParaRPr lang="zh-CN" altLang="en-US"/>
          </a:p>
        </p:txBody>
      </p:sp>
      <p:sp>
        <p:nvSpPr>
          <p:cNvPr id="107" name="Rectangle 103">
            <a:extLst>
              <a:ext uri="{FF2B5EF4-FFF2-40B4-BE49-F238E27FC236}">
                <a16:creationId xmlns:a16="http://schemas.microsoft.com/office/drawing/2014/main" id="{9A74CED2-0C59-D0FA-B87C-681088B116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31840" y="2536856"/>
            <a:ext cx="609600" cy="601662"/>
          </a:xfrm>
          <a:prstGeom prst="rect">
            <a:avLst/>
          </a:prstGeom>
          <a:solidFill>
            <a:srgbClr val="FFCC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 anchorCtr="1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et-EE" sz="2800" b="0"/>
              <a:t>1</a:t>
            </a:r>
          </a:p>
        </p:txBody>
      </p:sp>
      <p:sp>
        <p:nvSpPr>
          <p:cNvPr id="108" name="Rectangle 104">
            <a:extLst>
              <a:ext uri="{FF2B5EF4-FFF2-40B4-BE49-F238E27FC236}">
                <a16:creationId xmlns:a16="http://schemas.microsoft.com/office/drawing/2014/main" id="{AB797037-0D48-A946-B84F-5B510AE8F7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22240" y="2536856"/>
            <a:ext cx="609600" cy="601662"/>
          </a:xfrm>
          <a:prstGeom prst="rect">
            <a:avLst/>
          </a:prstGeom>
          <a:solidFill>
            <a:srgbClr val="FFCC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 anchorCtr="1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et-EE" sz="2800" b="0"/>
              <a:t>-1</a:t>
            </a:r>
          </a:p>
        </p:txBody>
      </p:sp>
      <p:sp>
        <p:nvSpPr>
          <p:cNvPr id="109" name="Rectangle 105">
            <a:extLst>
              <a:ext uri="{FF2B5EF4-FFF2-40B4-BE49-F238E27FC236}">
                <a16:creationId xmlns:a16="http://schemas.microsoft.com/office/drawing/2014/main" id="{91FF63E8-B5C2-5C60-8367-20ED6446B2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12640" y="2536856"/>
            <a:ext cx="609600" cy="601662"/>
          </a:xfrm>
          <a:prstGeom prst="rect">
            <a:avLst/>
          </a:prstGeom>
          <a:solidFill>
            <a:srgbClr val="FFCC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 anchorCtr="1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et-EE" sz="2800" b="0"/>
              <a:t>-1</a:t>
            </a:r>
          </a:p>
        </p:txBody>
      </p:sp>
      <p:sp>
        <p:nvSpPr>
          <p:cNvPr id="110" name="Rectangle 106">
            <a:extLst>
              <a:ext uri="{FF2B5EF4-FFF2-40B4-BE49-F238E27FC236}">
                <a16:creationId xmlns:a16="http://schemas.microsoft.com/office/drawing/2014/main" id="{39512B97-C1E7-2D2F-B9BD-4F68C0DD54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31840" y="1936781"/>
            <a:ext cx="609600" cy="600075"/>
          </a:xfrm>
          <a:prstGeom prst="rect">
            <a:avLst/>
          </a:prstGeom>
          <a:solidFill>
            <a:srgbClr val="FFCC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 anchorCtr="1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et-EE" sz="2800" b="0"/>
              <a:t>1</a:t>
            </a:r>
          </a:p>
        </p:txBody>
      </p:sp>
      <p:sp>
        <p:nvSpPr>
          <p:cNvPr id="111" name="Rectangle 107">
            <a:extLst>
              <a:ext uri="{FF2B5EF4-FFF2-40B4-BE49-F238E27FC236}">
                <a16:creationId xmlns:a16="http://schemas.microsoft.com/office/drawing/2014/main" id="{51103410-F88F-2DFB-E742-F2FE979EDE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22240" y="1936781"/>
            <a:ext cx="609600" cy="600075"/>
          </a:xfrm>
          <a:prstGeom prst="rect">
            <a:avLst/>
          </a:prstGeom>
          <a:solidFill>
            <a:srgbClr val="FFCC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 anchorCtr="1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et-EE" sz="2800" b="0"/>
              <a:t>2</a:t>
            </a:r>
          </a:p>
        </p:txBody>
      </p:sp>
      <p:sp>
        <p:nvSpPr>
          <p:cNvPr id="112" name="Rectangle 108">
            <a:extLst>
              <a:ext uri="{FF2B5EF4-FFF2-40B4-BE49-F238E27FC236}">
                <a16:creationId xmlns:a16="http://schemas.microsoft.com/office/drawing/2014/main" id="{64D1E6E7-041C-56A2-2A99-4A95F135A3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12640" y="1936781"/>
            <a:ext cx="609600" cy="600075"/>
          </a:xfrm>
          <a:prstGeom prst="rect">
            <a:avLst/>
          </a:prstGeom>
          <a:solidFill>
            <a:srgbClr val="FFCC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 anchorCtr="1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et-EE" sz="2800" b="0"/>
              <a:t>-1</a:t>
            </a:r>
          </a:p>
        </p:txBody>
      </p:sp>
      <p:sp>
        <p:nvSpPr>
          <p:cNvPr id="113" name="Rectangle 109">
            <a:extLst>
              <a:ext uri="{FF2B5EF4-FFF2-40B4-BE49-F238E27FC236}">
                <a16:creationId xmlns:a16="http://schemas.microsoft.com/office/drawing/2014/main" id="{77ED730B-59F1-7BA1-25F7-F981044CCB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31840" y="1335118"/>
            <a:ext cx="609600" cy="601663"/>
          </a:xfrm>
          <a:prstGeom prst="rect">
            <a:avLst/>
          </a:prstGeom>
          <a:solidFill>
            <a:srgbClr val="FFCC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 anchorCtr="1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et-EE" sz="2800" b="0"/>
              <a:t>1</a:t>
            </a:r>
          </a:p>
        </p:txBody>
      </p:sp>
      <p:sp>
        <p:nvSpPr>
          <p:cNvPr id="114" name="Rectangle 110">
            <a:extLst>
              <a:ext uri="{FF2B5EF4-FFF2-40B4-BE49-F238E27FC236}">
                <a16:creationId xmlns:a16="http://schemas.microsoft.com/office/drawing/2014/main" id="{2FF081C6-C9D6-10F3-4B81-1FA0806E3D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22240" y="1335118"/>
            <a:ext cx="609600" cy="601663"/>
          </a:xfrm>
          <a:prstGeom prst="rect">
            <a:avLst/>
          </a:prstGeom>
          <a:solidFill>
            <a:srgbClr val="FFCC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 anchorCtr="1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et-EE" sz="2800" b="0"/>
              <a:t>1</a:t>
            </a:r>
          </a:p>
        </p:txBody>
      </p:sp>
      <p:sp>
        <p:nvSpPr>
          <p:cNvPr id="115" name="Rectangle 111">
            <a:extLst>
              <a:ext uri="{FF2B5EF4-FFF2-40B4-BE49-F238E27FC236}">
                <a16:creationId xmlns:a16="http://schemas.microsoft.com/office/drawing/2014/main" id="{F23E4417-1AD8-52B2-15EB-314B504220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12640" y="1335118"/>
            <a:ext cx="609600" cy="601663"/>
          </a:xfrm>
          <a:prstGeom prst="rect">
            <a:avLst/>
          </a:prstGeom>
          <a:solidFill>
            <a:srgbClr val="FFCC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 anchorCtr="1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et-EE" sz="2800" b="0"/>
              <a:t>1</a:t>
            </a:r>
          </a:p>
        </p:txBody>
      </p:sp>
      <p:sp>
        <p:nvSpPr>
          <p:cNvPr id="116" name="Line 112">
            <a:extLst>
              <a:ext uri="{FF2B5EF4-FFF2-40B4-BE49-F238E27FC236}">
                <a16:creationId xmlns:a16="http://schemas.microsoft.com/office/drawing/2014/main" id="{9A32CFA1-3C49-6D2F-373B-320DE30C4FE6}"/>
              </a:ext>
            </a:extLst>
          </p:cNvPr>
          <p:cNvSpPr>
            <a:spLocks noChangeShapeType="1"/>
          </p:cNvSpPr>
          <p:nvPr/>
        </p:nvSpPr>
        <p:spPr bwMode="auto">
          <a:xfrm>
            <a:off x="1912640" y="1335118"/>
            <a:ext cx="1828800" cy="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 anchorCtr="1"/>
          <a:lstStyle/>
          <a:p>
            <a:endParaRPr lang="zh-CN" altLang="en-US"/>
          </a:p>
        </p:txBody>
      </p:sp>
      <p:sp>
        <p:nvSpPr>
          <p:cNvPr id="117" name="Line 113">
            <a:extLst>
              <a:ext uri="{FF2B5EF4-FFF2-40B4-BE49-F238E27FC236}">
                <a16:creationId xmlns:a16="http://schemas.microsoft.com/office/drawing/2014/main" id="{BE1656E5-DA3E-F652-2E0E-46058F57CB1D}"/>
              </a:ext>
            </a:extLst>
          </p:cNvPr>
          <p:cNvSpPr>
            <a:spLocks noChangeShapeType="1"/>
          </p:cNvSpPr>
          <p:nvPr/>
        </p:nvSpPr>
        <p:spPr bwMode="auto">
          <a:xfrm>
            <a:off x="1912640" y="1936781"/>
            <a:ext cx="18288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 anchorCtr="1"/>
          <a:lstStyle/>
          <a:p>
            <a:endParaRPr lang="zh-CN" altLang="en-US"/>
          </a:p>
        </p:txBody>
      </p:sp>
      <p:sp>
        <p:nvSpPr>
          <p:cNvPr id="118" name="Line 114">
            <a:extLst>
              <a:ext uri="{FF2B5EF4-FFF2-40B4-BE49-F238E27FC236}">
                <a16:creationId xmlns:a16="http://schemas.microsoft.com/office/drawing/2014/main" id="{9B5EB084-74AA-D302-926E-F175C30D2D99}"/>
              </a:ext>
            </a:extLst>
          </p:cNvPr>
          <p:cNvSpPr>
            <a:spLocks noChangeShapeType="1"/>
          </p:cNvSpPr>
          <p:nvPr/>
        </p:nvSpPr>
        <p:spPr bwMode="auto">
          <a:xfrm>
            <a:off x="1912640" y="2536856"/>
            <a:ext cx="18288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 anchorCtr="1"/>
          <a:lstStyle/>
          <a:p>
            <a:endParaRPr lang="zh-CN" altLang="en-US"/>
          </a:p>
        </p:txBody>
      </p:sp>
      <p:sp>
        <p:nvSpPr>
          <p:cNvPr id="119" name="Line 115">
            <a:extLst>
              <a:ext uri="{FF2B5EF4-FFF2-40B4-BE49-F238E27FC236}">
                <a16:creationId xmlns:a16="http://schemas.microsoft.com/office/drawing/2014/main" id="{FE3D762B-9730-F300-C140-0BDF12729151}"/>
              </a:ext>
            </a:extLst>
          </p:cNvPr>
          <p:cNvSpPr>
            <a:spLocks noChangeShapeType="1"/>
          </p:cNvSpPr>
          <p:nvPr/>
        </p:nvSpPr>
        <p:spPr bwMode="auto">
          <a:xfrm>
            <a:off x="1912640" y="3138518"/>
            <a:ext cx="1828800" cy="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 anchorCtr="1"/>
          <a:lstStyle/>
          <a:p>
            <a:endParaRPr lang="zh-CN" altLang="en-US"/>
          </a:p>
        </p:txBody>
      </p:sp>
      <p:sp>
        <p:nvSpPr>
          <p:cNvPr id="120" name="Line 116">
            <a:extLst>
              <a:ext uri="{FF2B5EF4-FFF2-40B4-BE49-F238E27FC236}">
                <a16:creationId xmlns:a16="http://schemas.microsoft.com/office/drawing/2014/main" id="{3FF9F6FB-101E-138F-CC8D-69E6E4415123}"/>
              </a:ext>
            </a:extLst>
          </p:cNvPr>
          <p:cNvSpPr>
            <a:spLocks noChangeShapeType="1"/>
          </p:cNvSpPr>
          <p:nvPr/>
        </p:nvSpPr>
        <p:spPr bwMode="auto">
          <a:xfrm>
            <a:off x="1912640" y="1335118"/>
            <a:ext cx="0" cy="180340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 anchorCtr="1"/>
          <a:lstStyle/>
          <a:p>
            <a:endParaRPr lang="zh-CN" altLang="en-US"/>
          </a:p>
        </p:txBody>
      </p:sp>
      <p:sp>
        <p:nvSpPr>
          <p:cNvPr id="121" name="Line 117">
            <a:extLst>
              <a:ext uri="{FF2B5EF4-FFF2-40B4-BE49-F238E27FC236}">
                <a16:creationId xmlns:a16="http://schemas.microsoft.com/office/drawing/2014/main" id="{312D9340-D198-BAED-7305-526B9AB4F7D9}"/>
              </a:ext>
            </a:extLst>
          </p:cNvPr>
          <p:cNvSpPr>
            <a:spLocks noChangeShapeType="1"/>
          </p:cNvSpPr>
          <p:nvPr/>
        </p:nvSpPr>
        <p:spPr bwMode="auto">
          <a:xfrm>
            <a:off x="2522240" y="1335118"/>
            <a:ext cx="0" cy="1803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 anchorCtr="1"/>
          <a:lstStyle/>
          <a:p>
            <a:endParaRPr lang="zh-CN" altLang="en-US"/>
          </a:p>
        </p:txBody>
      </p:sp>
      <p:sp>
        <p:nvSpPr>
          <p:cNvPr id="122" name="Line 118">
            <a:extLst>
              <a:ext uri="{FF2B5EF4-FFF2-40B4-BE49-F238E27FC236}">
                <a16:creationId xmlns:a16="http://schemas.microsoft.com/office/drawing/2014/main" id="{CC188F6D-7F2E-4C41-03C7-C8FE4AC79432}"/>
              </a:ext>
            </a:extLst>
          </p:cNvPr>
          <p:cNvSpPr>
            <a:spLocks noChangeShapeType="1"/>
          </p:cNvSpPr>
          <p:nvPr/>
        </p:nvSpPr>
        <p:spPr bwMode="auto">
          <a:xfrm>
            <a:off x="3131840" y="1335118"/>
            <a:ext cx="0" cy="1803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 anchorCtr="1"/>
          <a:lstStyle/>
          <a:p>
            <a:endParaRPr lang="zh-CN" altLang="en-US"/>
          </a:p>
        </p:txBody>
      </p:sp>
      <p:sp>
        <p:nvSpPr>
          <p:cNvPr id="123" name="Line 119">
            <a:extLst>
              <a:ext uri="{FF2B5EF4-FFF2-40B4-BE49-F238E27FC236}">
                <a16:creationId xmlns:a16="http://schemas.microsoft.com/office/drawing/2014/main" id="{1EE639B7-DC44-46D1-BB06-C2ACCCB45509}"/>
              </a:ext>
            </a:extLst>
          </p:cNvPr>
          <p:cNvSpPr>
            <a:spLocks noChangeShapeType="1"/>
          </p:cNvSpPr>
          <p:nvPr/>
        </p:nvSpPr>
        <p:spPr bwMode="auto">
          <a:xfrm>
            <a:off x="3741440" y="1335118"/>
            <a:ext cx="0" cy="180340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 anchorCtr="1"/>
          <a:lstStyle/>
          <a:p>
            <a:endParaRPr lang="zh-CN" altLang="en-US"/>
          </a:p>
        </p:txBody>
      </p:sp>
      <p:sp>
        <p:nvSpPr>
          <p:cNvPr id="124" name="Rectangle 120">
            <a:extLst>
              <a:ext uri="{FF2B5EF4-FFF2-40B4-BE49-F238E27FC236}">
                <a16:creationId xmlns:a16="http://schemas.microsoft.com/office/drawing/2014/main" id="{B450D547-7846-C1FC-2946-A81838B54C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6337" y="3983261"/>
            <a:ext cx="612775" cy="609600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tr-TR" altLang="et-EE"/>
          </a:p>
        </p:txBody>
      </p:sp>
      <p:sp>
        <p:nvSpPr>
          <p:cNvPr id="125" name="Rectangle 121">
            <a:extLst>
              <a:ext uri="{FF2B5EF4-FFF2-40B4-BE49-F238E27FC236}">
                <a16:creationId xmlns:a16="http://schemas.microsoft.com/office/drawing/2014/main" id="{DE2B7288-D416-B398-DAA3-C8A0670C97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0312" y="3983261"/>
            <a:ext cx="612775" cy="609600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tr-TR" altLang="et-EE"/>
          </a:p>
        </p:txBody>
      </p:sp>
      <p:sp>
        <p:nvSpPr>
          <p:cNvPr id="126" name="Text Box 78">
            <a:extLst>
              <a:ext uri="{FF2B5EF4-FFF2-40B4-BE49-F238E27FC236}">
                <a16:creationId xmlns:a16="http://schemas.microsoft.com/office/drawing/2014/main" id="{CD1FF979-6D84-8D17-6D6B-4AF6CB3B6F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81811" y="6377212"/>
            <a:ext cx="1905001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hangingPunct="1">
              <a:defRPr/>
            </a:pPr>
            <a:r>
              <a:rPr lang="zh-CN" altLang="en-US" sz="2200" dirty="0">
                <a:solidFill>
                  <a:srgbClr val="0000FF"/>
                </a:solidFill>
                <a:latin typeface="+mn-lt"/>
              </a:rPr>
              <a:t>输出图象</a:t>
            </a:r>
            <a:r>
              <a:rPr lang="en-US" altLang="et-EE" sz="2200" dirty="0">
                <a:solidFill>
                  <a:srgbClr val="0000FF"/>
                </a:solidFill>
                <a:latin typeface="+mn-lt"/>
              </a:rPr>
              <a:t> </a:t>
            </a:r>
            <a:r>
              <a:rPr lang="en-US" altLang="et-EE" sz="2200" i="1" dirty="0">
                <a:solidFill>
                  <a:srgbClr val="0000FF"/>
                </a:solidFill>
                <a:latin typeface="+mn-lt"/>
              </a:rPr>
              <a:t>g</a:t>
            </a:r>
          </a:p>
        </p:txBody>
      </p:sp>
      <p:sp>
        <p:nvSpPr>
          <p:cNvPr id="127" name="Text Box 78">
            <a:extLst>
              <a:ext uri="{FF2B5EF4-FFF2-40B4-BE49-F238E27FC236}">
                <a16:creationId xmlns:a16="http://schemas.microsoft.com/office/drawing/2014/main" id="{65583F58-C795-7787-9406-13A31B2C7C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24811" y="6459612"/>
            <a:ext cx="1905001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hangingPunct="1">
              <a:defRPr/>
            </a:pPr>
            <a:r>
              <a:rPr lang="zh-CN" altLang="en-US" sz="2200" dirty="0">
                <a:solidFill>
                  <a:srgbClr val="0000FF"/>
                </a:solidFill>
                <a:latin typeface="+mn-lt"/>
              </a:rPr>
              <a:t>输入图象</a:t>
            </a:r>
            <a:r>
              <a:rPr lang="en-US" altLang="et-EE" sz="2200" dirty="0">
                <a:solidFill>
                  <a:srgbClr val="0000FF"/>
                </a:solidFill>
                <a:latin typeface="+mn-lt"/>
              </a:rPr>
              <a:t> </a:t>
            </a:r>
            <a:r>
              <a:rPr lang="en-US" altLang="zh-CN" sz="2200" i="1" dirty="0">
                <a:solidFill>
                  <a:srgbClr val="0000FF"/>
                </a:solidFill>
                <a:latin typeface="+mn-lt"/>
              </a:rPr>
              <a:t>f</a:t>
            </a:r>
            <a:endParaRPr lang="en-US" altLang="et-EE" sz="2200" i="1" dirty="0">
              <a:solidFill>
                <a:srgbClr val="0000FF"/>
              </a:solidFill>
              <a:latin typeface="+mn-lt"/>
            </a:endParaRPr>
          </a:p>
        </p:txBody>
      </p:sp>
      <p:sp>
        <p:nvSpPr>
          <p:cNvPr id="128" name="Text Box 78">
            <a:extLst>
              <a:ext uri="{FF2B5EF4-FFF2-40B4-BE49-F238E27FC236}">
                <a16:creationId xmlns:a16="http://schemas.microsoft.com/office/drawing/2014/main" id="{6529C3B3-E1EE-5179-EB90-DCF558352D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79539" y="2279561"/>
            <a:ext cx="1905001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hangingPunct="1">
              <a:defRPr/>
            </a:pPr>
            <a:r>
              <a:rPr lang="zh-CN" altLang="en-US" sz="2200" dirty="0">
                <a:solidFill>
                  <a:srgbClr val="0000FF"/>
                </a:solidFill>
                <a:latin typeface="+mn-lt"/>
              </a:rPr>
              <a:t>输入图象</a:t>
            </a:r>
            <a:r>
              <a:rPr lang="en-US" altLang="et-EE" sz="2200" dirty="0">
                <a:solidFill>
                  <a:srgbClr val="0000FF"/>
                </a:solidFill>
                <a:latin typeface="+mn-lt"/>
              </a:rPr>
              <a:t> </a:t>
            </a:r>
            <a:r>
              <a:rPr lang="en-US" altLang="zh-CN" sz="2200" i="1" dirty="0">
                <a:solidFill>
                  <a:srgbClr val="0000FF"/>
                </a:solidFill>
                <a:latin typeface="+mn-lt"/>
              </a:rPr>
              <a:t>f</a:t>
            </a:r>
            <a:endParaRPr lang="en-US" altLang="et-EE" sz="2200" i="1" dirty="0">
              <a:solidFill>
                <a:srgbClr val="0000FF"/>
              </a:solidFill>
              <a:latin typeface="+mn-lt"/>
            </a:endParaRPr>
          </a:p>
        </p:txBody>
      </p:sp>
      <p:sp>
        <p:nvSpPr>
          <p:cNvPr id="129" name="Text Box 78">
            <a:extLst>
              <a:ext uri="{FF2B5EF4-FFF2-40B4-BE49-F238E27FC236}">
                <a16:creationId xmlns:a16="http://schemas.microsoft.com/office/drawing/2014/main" id="{8657D06F-B171-BDF1-45C9-BCC6D1A89E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7043" y="2216172"/>
            <a:ext cx="998588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hangingPunct="1">
              <a:defRPr/>
            </a:pPr>
            <a:r>
              <a:rPr lang="zh-CN" altLang="en-US" sz="2200" i="1" dirty="0">
                <a:solidFill>
                  <a:srgbClr val="0000FF"/>
                </a:solidFill>
                <a:latin typeface="+mn-lt"/>
              </a:rPr>
              <a:t>核</a:t>
            </a:r>
            <a:r>
              <a:rPr lang="en-US" altLang="zh-CN" sz="2200" i="1" dirty="0">
                <a:solidFill>
                  <a:srgbClr val="0000FF"/>
                </a:solidFill>
                <a:latin typeface="+mn-lt"/>
              </a:rPr>
              <a:t>w</a:t>
            </a:r>
            <a:endParaRPr lang="en-US" altLang="et-EE" sz="2200" i="1" dirty="0">
              <a:solidFill>
                <a:srgbClr val="0000FF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45300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131" y="271543"/>
            <a:ext cx="872370" cy="853287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73025" y="1332865"/>
            <a:ext cx="8773795" cy="31076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 fontAlgn="auto">
              <a:buFont typeface="Wingdings" panose="05000000000000000000" pitchFamily="2" charset="2"/>
              <a:buChar char="n"/>
            </a:pPr>
            <a:r>
              <a:rPr kumimoji="1" lang="zh-CN" altLang="en-US" sz="2800" dirty="0">
                <a:latin typeface="Times New Roman Italic" panose="02020503050405090304" charset="0"/>
                <a:ea typeface="宋体" panose="02010600030101010101" pitchFamily="2" charset="-122"/>
                <a:cs typeface="Times New Roman Italic" panose="02020503050405090304" charset="0"/>
                <a:sym typeface="+mn-ea"/>
              </a:rPr>
              <a:t>空间相关与卷积</a:t>
            </a:r>
          </a:p>
          <a:p>
            <a:pPr marL="800100" lvl="1" indent="-342900" fontAlgn="auto">
              <a:buFont typeface="Wingdings" panose="05000000000000000000" pitchFamily="2" charset="2"/>
              <a:buChar char="n"/>
            </a:pPr>
            <a:r>
              <a:rPr kumimoji="1" lang="zh-CN" altLang="en-US" sz="2800" dirty="0">
                <a:latin typeface="Times New Roman Italic" panose="02020503050405090304" charset="0"/>
                <a:ea typeface="宋体" panose="02010600030101010101" pitchFamily="2" charset="-122"/>
                <a:cs typeface="Times New Roman Italic" panose="02020503050405090304" charset="0"/>
                <a:sym typeface="+mn-ea"/>
              </a:rPr>
              <a:t>在图像上移动核的中心，并且在每个位置计算乘积之和</a:t>
            </a:r>
          </a:p>
          <a:p>
            <a:pPr marL="800100" lvl="1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Times New Roman Italic" panose="02020503050405090304" charset="0"/>
              <a:ea typeface="宋体" panose="02010600030101010101" pitchFamily="2" charset="-122"/>
              <a:cs typeface="Times New Roman Italic" panose="02020503050405090304" charset="0"/>
              <a:sym typeface="+mn-ea"/>
            </a:endParaRPr>
          </a:p>
          <a:p>
            <a:pPr marL="800100" lvl="1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Times New Roman Italic" panose="02020503050405090304" charset="0"/>
              <a:ea typeface="宋体" panose="02010600030101010101" pitchFamily="2" charset="-122"/>
              <a:cs typeface="Times New Roman Italic" panose="02020503050405090304" charset="0"/>
              <a:sym typeface="+mn-ea"/>
            </a:endParaRPr>
          </a:p>
          <a:p>
            <a:pPr marL="800100" lvl="1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Times New Roman Italic" panose="02020503050405090304" charset="0"/>
              <a:ea typeface="宋体" panose="02010600030101010101" pitchFamily="2" charset="-122"/>
              <a:cs typeface="Times New Roman Italic" panose="02020503050405090304" charset="0"/>
              <a:sym typeface="+mn-ea"/>
            </a:endParaRPr>
          </a:p>
          <a:p>
            <a:pPr lvl="1" indent="0" fontAlgn="auto">
              <a:buFont typeface="Wingdings" panose="05000000000000000000" pitchFamily="2" charset="2"/>
              <a:buNone/>
            </a:pPr>
            <a:endParaRPr kumimoji="1" lang="zh-CN" altLang="en-US" sz="2800" dirty="0">
              <a:latin typeface="Times New Roman Italic" panose="02020503050405090304" charset="0"/>
              <a:ea typeface="宋体" panose="02010600030101010101" pitchFamily="2" charset="-122"/>
              <a:cs typeface="Times New Roman Italic" panose="02020503050405090304" charset="0"/>
              <a:sym typeface="+mn-ea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9878" y="183607"/>
            <a:ext cx="298173" cy="96933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/>
        </p:nvSpPr>
        <p:spPr>
          <a:xfrm>
            <a:off x="318135" y="102870"/>
            <a:ext cx="2734310" cy="795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>
                <a:solidFill>
                  <a:schemeClr val="accent1">
                    <a:lumMod val="50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空间滤波基础</a:t>
            </a:r>
          </a:p>
        </p:txBody>
      </p:sp>
      <p:cxnSp>
        <p:nvCxnSpPr>
          <p:cNvPr id="4" name="直线连接符 4"/>
          <p:cNvCxnSpPr/>
          <p:nvPr/>
        </p:nvCxnSpPr>
        <p:spPr>
          <a:xfrm>
            <a:off x="3052445" y="500380"/>
            <a:ext cx="25895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标题 1"/>
          <p:cNvSpPr txBox="1"/>
          <p:nvPr/>
        </p:nvSpPr>
        <p:spPr>
          <a:xfrm>
            <a:off x="502920" y="624840"/>
            <a:ext cx="4124325" cy="8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latin typeface="Times New Roman" panose="02020503050405090304" charset="0"/>
                <a:ea typeface="宋体" panose="02010600030101010101" pitchFamily="2" charset="-122"/>
                <a:cs typeface="Times New Roman" panose="02020503050405090304" charset="0"/>
              </a:rPr>
              <a:t>Foundations</a:t>
            </a:r>
          </a:p>
        </p:txBody>
      </p:sp>
      <p:graphicFrame>
        <p:nvGraphicFramePr>
          <p:cNvPr id="7" name="object 4"/>
          <p:cNvGraphicFramePr>
            <a:graphicFrameLocks noGrp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677054749"/>
              </p:ext>
            </p:extLst>
          </p:nvPr>
        </p:nvGraphicFramePr>
        <p:xfrm>
          <a:off x="5052695" y="3126105"/>
          <a:ext cx="2435225" cy="25152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870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70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70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870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8704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0101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US" altLang="en-US" sz="1800" b="0"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0" marR="0" marT="0" marB="0" anchor="ctr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US" altLang="en-US" sz="1800" b="0"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0" marR="0" marT="0" marB="0" anchor="ctr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US" altLang="en-US" sz="1800" b="0"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0" marR="0" marT="0" marB="0" anchor="ctr">
                    <a:lnL w="9525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US" altLang="en-US" sz="1800" b="0"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0" marR="0" marT="0" marB="0" anchor="ctr">
                    <a:lnL w="952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US" altLang="en-US" sz="1800" b="0"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0" marR="0" marT="0" marB="0" anchor="ctr">
                    <a:lnL w="952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101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US" altLang="en-US" sz="1800" b="0"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0" marR="0" marT="0" marB="0" anchor="ctr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US" altLang="en-US" sz="1800" b="0"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0" marR="0" marT="0" marB="0" anchor="ctr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US" altLang="en-US" sz="1800" b="0"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0" marR="0" marT="0" marB="0" anchor="ctr">
                    <a:lnL w="9525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US" altLang="en-US" sz="1800" b="0"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0" marR="0" marT="0" marB="0" anchor="ctr">
                    <a:lnL w="952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US" altLang="en-US" sz="1800" b="0"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0" marR="0" marT="0" marB="0" anchor="ctr">
                    <a:lnL w="952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038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US" altLang="en-US" sz="1800" b="0"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0" marR="0" marT="0" marB="0" anchor="ctr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US" altLang="en-US" sz="1800" b="0"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0" marR="0" marT="0" marB="0" anchor="ctr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US" altLang="en-US" sz="1800" b="0"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0" marR="0" marT="0" marB="0" anchor="ctr">
                    <a:lnL w="9525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US" altLang="en-US" sz="1800" b="0"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0" marR="0" marT="0" marB="0" anchor="ctr">
                    <a:lnL w="952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US" altLang="en-US" sz="1800" b="0"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0" marR="0" marT="0" marB="0" anchor="ctr">
                    <a:lnL w="952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101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US" altLang="en-US" sz="1800" b="0"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0" marR="0" marT="0" marB="0" anchor="ctr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0" marR="0" marT="0" marB="0" anchor="ctr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0" marR="0" marT="0" marB="0" anchor="ctr">
                    <a:lnL w="9525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US" altLang="en-US" sz="1800" b="0"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0" marR="0" marT="0" marB="0" anchor="ctr">
                    <a:lnL w="952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US" altLang="en-US" sz="1800" b="0"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0" marR="0" marT="0" marB="0" anchor="ctr">
                    <a:lnL w="952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181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US" altLang="en-US" sz="1800" b="0"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0" marR="0" marT="0" marB="0" anchor="ctr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0" marR="0" marT="0" marB="0" anchor="ctr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0" marR="0" marT="0" marB="0" anchor="ctr">
                    <a:lnL w="9525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US" altLang="en-US" sz="1800" b="0"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0" marR="0" marT="0" marB="0" anchor="ctr">
                    <a:lnL w="952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US" altLang="en-US" sz="1800" b="0"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0" marR="0" marT="0" marB="0" anchor="ctr">
                    <a:lnL w="952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0" name="文本框 9"/>
          <p:cNvSpPr txBox="1"/>
          <p:nvPr/>
        </p:nvSpPr>
        <p:spPr>
          <a:xfrm>
            <a:off x="6247765" y="6138545"/>
            <a:ext cx="28194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kumimoji="1" lang="en-US" altLang="zh-CN" sz="2800" i="1" dirty="0">
                <a:latin typeface="Times New Roman Italic" panose="02020503050405090304" charset="0"/>
                <a:ea typeface="宋体" panose="02010600030101010101" pitchFamily="2" charset="-122"/>
                <a:cs typeface="Times New Roman Italic" panose="02020503050405090304" charset="0"/>
                <a:sym typeface="+mn-ea"/>
              </a:rPr>
              <a:t>f</a:t>
            </a:r>
            <a:endParaRPr lang="zh-CN" altLang="en-US" sz="2800"/>
          </a:p>
        </p:txBody>
      </p:sp>
      <p:graphicFrame>
        <p:nvGraphicFramePr>
          <p:cNvPr id="12" name="object 4"/>
          <p:cNvGraphicFramePr>
            <a:graphicFrameLocks noGrp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276904295"/>
              </p:ext>
            </p:extLst>
          </p:nvPr>
        </p:nvGraphicFramePr>
        <p:xfrm>
          <a:off x="4573905" y="2654300"/>
          <a:ext cx="1460500" cy="14801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813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13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978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7371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US" altLang="en-US" sz="1800" b="0"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0" marR="0" marT="0" marB="0" anchor="ctr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>
                        <a:alpha val="6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0" marR="0" marT="0" marB="0" anchor="ctr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>
                        <a:alpha val="6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0" marR="0" marT="0" marB="0" anchor="ctr">
                    <a:lnL w="9525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>
                        <a:alpha val="62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US" altLang="en-US" sz="1800" b="0"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0" marR="0" marT="0" marB="0" anchor="ctr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>
                        <a:alpha val="6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0" marR="0" marT="0" marB="0" anchor="ctr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>
                        <a:alpha val="6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0" marR="0" marT="0" marB="0" anchor="ctr">
                    <a:lnL w="9525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>
                        <a:alpha val="62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355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US" altLang="en-US" sz="1800" b="0"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0" marR="0" marT="0" marB="0" anchor="ctr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>
                        <a:alpha val="6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0" marR="0" marT="0" marB="0" anchor="ctr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>
                        <a:alpha val="6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0" marR="0" marT="0" marB="0" anchor="ctr">
                    <a:lnL w="9525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>
                        <a:alpha val="62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0" name="矩形 19"/>
          <p:cNvSpPr/>
          <p:nvPr/>
        </p:nvSpPr>
        <p:spPr>
          <a:xfrm>
            <a:off x="5060950" y="3134360"/>
            <a:ext cx="476250" cy="513080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22" name="object 4"/>
          <p:cNvGraphicFramePr>
            <a:graphicFrameLocks noGrp="1"/>
          </p:cNvGraphicFramePr>
          <p:nvPr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3134141721"/>
              </p:ext>
            </p:extLst>
          </p:nvPr>
        </p:nvGraphicFramePr>
        <p:xfrm>
          <a:off x="5060950" y="2654300"/>
          <a:ext cx="1460500" cy="14801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813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9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9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7371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US" altLang="en-US" sz="1800" b="0"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0" marR="0" marT="0" marB="0" anchor="ctr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>
                        <a:alpha val="6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0" marR="0" marT="0" marB="0" anchor="ctr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>
                        <a:alpha val="6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   </a:t>
                      </a:r>
                    </a:p>
                  </a:txBody>
                  <a:tcPr marL="0" marR="0" marT="0" marB="0" anchor="ctr">
                    <a:lnL w="9525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>
                        <a:alpha val="62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US" altLang="en-US" sz="1800" b="0"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0" marR="0" marT="0" marB="0" anchor="ctr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>
                        <a:alpha val="6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0" marR="0" marT="0" marB="0" anchor="ctr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>
                        <a:alpha val="6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0" marR="0" marT="0" marB="0" anchor="ctr">
                    <a:lnL w="9525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>
                        <a:alpha val="62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355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US" altLang="en-US" sz="1800" b="0"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0" marR="0" marT="0" marB="0" anchor="ctr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>
                        <a:alpha val="6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0" marR="0" marT="0" marB="0" anchor="ctr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>
                        <a:alpha val="6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0" marR="0" marT="0" marB="0" anchor="ctr">
                    <a:lnL w="9525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>
                        <a:alpha val="62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3" name="矩形 22"/>
          <p:cNvSpPr/>
          <p:nvPr/>
        </p:nvSpPr>
        <p:spPr>
          <a:xfrm>
            <a:off x="5547995" y="3134360"/>
            <a:ext cx="476250" cy="513080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24" name="object 4"/>
          <p:cNvGraphicFramePr>
            <a:graphicFrameLocks noGrp="1"/>
          </p:cNvGraphicFramePr>
          <p:nvPr>
            <p:custDataLst>
              <p:tags r:id="rId4"/>
            </p:custDataLst>
            <p:extLst>
              <p:ext uri="{D42A27DB-BD31-4B8C-83A1-F6EECF244321}">
                <p14:modId xmlns:p14="http://schemas.microsoft.com/office/powerpoint/2010/main" val="221583861"/>
              </p:ext>
            </p:extLst>
          </p:nvPr>
        </p:nvGraphicFramePr>
        <p:xfrm>
          <a:off x="5547995" y="2658110"/>
          <a:ext cx="1460500" cy="14801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813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9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9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7371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US" altLang="en-US" sz="1800" b="0"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0" marR="0" marT="0" marB="0" anchor="ctr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>
                        <a:alpha val="6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0" marR="0" marT="0" marB="0" anchor="ctr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>
                        <a:alpha val="6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   </a:t>
                      </a:r>
                    </a:p>
                  </a:txBody>
                  <a:tcPr marL="0" marR="0" marT="0" marB="0" anchor="ctr">
                    <a:lnL w="9525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>
                        <a:alpha val="62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US" altLang="en-US" sz="1800" b="0"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0" marR="0" marT="0" marB="0" anchor="ctr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>
                        <a:alpha val="6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0" marR="0" marT="0" marB="0" anchor="ctr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>
                        <a:alpha val="6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0" marR="0" marT="0" marB="0" anchor="ctr">
                    <a:lnL w="9525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>
                        <a:alpha val="62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355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US" altLang="en-US" sz="1800" b="0"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0" marR="0" marT="0" marB="0" anchor="ctr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>
                        <a:alpha val="6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0" marR="0" marT="0" marB="0" anchor="ctr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>
                        <a:alpha val="6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0" marR="0" marT="0" marB="0" anchor="ctr">
                    <a:lnL w="9525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>
                        <a:alpha val="62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5" name="矩形 24"/>
          <p:cNvSpPr/>
          <p:nvPr/>
        </p:nvSpPr>
        <p:spPr>
          <a:xfrm>
            <a:off x="6035040" y="3130550"/>
            <a:ext cx="476250" cy="513080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26" name="object 4"/>
          <p:cNvGraphicFramePr>
            <a:graphicFrameLocks noGrp="1"/>
          </p:cNvGraphicFramePr>
          <p:nvPr>
            <p:custDataLst>
              <p:tags r:id="rId5"/>
            </p:custDataLst>
            <p:extLst>
              <p:ext uri="{D42A27DB-BD31-4B8C-83A1-F6EECF244321}">
                <p14:modId xmlns:p14="http://schemas.microsoft.com/office/powerpoint/2010/main" val="1706271720"/>
              </p:ext>
            </p:extLst>
          </p:nvPr>
        </p:nvGraphicFramePr>
        <p:xfrm>
          <a:off x="6035040" y="2654300"/>
          <a:ext cx="1460500" cy="14801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813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9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9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7371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US" altLang="en-US" sz="1800" b="0"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0" marR="0" marT="0" marB="0" anchor="ctr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>
                        <a:alpha val="6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0" marR="0" marT="0" marB="0" anchor="ctr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>
                        <a:alpha val="6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   </a:t>
                      </a:r>
                    </a:p>
                  </a:txBody>
                  <a:tcPr marL="0" marR="0" marT="0" marB="0" anchor="ctr">
                    <a:lnL w="9525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>
                        <a:alpha val="62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US" altLang="en-US" sz="1800" b="0"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0" marR="0" marT="0" marB="0" anchor="ctr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>
                        <a:alpha val="6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0" marR="0" marT="0" marB="0" anchor="ctr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>
                        <a:alpha val="6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0" marR="0" marT="0" marB="0" anchor="ctr">
                    <a:lnL w="9525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>
                        <a:alpha val="62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355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US" altLang="en-US" sz="1800" b="0"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0" marR="0" marT="0" marB="0" anchor="ctr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>
                        <a:alpha val="6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0" marR="0" marT="0" marB="0" anchor="ctr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>
                        <a:alpha val="6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0" marR="0" marT="0" marB="0" anchor="ctr">
                    <a:lnL w="9525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>
                        <a:alpha val="62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7" name="矩形 26"/>
          <p:cNvSpPr/>
          <p:nvPr/>
        </p:nvSpPr>
        <p:spPr>
          <a:xfrm>
            <a:off x="6522085" y="3126740"/>
            <a:ext cx="476250" cy="513080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28" name="object 4"/>
          <p:cNvGraphicFramePr>
            <a:graphicFrameLocks noGrp="1"/>
          </p:cNvGraphicFramePr>
          <p:nvPr>
            <p:custDataLst>
              <p:tags r:id="rId6"/>
            </p:custDataLst>
            <p:extLst>
              <p:ext uri="{D42A27DB-BD31-4B8C-83A1-F6EECF244321}">
                <p14:modId xmlns:p14="http://schemas.microsoft.com/office/powerpoint/2010/main" val="2525412506"/>
              </p:ext>
            </p:extLst>
          </p:nvPr>
        </p:nvGraphicFramePr>
        <p:xfrm>
          <a:off x="6523355" y="2649855"/>
          <a:ext cx="1460500" cy="14890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813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9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9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826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US" altLang="en-US" sz="1800" b="0"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0" marR="0" marT="0" marB="0" anchor="ctr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>
                        <a:alpha val="6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0" marR="0" marT="0" marB="0" anchor="ctr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>
                        <a:alpha val="6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   </a:t>
                      </a:r>
                    </a:p>
                  </a:txBody>
                  <a:tcPr marL="0" marR="0" marT="0" marB="0" anchor="ctr">
                    <a:lnL w="9525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>
                        <a:alpha val="62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US" altLang="en-US" sz="1800" b="0"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0" marR="0" marT="0" marB="0" anchor="ctr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>
                        <a:alpha val="6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0" marR="0" marT="0" marB="0" anchor="ctr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>
                        <a:alpha val="6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0" marR="0" marT="0" marB="0" anchor="ctr">
                    <a:lnL w="9525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>
                        <a:alpha val="62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355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US" altLang="en-US" sz="1800" b="0"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0" marR="0" marT="0" marB="0" anchor="ctr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>
                        <a:alpha val="6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0" marR="0" marT="0" marB="0" anchor="ctr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>
                        <a:alpha val="6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0" marR="0" marT="0" marB="0" anchor="ctr">
                    <a:lnL w="9525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>
                        <a:alpha val="62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9" name="矩形 28"/>
          <p:cNvSpPr/>
          <p:nvPr/>
        </p:nvSpPr>
        <p:spPr>
          <a:xfrm>
            <a:off x="7010400" y="3122930"/>
            <a:ext cx="476250" cy="513080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30" name="object 4"/>
          <p:cNvGraphicFramePr>
            <a:graphicFrameLocks noGrp="1"/>
          </p:cNvGraphicFramePr>
          <p:nvPr>
            <p:custDataLst>
              <p:tags r:id="rId7"/>
            </p:custDataLst>
            <p:extLst>
              <p:ext uri="{D42A27DB-BD31-4B8C-83A1-F6EECF244321}">
                <p14:modId xmlns:p14="http://schemas.microsoft.com/office/powerpoint/2010/main" val="1201688274"/>
              </p:ext>
            </p:extLst>
          </p:nvPr>
        </p:nvGraphicFramePr>
        <p:xfrm>
          <a:off x="4574540" y="3140075"/>
          <a:ext cx="1460500" cy="14966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813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9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9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9022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US" altLang="en-US" sz="1800" b="0"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0" marR="0" marT="0" marB="0" anchor="ctr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>
                        <a:alpha val="6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0" marR="0" marT="0" marB="0" anchor="ctr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>
                        <a:alpha val="6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   </a:t>
                      </a:r>
                    </a:p>
                  </a:txBody>
                  <a:tcPr marL="0" marR="0" marT="0" marB="0" anchor="ctr">
                    <a:lnL w="9525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>
                        <a:alpha val="62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US" altLang="en-US" sz="1800" b="0"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0" marR="0" marT="0" marB="0" anchor="ctr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>
                        <a:alpha val="6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0" marR="0" marT="0" marB="0" anchor="ctr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>
                        <a:alpha val="6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0" marR="0" marT="0" marB="0" anchor="ctr">
                    <a:lnL w="9525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>
                        <a:alpha val="62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355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US" altLang="en-US" sz="1800" b="0"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0" marR="0" marT="0" marB="0" anchor="ctr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>
                        <a:alpha val="6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0" marR="0" marT="0" marB="0" anchor="ctr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>
                        <a:alpha val="6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0" marR="0" marT="0" marB="0" anchor="ctr">
                    <a:lnL w="9525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>
                        <a:alpha val="62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1" name="矩形 30"/>
          <p:cNvSpPr/>
          <p:nvPr/>
        </p:nvSpPr>
        <p:spPr>
          <a:xfrm>
            <a:off x="5061585" y="3622675"/>
            <a:ext cx="476250" cy="513080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32" name="object 4"/>
          <p:cNvGraphicFramePr>
            <a:graphicFrameLocks noGrp="1"/>
          </p:cNvGraphicFramePr>
          <p:nvPr>
            <p:custDataLst>
              <p:tags r:id="rId8"/>
            </p:custDataLst>
            <p:extLst>
              <p:ext uri="{D42A27DB-BD31-4B8C-83A1-F6EECF244321}">
                <p14:modId xmlns:p14="http://schemas.microsoft.com/office/powerpoint/2010/main" val="1001162706"/>
              </p:ext>
            </p:extLst>
          </p:nvPr>
        </p:nvGraphicFramePr>
        <p:xfrm>
          <a:off x="5055870" y="3140075"/>
          <a:ext cx="1460500" cy="14966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813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9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9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9022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US" altLang="en-US" sz="1800" b="0"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0" marR="0" marT="0" marB="0" anchor="ctr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>
                        <a:alpha val="6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0" marR="0" marT="0" marB="0" anchor="ctr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>
                        <a:alpha val="6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   </a:t>
                      </a:r>
                    </a:p>
                  </a:txBody>
                  <a:tcPr marL="0" marR="0" marT="0" marB="0" anchor="ctr">
                    <a:lnL w="9525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>
                        <a:alpha val="62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US" altLang="en-US" sz="1800" b="0"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0" marR="0" marT="0" marB="0" anchor="ctr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>
                        <a:alpha val="6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0" marR="0" marT="0" marB="0" anchor="ctr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>
                        <a:alpha val="6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0" marR="0" marT="0" marB="0" anchor="ctr">
                    <a:lnL w="9525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>
                        <a:alpha val="62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355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US" altLang="en-US" sz="1800" b="0"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0" marR="0" marT="0" marB="0" anchor="ctr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>
                        <a:alpha val="6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0" marR="0" marT="0" marB="0" anchor="ctr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>
                        <a:alpha val="6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0" marR="0" marT="0" marB="0" anchor="ctr">
                    <a:lnL w="9525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>
                        <a:alpha val="62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3" name="矩形 32"/>
          <p:cNvSpPr/>
          <p:nvPr/>
        </p:nvSpPr>
        <p:spPr>
          <a:xfrm>
            <a:off x="5542915" y="3622675"/>
            <a:ext cx="476250" cy="513080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34" name="object 4"/>
          <p:cNvGraphicFramePr>
            <a:graphicFrameLocks noGrp="1"/>
          </p:cNvGraphicFramePr>
          <p:nvPr>
            <p:custDataLst>
              <p:tags r:id="rId9"/>
            </p:custDataLst>
            <p:extLst>
              <p:ext uri="{D42A27DB-BD31-4B8C-83A1-F6EECF244321}">
                <p14:modId xmlns:p14="http://schemas.microsoft.com/office/powerpoint/2010/main" val="3095580018"/>
              </p:ext>
            </p:extLst>
          </p:nvPr>
        </p:nvGraphicFramePr>
        <p:xfrm>
          <a:off x="5542280" y="3138170"/>
          <a:ext cx="1468120" cy="14966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88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9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9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9022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US" altLang="en-US" sz="1800" b="0"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0" marR="0" marT="0" marB="0" anchor="ctr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>
                        <a:alpha val="6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0" marR="0" marT="0" marB="0" anchor="ctr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>
                        <a:alpha val="6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   </a:t>
                      </a:r>
                    </a:p>
                  </a:txBody>
                  <a:tcPr marL="0" marR="0" marT="0" marB="0" anchor="ctr">
                    <a:lnL w="9525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>
                        <a:alpha val="62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US" altLang="en-US" sz="1800" b="0"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0" marR="0" marT="0" marB="0" anchor="ctr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>
                        <a:alpha val="6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0" marR="0" marT="0" marB="0" anchor="ctr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>
                        <a:alpha val="6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0" marR="0" marT="0" marB="0" anchor="ctr">
                    <a:lnL w="9525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>
                        <a:alpha val="62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355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US" altLang="en-US" sz="1800" b="0"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0" marR="0" marT="0" marB="0" anchor="ctr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>
                        <a:alpha val="6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0" marR="0" marT="0" marB="0" anchor="ctr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>
                        <a:alpha val="6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0" marR="0" marT="0" marB="0" anchor="ctr">
                    <a:lnL w="9525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>
                        <a:alpha val="62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5" name="矩形 34"/>
          <p:cNvSpPr/>
          <p:nvPr/>
        </p:nvSpPr>
        <p:spPr>
          <a:xfrm>
            <a:off x="6036945" y="3620770"/>
            <a:ext cx="476250" cy="513080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36" name="object 4"/>
          <p:cNvGraphicFramePr>
            <a:graphicFrameLocks noGrp="1"/>
          </p:cNvGraphicFramePr>
          <p:nvPr>
            <p:custDataLst>
              <p:tags r:id="rId10"/>
            </p:custDataLst>
            <p:extLst>
              <p:ext uri="{D42A27DB-BD31-4B8C-83A1-F6EECF244321}">
                <p14:modId xmlns:p14="http://schemas.microsoft.com/office/powerpoint/2010/main" val="3854744239"/>
              </p:ext>
            </p:extLst>
          </p:nvPr>
        </p:nvGraphicFramePr>
        <p:xfrm>
          <a:off x="6026785" y="3134360"/>
          <a:ext cx="1468120" cy="14966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88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9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9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9022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US" altLang="en-US" sz="1800" b="0"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0" marR="0" marT="0" marB="0" anchor="ctr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>
                        <a:alpha val="6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0" marR="0" marT="0" marB="0" anchor="ctr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>
                        <a:alpha val="6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   </a:t>
                      </a:r>
                    </a:p>
                  </a:txBody>
                  <a:tcPr marL="0" marR="0" marT="0" marB="0" anchor="ctr">
                    <a:lnL w="9525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>
                        <a:alpha val="62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US" altLang="en-US" sz="1800" b="0"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0" marR="0" marT="0" marB="0" anchor="ctr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>
                        <a:alpha val="6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0" marR="0" marT="0" marB="0" anchor="ctr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>
                        <a:alpha val="6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0" marR="0" marT="0" marB="0" anchor="ctr">
                    <a:lnL w="9525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>
                        <a:alpha val="62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355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US" altLang="en-US" sz="1800" b="0"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0" marR="0" marT="0" marB="0" anchor="ctr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>
                        <a:alpha val="6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0" marR="0" marT="0" marB="0" anchor="ctr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>
                        <a:alpha val="6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0" marR="0" marT="0" marB="0" anchor="ctr">
                    <a:lnL w="9525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>
                        <a:alpha val="62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7" name="矩形 36"/>
          <p:cNvSpPr/>
          <p:nvPr/>
        </p:nvSpPr>
        <p:spPr>
          <a:xfrm>
            <a:off x="6521450" y="3616960"/>
            <a:ext cx="476250" cy="513080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38" name="object 4"/>
          <p:cNvGraphicFramePr>
            <a:graphicFrameLocks noGrp="1"/>
          </p:cNvGraphicFramePr>
          <p:nvPr>
            <p:custDataLst>
              <p:tags r:id="rId11"/>
            </p:custDataLst>
            <p:extLst>
              <p:ext uri="{D42A27DB-BD31-4B8C-83A1-F6EECF244321}">
                <p14:modId xmlns:p14="http://schemas.microsoft.com/office/powerpoint/2010/main" val="1324315798"/>
              </p:ext>
            </p:extLst>
          </p:nvPr>
        </p:nvGraphicFramePr>
        <p:xfrm>
          <a:off x="6515100" y="3140075"/>
          <a:ext cx="1468120" cy="14966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88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9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9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9022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US" altLang="en-US" sz="1800" b="0"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0" marR="0" marT="0" marB="0" anchor="ctr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>
                        <a:alpha val="6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0" marR="0" marT="0" marB="0" anchor="ctr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>
                        <a:alpha val="6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   </a:t>
                      </a:r>
                    </a:p>
                  </a:txBody>
                  <a:tcPr marL="0" marR="0" marT="0" marB="0" anchor="ctr">
                    <a:lnL w="9525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>
                        <a:alpha val="62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US" altLang="en-US" sz="1800" b="0"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0" marR="0" marT="0" marB="0" anchor="ctr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>
                        <a:alpha val="6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0" marR="0" marT="0" marB="0" anchor="ctr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>
                        <a:alpha val="6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0" marR="0" marT="0" marB="0" anchor="ctr">
                    <a:lnL w="9525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>
                        <a:alpha val="62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355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US" altLang="en-US" sz="1800" b="0"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0" marR="0" marT="0" marB="0" anchor="ctr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>
                        <a:alpha val="6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0" marR="0" marT="0" marB="0" anchor="ctr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>
                        <a:alpha val="6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0" marR="0" marT="0" marB="0" anchor="ctr">
                    <a:lnL w="9525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>
                        <a:alpha val="62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9" name="矩形 38"/>
          <p:cNvSpPr/>
          <p:nvPr/>
        </p:nvSpPr>
        <p:spPr>
          <a:xfrm>
            <a:off x="7009765" y="3622675"/>
            <a:ext cx="476250" cy="513080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60" name="object 4"/>
          <p:cNvGraphicFramePr>
            <a:graphicFrameLocks noGrp="1"/>
          </p:cNvGraphicFramePr>
          <p:nvPr>
            <p:custDataLst>
              <p:tags r:id="rId12"/>
            </p:custDataLst>
            <p:extLst>
              <p:ext uri="{D42A27DB-BD31-4B8C-83A1-F6EECF244321}">
                <p14:modId xmlns:p14="http://schemas.microsoft.com/office/powerpoint/2010/main" val="317239748"/>
              </p:ext>
            </p:extLst>
          </p:nvPr>
        </p:nvGraphicFramePr>
        <p:xfrm>
          <a:off x="4561205" y="3637280"/>
          <a:ext cx="1468120" cy="14966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88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9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9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9022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US" altLang="en-US" sz="1800" b="0"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0" marR="0" marT="0" marB="0" anchor="ctr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>
                        <a:alpha val="6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0" marR="0" marT="0" marB="0" anchor="ctr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>
                        <a:alpha val="6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   </a:t>
                      </a:r>
                    </a:p>
                  </a:txBody>
                  <a:tcPr marL="0" marR="0" marT="0" marB="0" anchor="ctr">
                    <a:lnL w="9525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>
                        <a:alpha val="62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US" altLang="en-US" sz="1800" b="0"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0" marR="0" marT="0" marB="0" anchor="ctr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>
                        <a:alpha val="6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0" marR="0" marT="0" marB="0" anchor="ctr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>
                        <a:alpha val="6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0" marR="0" marT="0" marB="0" anchor="ctr">
                    <a:lnL w="9525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>
                        <a:alpha val="62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355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US" altLang="en-US" sz="1800" b="0"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0" marR="0" marT="0" marB="0" anchor="ctr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>
                        <a:alpha val="6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0" marR="0" marT="0" marB="0" anchor="ctr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>
                        <a:alpha val="6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0" marR="0" marT="0" marB="0" anchor="ctr">
                    <a:lnL w="9525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>
                        <a:alpha val="62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1" name="矩形 60"/>
          <p:cNvSpPr/>
          <p:nvPr/>
        </p:nvSpPr>
        <p:spPr>
          <a:xfrm>
            <a:off x="5055870" y="4119880"/>
            <a:ext cx="476250" cy="513080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62" name="object 4"/>
          <p:cNvGraphicFramePr>
            <a:graphicFrameLocks noGrp="1"/>
          </p:cNvGraphicFramePr>
          <p:nvPr>
            <p:custDataLst>
              <p:tags r:id="rId13"/>
            </p:custDataLst>
            <p:extLst>
              <p:ext uri="{D42A27DB-BD31-4B8C-83A1-F6EECF244321}">
                <p14:modId xmlns:p14="http://schemas.microsoft.com/office/powerpoint/2010/main" val="2588851651"/>
              </p:ext>
            </p:extLst>
          </p:nvPr>
        </p:nvGraphicFramePr>
        <p:xfrm>
          <a:off x="5051425" y="3638550"/>
          <a:ext cx="1468120" cy="14966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88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9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9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9022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US" altLang="en-US" sz="1800" b="0"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0" marR="0" marT="0" marB="0" anchor="ctr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>
                        <a:alpha val="6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0" marR="0" marT="0" marB="0" anchor="ctr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>
                        <a:alpha val="6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   </a:t>
                      </a:r>
                    </a:p>
                  </a:txBody>
                  <a:tcPr marL="0" marR="0" marT="0" marB="0" anchor="ctr">
                    <a:lnL w="9525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>
                        <a:alpha val="62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US" altLang="en-US" sz="1800" b="0"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0" marR="0" marT="0" marB="0" anchor="ctr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>
                        <a:alpha val="6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0" marR="0" marT="0" marB="0" anchor="ctr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>
                        <a:alpha val="6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0" marR="0" marT="0" marB="0" anchor="ctr">
                    <a:lnL w="9525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>
                        <a:alpha val="62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355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US" altLang="en-US" sz="1800" b="0"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0" marR="0" marT="0" marB="0" anchor="ctr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>
                        <a:alpha val="6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0" marR="0" marT="0" marB="0" anchor="ctr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>
                        <a:alpha val="6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0" marR="0" marT="0" marB="0" anchor="ctr">
                    <a:lnL w="9525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>
                        <a:alpha val="62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3" name="矩形 62"/>
          <p:cNvSpPr/>
          <p:nvPr/>
        </p:nvSpPr>
        <p:spPr>
          <a:xfrm>
            <a:off x="5546090" y="4121150"/>
            <a:ext cx="476250" cy="513080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64" name="object 4"/>
          <p:cNvGraphicFramePr>
            <a:graphicFrameLocks noGrp="1"/>
          </p:cNvGraphicFramePr>
          <p:nvPr>
            <p:custDataLst>
              <p:tags r:id="rId14"/>
            </p:custDataLst>
            <p:extLst>
              <p:ext uri="{D42A27DB-BD31-4B8C-83A1-F6EECF244321}">
                <p14:modId xmlns:p14="http://schemas.microsoft.com/office/powerpoint/2010/main" val="2122169707"/>
              </p:ext>
            </p:extLst>
          </p:nvPr>
        </p:nvGraphicFramePr>
        <p:xfrm>
          <a:off x="5539740" y="3637280"/>
          <a:ext cx="1468120" cy="14966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88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9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9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9022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US" altLang="en-US" sz="1800" b="0"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0" marR="0" marT="0" marB="0" anchor="ctr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>
                        <a:alpha val="6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0" marR="0" marT="0" marB="0" anchor="ctr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>
                        <a:alpha val="6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   </a:t>
                      </a:r>
                    </a:p>
                  </a:txBody>
                  <a:tcPr marL="0" marR="0" marT="0" marB="0" anchor="ctr">
                    <a:lnL w="9525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>
                        <a:alpha val="62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US" altLang="en-US" sz="1800" b="0"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0" marR="0" marT="0" marB="0" anchor="ctr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>
                        <a:alpha val="6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0" marR="0" marT="0" marB="0" anchor="ctr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>
                        <a:alpha val="6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0" marR="0" marT="0" marB="0" anchor="ctr">
                    <a:lnL w="9525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>
                        <a:alpha val="62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355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US" altLang="en-US" sz="1800" b="0"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0" marR="0" marT="0" marB="0" anchor="ctr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>
                        <a:alpha val="6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0" marR="0" marT="0" marB="0" anchor="ctr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>
                        <a:alpha val="6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0" marR="0" marT="0" marB="0" anchor="ctr">
                    <a:lnL w="9525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>
                        <a:alpha val="62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5" name="矩形 64"/>
          <p:cNvSpPr/>
          <p:nvPr/>
        </p:nvSpPr>
        <p:spPr>
          <a:xfrm>
            <a:off x="6034405" y="4119880"/>
            <a:ext cx="476250" cy="513080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66" name="object 4"/>
          <p:cNvGraphicFramePr>
            <a:graphicFrameLocks noGrp="1"/>
          </p:cNvGraphicFramePr>
          <p:nvPr>
            <p:custDataLst>
              <p:tags r:id="rId15"/>
            </p:custDataLst>
            <p:extLst>
              <p:ext uri="{D42A27DB-BD31-4B8C-83A1-F6EECF244321}">
                <p14:modId xmlns:p14="http://schemas.microsoft.com/office/powerpoint/2010/main" val="2800918905"/>
              </p:ext>
            </p:extLst>
          </p:nvPr>
        </p:nvGraphicFramePr>
        <p:xfrm>
          <a:off x="6026785" y="3637280"/>
          <a:ext cx="1468120" cy="14966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88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9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9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9022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US" altLang="en-US" sz="1800" b="0"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0" marR="0" marT="0" marB="0" anchor="ctr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>
                        <a:alpha val="6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0" marR="0" marT="0" marB="0" anchor="ctr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>
                        <a:alpha val="6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   </a:t>
                      </a:r>
                    </a:p>
                  </a:txBody>
                  <a:tcPr marL="0" marR="0" marT="0" marB="0" anchor="ctr">
                    <a:lnL w="9525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>
                        <a:alpha val="62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US" altLang="en-US" sz="1800" b="0"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0" marR="0" marT="0" marB="0" anchor="ctr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>
                        <a:alpha val="6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0" marR="0" marT="0" marB="0" anchor="ctr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>
                        <a:alpha val="6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0" marR="0" marT="0" marB="0" anchor="ctr">
                    <a:lnL w="9525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>
                        <a:alpha val="62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355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US" altLang="en-US" sz="1800" b="0"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0" marR="0" marT="0" marB="0" anchor="ctr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>
                        <a:alpha val="6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0" marR="0" marT="0" marB="0" anchor="ctr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>
                        <a:alpha val="6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0" marR="0" marT="0" marB="0" anchor="ctr">
                    <a:lnL w="9525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>
                        <a:alpha val="62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7" name="矩形 66"/>
          <p:cNvSpPr/>
          <p:nvPr/>
        </p:nvSpPr>
        <p:spPr>
          <a:xfrm>
            <a:off x="6521450" y="4119880"/>
            <a:ext cx="476250" cy="513080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68" name="object 4"/>
          <p:cNvGraphicFramePr>
            <a:graphicFrameLocks noGrp="1"/>
          </p:cNvGraphicFramePr>
          <p:nvPr>
            <p:custDataLst>
              <p:tags r:id="rId16"/>
            </p:custDataLst>
            <p:extLst>
              <p:ext uri="{D42A27DB-BD31-4B8C-83A1-F6EECF244321}">
                <p14:modId xmlns:p14="http://schemas.microsoft.com/office/powerpoint/2010/main" val="2882337678"/>
              </p:ext>
            </p:extLst>
          </p:nvPr>
        </p:nvGraphicFramePr>
        <p:xfrm>
          <a:off x="6513195" y="3637280"/>
          <a:ext cx="1468120" cy="14966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88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9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9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9022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US" altLang="en-US" sz="1800" b="0"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0" marR="0" marT="0" marB="0" anchor="ctr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>
                        <a:alpha val="6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0" marR="0" marT="0" marB="0" anchor="ctr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>
                        <a:alpha val="6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   </a:t>
                      </a:r>
                    </a:p>
                  </a:txBody>
                  <a:tcPr marL="0" marR="0" marT="0" marB="0" anchor="ctr">
                    <a:lnL w="9525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>
                        <a:alpha val="62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US" altLang="en-US" sz="1800" b="0"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0" marR="0" marT="0" marB="0" anchor="ctr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>
                        <a:alpha val="6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0" marR="0" marT="0" marB="0" anchor="ctr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>
                        <a:alpha val="6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0" marR="0" marT="0" marB="0" anchor="ctr">
                    <a:lnL w="9525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>
                        <a:alpha val="62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355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US" altLang="en-US" sz="1800" b="0"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0" marR="0" marT="0" marB="0" anchor="ctr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>
                        <a:alpha val="6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0" marR="0" marT="0" marB="0" anchor="ctr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>
                        <a:alpha val="6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0" marR="0" marT="0" marB="0" anchor="ctr">
                    <a:lnL w="9525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>
                        <a:alpha val="62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9" name="矩形 68"/>
          <p:cNvSpPr/>
          <p:nvPr/>
        </p:nvSpPr>
        <p:spPr>
          <a:xfrm>
            <a:off x="7007860" y="4119880"/>
            <a:ext cx="476250" cy="513080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矩形 69"/>
          <p:cNvSpPr/>
          <p:nvPr/>
        </p:nvSpPr>
        <p:spPr>
          <a:xfrm>
            <a:off x="5065395" y="4130040"/>
            <a:ext cx="476250" cy="513080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矩形 70"/>
          <p:cNvSpPr/>
          <p:nvPr/>
        </p:nvSpPr>
        <p:spPr>
          <a:xfrm>
            <a:off x="5546725" y="4130040"/>
            <a:ext cx="476250" cy="513080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矩形 71"/>
          <p:cNvSpPr/>
          <p:nvPr/>
        </p:nvSpPr>
        <p:spPr>
          <a:xfrm>
            <a:off x="6040755" y="4128135"/>
            <a:ext cx="476250" cy="513080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矩形 72"/>
          <p:cNvSpPr/>
          <p:nvPr/>
        </p:nvSpPr>
        <p:spPr>
          <a:xfrm>
            <a:off x="6525260" y="4124325"/>
            <a:ext cx="476250" cy="513080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矩形 73"/>
          <p:cNvSpPr/>
          <p:nvPr/>
        </p:nvSpPr>
        <p:spPr>
          <a:xfrm>
            <a:off x="7013575" y="4130040"/>
            <a:ext cx="476250" cy="513080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75" name="object 4"/>
          <p:cNvGraphicFramePr>
            <a:graphicFrameLocks noGrp="1"/>
          </p:cNvGraphicFramePr>
          <p:nvPr>
            <p:custDataLst>
              <p:tags r:id="rId17"/>
            </p:custDataLst>
            <p:extLst>
              <p:ext uri="{D42A27DB-BD31-4B8C-83A1-F6EECF244321}">
                <p14:modId xmlns:p14="http://schemas.microsoft.com/office/powerpoint/2010/main" val="489146918"/>
              </p:ext>
            </p:extLst>
          </p:nvPr>
        </p:nvGraphicFramePr>
        <p:xfrm>
          <a:off x="4565015" y="4144645"/>
          <a:ext cx="1468120" cy="14966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88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9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9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9022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US" altLang="en-US" sz="1800" b="0"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0" marR="0" marT="0" marB="0" anchor="ctr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>
                        <a:alpha val="6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0" marR="0" marT="0" marB="0" anchor="ctr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>
                        <a:alpha val="6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   </a:t>
                      </a:r>
                    </a:p>
                  </a:txBody>
                  <a:tcPr marL="0" marR="0" marT="0" marB="0" anchor="ctr">
                    <a:lnL w="9525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>
                        <a:alpha val="62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US" altLang="en-US" sz="1800" b="0"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0" marR="0" marT="0" marB="0" anchor="ctr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>
                        <a:alpha val="6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0" marR="0" marT="0" marB="0" anchor="ctr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>
                        <a:alpha val="6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0" marR="0" marT="0" marB="0" anchor="ctr">
                    <a:lnL w="9525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>
                        <a:alpha val="62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355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US" altLang="en-US" sz="1800" b="0"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0" marR="0" marT="0" marB="0" anchor="ctr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>
                        <a:alpha val="6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0" marR="0" marT="0" marB="0" anchor="ctr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>
                        <a:alpha val="6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0" marR="0" marT="0" marB="0" anchor="ctr">
                    <a:lnL w="9525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>
                        <a:alpha val="62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6" name="矩形 75"/>
          <p:cNvSpPr/>
          <p:nvPr/>
        </p:nvSpPr>
        <p:spPr>
          <a:xfrm>
            <a:off x="5059680" y="4627245"/>
            <a:ext cx="476250" cy="513080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77" name="object 4"/>
          <p:cNvGraphicFramePr>
            <a:graphicFrameLocks noGrp="1"/>
          </p:cNvGraphicFramePr>
          <p:nvPr>
            <p:custDataLst>
              <p:tags r:id="rId18"/>
            </p:custDataLst>
            <p:extLst>
              <p:ext uri="{D42A27DB-BD31-4B8C-83A1-F6EECF244321}">
                <p14:modId xmlns:p14="http://schemas.microsoft.com/office/powerpoint/2010/main" val="2008723668"/>
              </p:ext>
            </p:extLst>
          </p:nvPr>
        </p:nvGraphicFramePr>
        <p:xfrm>
          <a:off x="5055235" y="4145915"/>
          <a:ext cx="1468120" cy="14966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88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9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9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9022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US" altLang="en-US" sz="1800" b="0"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0" marR="0" marT="0" marB="0" anchor="ctr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>
                        <a:alpha val="6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0" marR="0" marT="0" marB="0" anchor="ctr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>
                        <a:alpha val="6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   </a:t>
                      </a:r>
                    </a:p>
                  </a:txBody>
                  <a:tcPr marL="0" marR="0" marT="0" marB="0" anchor="ctr">
                    <a:lnL w="9525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>
                        <a:alpha val="62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US" altLang="en-US" sz="1800" b="0"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0" marR="0" marT="0" marB="0" anchor="ctr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>
                        <a:alpha val="6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0" marR="0" marT="0" marB="0" anchor="ctr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>
                        <a:alpha val="6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0" marR="0" marT="0" marB="0" anchor="ctr">
                    <a:lnL w="9525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>
                        <a:alpha val="62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355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US" altLang="en-US" sz="1800" b="0"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0" marR="0" marT="0" marB="0" anchor="ctr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>
                        <a:alpha val="6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0" marR="0" marT="0" marB="0" anchor="ctr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>
                        <a:alpha val="6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0" marR="0" marT="0" marB="0" anchor="ctr">
                    <a:lnL w="9525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>
                        <a:alpha val="62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8" name="矩形 77"/>
          <p:cNvSpPr/>
          <p:nvPr/>
        </p:nvSpPr>
        <p:spPr>
          <a:xfrm>
            <a:off x="5549900" y="4628515"/>
            <a:ext cx="476250" cy="513080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79" name="object 4"/>
          <p:cNvGraphicFramePr>
            <a:graphicFrameLocks noGrp="1"/>
          </p:cNvGraphicFramePr>
          <p:nvPr>
            <p:custDataLst>
              <p:tags r:id="rId19"/>
            </p:custDataLst>
            <p:extLst>
              <p:ext uri="{D42A27DB-BD31-4B8C-83A1-F6EECF244321}">
                <p14:modId xmlns:p14="http://schemas.microsoft.com/office/powerpoint/2010/main" val="840755193"/>
              </p:ext>
            </p:extLst>
          </p:nvPr>
        </p:nvGraphicFramePr>
        <p:xfrm>
          <a:off x="5543550" y="4144645"/>
          <a:ext cx="1468120" cy="14966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88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9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9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9022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US" altLang="en-US" sz="1800" b="0"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0" marR="0" marT="0" marB="0" anchor="ctr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>
                        <a:alpha val="6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0" marR="0" marT="0" marB="0" anchor="ctr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>
                        <a:alpha val="6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   </a:t>
                      </a:r>
                    </a:p>
                  </a:txBody>
                  <a:tcPr marL="0" marR="0" marT="0" marB="0" anchor="ctr">
                    <a:lnL w="9525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>
                        <a:alpha val="62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US" altLang="en-US" sz="1800" b="0"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0" marR="0" marT="0" marB="0" anchor="ctr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>
                        <a:alpha val="6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0" marR="0" marT="0" marB="0" anchor="ctr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>
                        <a:alpha val="6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0" marR="0" marT="0" marB="0" anchor="ctr">
                    <a:lnL w="9525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>
                        <a:alpha val="62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355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US" altLang="en-US" sz="1800" b="0"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0" marR="0" marT="0" marB="0" anchor="ctr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>
                        <a:alpha val="6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0" marR="0" marT="0" marB="0" anchor="ctr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>
                        <a:alpha val="6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0" marR="0" marT="0" marB="0" anchor="ctr">
                    <a:lnL w="9525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>
                        <a:alpha val="62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80" name="矩形 79"/>
          <p:cNvSpPr/>
          <p:nvPr/>
        </p:nvSpPr>
        <p:spPr>
          <a:xfrm>
            <a:off x="6038215" y="4627245"/>
            <a:ext cx="476250" cy="513080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85" name="object 4"/>
          <p:cNvGraphicFramePr>
            <a:graphicFrameLocks noGrp="1"/>
          </p:cNvGraphicFramePr>
          <p:nvPr>
            <p:custDataLst>
              <p:tags r:id="rId20"/>
            </p:custDataLst>
            <p:extLst>
              <p:ext uri="{D42A27DB-BD31-4B8C-83A1-F6EECF244321}">
                <p14:modId xmlns:p14="http://schemas.microsoft.com/office/powerpoint/2010/main" val="1114760886"/>
              </p:ext>
            </p:extLst>
          </p:nvPr>
        </p:nvGraphicFramePr>
        <p:xfrm>
          <a:off x="6033135" y="4145915"/>
          <a:ext cx="1468120" cy="14966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88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9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9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9022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US" altLang="en-US" sz="1800" b="0"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0" marR="0" marT="0" marB="0" anchor="ctr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>
                        <a:alpha val="6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0" marR="0" marT="0" marB="0" anchor="ctr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>
                        <a:alpha val="6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   </a:t>
                      </a:r>
                    </a:p>
                  </a:txBody>
                  <a:tcPr marL="0" marR="0" marT="0" marB="0" anchor="ctr">
                    <a:lnL w="9525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>
                        <a:alpha val="62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US" altLang="en-US" sz="1800" b="0"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0" marR="0" marT="0" marB="0" anchor="ctr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>
                        <a:alpha val="6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0" marR="0" marT="0" marB="0" anchor="ctr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>
                        <a:alpha val="6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0" marR="0" marT="0" marB="0" anchor="ctr">
                    <a:lnL w="9525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>
                        <a:alpha val="62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355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US" altLang="en-US" sz="1800" b="0"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0" marR="0" marT="0" marB="0" anchor="ctr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>
                        <a:alpha val="6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0" marR="0" marT="0" marB="0" anchor="ctr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>
                        <a:alpha val="6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0" marR="0" marT="0" marB="0" anchor="ctr">
                    <a:lnL w="9525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>
                        <a:alpha val="62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86" name="矩形 85"/>
          <p:cNvSpPr/>
          <p:nvPr/>
        </p:nvSpPr>
        <p:spPr>
          <a:xfrm>
            <a:off x="6527800" y="4628515"/>
            <a:ext cx="476250" cy="513080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87" name="object 4"/>
          <p:cNvGraphicFramePr>
            <a:graphicFrameLocks noGrp="1"/>
          </p:cNvGraphicFramePr>
          <p:nvPr>
            <p:custDataLst>
              <p:tags r:id="rId21"/>
            </p:custDataLst>
            <p:extLst>
              <p:ext uri="{D42A27DB-BD31-4B8C-83A1-F6EECF244321}">
                <p14:modId xmlns:p14="http://schemas.microsoft.com/office/powerpoint/2010/main" val="1274459371"/>
              </p:ext>
            </p:extLst>
          </p:nvPr>
        </p:nvGraphicFramePr>
        <p:xfrm>
          <a:off x="6519545" y="4145915"/>
          <a:ext cx="1468120" cy="14966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88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9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9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9022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US" altLang="en-US" sz="1800" b="0"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0" marR="0" marT="0" marB="0" anchor="ctr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>
                        <a:alpha val="6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0" marR="0" marT="0" marB="0" anchor="ctr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>
                        <a:alpha val="6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   </a:t>
                      </a:r>
                    </a:p>
                  </a:txBody>
                  <a:tcPr marL="0" marR="0" marT="0" marB="0" anchor="ctr">
                    <a:lnL w="9525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>
                        <a:alpha val="62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US" altLang="en-US" sz="1800" b="0"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0" marR="0" marT="0" marB="0" anchor="ctr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>
                        <a:alpha val="6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0" marR="0" marT="0" marB="0" anchor="ctr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>
                        <a:alpha val="6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0" marR="0" marT="0" marB="0" anchor="ctr">
                    <a:lnL w="9525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>
                        <a:alpha val="62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355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US" altLang="en-US" sz="1800" b="0"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0" marR="0" marT="0" marB="0" anchor="ctr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>
                        <a:alpha val="6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0" marR="0" marT="0" marB="0" anchor="ctr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>
                        <a:alpha val="6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0" marR="0" marT="0" marB="0" anchor="ctr">
                    <a:lnL w="9525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>
                        <a:alpha val="62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88" name="矩形 87"/>
          <p:cNvSpPr/>
          <p:nvPr/>
        </p:nvSpPr>
        <p:spPr>
          <a:xfrm>
            <a:off x="7014210" y="4628515"/>
            <a:ext cx="476250" cy="513080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矩形 88"/>
          <p:cNvSpPr/>
          <p:nvPr/>
        </p:nvSpPr>
        <p:spPr>
          <a:xfrm>
            <a:off x="5057775" y="4617085"/>
            <a:ext cx="476250" cy="513080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矩形 89"/>
          <p:cNvSpPr/>
          <p:nvPr/>
        </p:nvSpPr>
        <p:spPr>
          <a:xfrm>
            <a:off x="5547995" y="4618355"/>
            <a:ext cx="476250" cy="513080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" name="矩形 90"/>
          <p:cNvSpPr/>
          <p:nvPr/>
        </p:nvSpPr>
        <p:spPr>
          <a:xfrm>
            <a:off x="6036310" y="4617085"/>
            <a:ext cx="476250" cy="513080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矩形 91"/>
          <p:cNvSpPr/>
          <p:nvPr/>
        </p:nvSpPr>
        <p:spPr>
          <a:xfrm>
            <a:off x="6523355" y="4617085"/>
            <a:ext cx="476250" cy="513080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" name="矩形 92"/>
          <p:cNvSpPr/>
          <p:nvPr/>
        </p:nvSpPr>
        <p:spPr>
          <a:xfrm>
            <a:off x="7009765" y="4617085"/>
            <a:ext cx="476250" cy="513080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矩形 93"/>
          <p:cNvSpPr/>
          <p:nvPr/>
        </p:nvSpPr>
        <p:spPr>
          <a:xfrm>
            <a:off x="5067300" y="4627245"/>
            <a:ext cx="476250" cy="513080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矩形 94"/>
          <p:cNvSpPr/>
          <p:nvPr/>
        </p:nvSpPr>
        <p:spPr>
          <a:xfrm>
            <a:off x="5548630" y="4627245"/>
            <a:ext cx="476250" cy="513080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矩形 95"/>
          <p:cNvSpPr/>
          <p:nvPr/>
        </p:nvSpPr>
        <p:spPr>
          <a:xfrm>
            <a:off x="6042660" y="4625340"/>
            <a:ext cx="476250" cy="513080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矩形 96"/>
          <p:cNvSpPr/>
          <p:nvPr/>
        </p:nvSpPr>
        <p:spPr>
          <a:xfrm>
            <a:off x="6527165" y="4621530"/>
            <a:ext cx="476250" cy="513080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矩形 97"/>
          <p:cNvSpPr/>
          <p:nvPr/>
        </p:nvSpPr>
        <p:spPr>
          <a:xfrm>
            <a:off x="7015480" y="4627245"/>
            <a:ext cx="476250" cy="513080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99" name="object 4"/>
          <p:cNvGraphicFramePr>
            <a:graphicFrameLocks noGrp="1"/>
          </p:cNvGraphicFramePr>
          <p:nvPr>
            <p:custDataLst>
              <p:tags r:id="rId22"/>
            </p:custDataLst>
            <p:extLst>
              <p:ext uri="{D42A27DB-BD31-4B8C-83A1-F6EECF244321}">
                <p14:modId xmlns:p14="http://schemas.microsoft.com/office/powerpoint/2010/main" val="2704803224"/>
              </p:ext>
            </p:extLst>
          </p:nvPr>
        </p:nvGraphicFramePr>
        <p:xfrm>
          <a:off x="4566920" y="4641850"/>
          <a:ext cx="1468120" cy="14966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88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9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9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9022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US" altLang="en-US" sz="1800" b="0"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0" marR="0" marT="0" marB="0" anchor="ctr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>
                        <a:alpha val="6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0" marR="0" marT="0" marB="0" anchor="ctr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>
                        <a:alpha val="6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   </a:t>
                      </a:r>
                    </a:p>
                  </a:txBody>
                  <a:tcPr marL="0" marR="0" marT="0" marB="0" anchor="ctr">
                    <a:lnL w="9525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>
                        <a:alpha val="62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US" altLang="en-US" sz="1800" b="0"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0" marR="0" marT="0" marB="0" anchor="ctr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>
                        <a:alpha val="6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0" marR="0" marT="0" marB="0" anchor="ctr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>
                        <a:alpha val="6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0" marR="0" marT="0" marB="0" anchor="ctr">
                    <a:lnL w="9525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>
                        <a:alpha val="62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355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US" altLang="en-US" sz="1800" b="0"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0" marR="0" marT="0" marB="0" anchor="ctr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>
                        <a:alpha val="6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0" marR="0" marT="0" marB="0" anchor="ctr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>
                        <a:alpha val="6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0" marR="0" marT="0" marB="0" anchor="ctr">
                    <a:lnL w="9525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>
                        <a:alpha val="62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00" name="矩形 99"/>
          <p:cNvSpPr/>
          <p:nvPr/>
        </p:nvSpPr>
        <p:spPr>
          <a:xfrm>
            <a:off x="5061585" y="5124450"/>
            <a:ext cx="476250" cy="513080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101" name="object 4"/>
          <p:cNvGraphicFramePr>
            <a:graphicFrameLocks noGrp="1"/>
          </p:cNvGraphicFramePr>
          <p:nvPr>
            <p:custDataLst>
              <p:tags r:id="rId23"/>
            </p:custDataLst>
            <p:extLst>
              <p:ext uri="{D42A27DB-BD31-4B8C-83A1-F6EECF244321}">
                <p14:modId xmlns:p14="http://schemas.microsoft.com/office/powerpoint/2010/main" val="1467162988"/>
              </p:ext>
            </p:extLst>
          </p:nvPr>
        </p:nvGraphicFramePr>
        <p:xfrm>
          <a:off x="5057140" y="4643120"/>
          <a:ext cx="1468120" cy="14966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88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9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9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9022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US" altLang="en-US" sz="1800" b="0"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0" marR="0" marT="0" marB="0" anchor="ctr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>
                        <a:alpha val="6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0" marR="0" marT="0" marB="0" anchor="ctr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>
                        <a:alpha val="6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   </a:t>
                      </a:r>
                    </a:p>
                  </a:txBody>
                  <a:tcPr marL="0" marR="0" marT="0" marB="0" anchor="ctr">
                    <a:lnL w="9525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>
                        <a:alpha val="62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US" altLang="en-US" sz="1800" b="0"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0" marR="0" marT="0" marB="0" anchor="ctr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>
                        <a:alpha val="6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0" marR="0" marT="0" marB="0" anchor="ctr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>
                        <a:alpha val="6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0" marR="0" marT="0" marB="0" anchor="ctr">
                    <a:lnL w="9525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>
                        <a:alpha val="62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355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US" altLang="en-US" sz="1800" b="0"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0" marR="0" marT="0" marB="0" anchor="ctr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>
                        <a:alpha val="6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0" marR="0" marT="0" marB="0" anchor="ctr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>
                        <a:alpha val="6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0" marR="0" marT="0" marB="0" anchor="ctr">
                    <a:lnL w="9525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>
                        <a:alpha val="62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02" name="矩形 101"/>
          <p:cNvSpPr/>
          <p:nvPr/>
        </p:nvSpPr>
        <p:spPr>
          <a:xfrm>
            <a:off x="5551805" y="5125720"/>
            <a:ext cx="476250" cy="513080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103" name="object 4"/>
          <p:cNvGraphicFramePr>
            <a:graphicFrameLocks noGrp="1"/>
          </p:cNvGraphicFramePr>
          <p:nvPr>
            <p:custDataLst>
              <p:tags r:id="rId24"/>
            </p:custDataLst>
            <p:extLst>
              <p:ext uri="{D42A27DB-BD31-4B8C-83A1-F6EECF244321}">
                <p14:modId xmlns:p14="http://schemas.microsoft.com/office/powerpoint/2010/main" val="1284361544"/>
              </p:ext>
            </p:extLst>
          </p:nvPr>
        </p:nvGraphicFramePr>
        <p:xfrm>
          <a:off x="5545455" y="4641850"/>
          <a:ext cx="1468120" cy="14966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88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9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9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9022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US" altLang="en-US" sz="1800" b="0"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0" marR="0" marT="0" marB="0" anchor="ctr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>
                        <a:alpha val="6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0" marR="0" marT="0" marB="0" anchor="ctr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>
                        <a:alpha val="6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   </a:t>
                      </a:r>
                    </a:p>
                  </a:txBody>
                  <a:tcPr marL="0" marR="0" marT="0" marB="0" anchor="ctr">
                    <a:lnL w="9525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>
                        <a:alpha val="62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US" altLang="en-US" sz="1800" b="0"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0" marR="0" marT="0" marB="0" anchor="ctr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>
                        <a:alpha val="6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0" marR="0" marT="0" marB="0" anchor="ctr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>
                        <a:alpha val="6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0" marR="0" marT="0" marB="0" anchor="ctr">
                    <a:lnL w="9525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>
                        <a:alpha val="62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355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US" altLang="en-US" sz="1800" b="0"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0" marR="0" marT="0" marB="0" anchor="ctr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>
                        <a:alpha val="6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0" marR="0" marT="0" marB="0" anchor="ctr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>
                        <a:alpha val="6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0" marR="0" marT="0" marB="0" anchor="ctr">
                    <a:lnL w="9525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>
                        <a:alpha val="62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04" name="矩形 103"/>
          <p:cNvSpPr/>
          <p:nvPr/>
        </p:nvSpPr>
        <p:spPr>
          <a:xfrm>
            <a:off x="6040120" y="5124450"/>
            <a:ext cx="476250" cy="513080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105" name="object 4"/>
          <p:cNvGraphicFramePr>
            <a:graphicFrameLocks noGrp="1"/>
          </p:cNvGraphicFramePr>
          <p:nvPr>
            <p:custDataLst>
              <p:tags r:id="rId25"/>
            </p:custDataLst>
            <p:extLst>
              <p:ext uri="{D42A27DB-BD31-4B8C-83A1-F6EECF244321}">
                <p14:modId xmlns:p14="http://schemas.microsoft.com/office/powerpoint/2010/main" val="3867002238"/>
              </p:ext>
            </p:extLst>
          </p:nvPr>
        </p:nvGraphicFramePr>
        <p:xfrm>
          <a:off x="6035040" y="4643120"/>
          <a:ext cx="1468120" cy="14966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88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9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9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9022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US" altLang="en-US" sz="1800" b="0"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0" marR="0" marT="0" marB="0" anchor="ctr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>
                        <a:alpha val="6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0" marR="0" marT="0" marB="0" anchor="ctr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>
                        <a:alpha val="6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   </a:t>
                      </a:r>
                    </a:p>
                  </a:txBody>
                  <a:tcPr marL="0" marR="0" marT="0" marB="0" anchor="ctr">
                    <a:lnL w="9525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>
                        <a:alpha val="62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US" altLang="en-US" sz="1800" b="0"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0" marR="0" marT="0" marB="0" anchor="ctr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>
                        <a:alpha val="6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0" marR="0" marT="0" marB="0" anchor="ctr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>
                        <a:alpha val="6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0" marR="0" marT="0" marB="0" anchor="ctr">
                    <a:lnL w="9525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>
                        <a:alpha val="62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355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US" altLang="en-US" sz="1800" b="0"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0" marR="0" marT="0" marB="0" anchor="ctr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>
                        <a:alpha val="6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0" marR="0" marT="0" marB="0" anchor="ctr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>
                        <a:alpha val="6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0" marR="0" marT="0" marB="0" anchor="ctr">
                    <a:lnL w="9525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>
                        <a:alpha val="62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06" name="矩形 105"/>
          <p:cNvSpPr/>
          <p:nvPr/>
        </p:nvSpPr>
        <p:spPr>
          <a:xfrm>
            <a:off x="6529705" y="5125720"/>
            <a:ext cx="476250" cy="513080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107" name="object 4"/>
          <p:cNvGraphicFramePr>
            <a:graphicFrameLocks noGrp="1"/>
          </p:cNvGraphicFramePr>
          <p:nvPr>
            <p:custDataLst>
              <p:tags r:id="rId26"/>
            </p:custDataLst>
            <p:extLst>
              <p:ext uri="{D42A27DB-BD31-4B8C-83A1-F6EECF244321}">
                <p14:modId xmlns:p14="http://schemas.microsoft.com/office/powerpoint/2010/main" val="829848559"/>
              </p:ext>
            </p:extLst>
          </p:nvPr>
        </p:nvGraphicFramePr>
        <p:xfrm>
          <a:off x="6521450" y="4643120"/>
          <a:ext cx="1468120" cy="14966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88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9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9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9022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US" altLang="en-US" sz="1800" b="0"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0" marR="0" marT="0" marB="0" anchor="ctr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>
                        <a:alpha val="6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0" marR="0" marT="0" marB="0" anchor="ctr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>
                        <a:alpha val="6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   </a:t>
                      </a:r>
                    </a:p>
                  </a:txBody>
                  <a:tcPr marL="0" marR="0" marT="0" marB="0" anchor="ctr">
                    <a:lnL w="9525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>
                        <a:alpha val="62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US" altLang="en-US" sz="1800" b="0"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0" marR="0" marT="0" marB="0" anchor="ctr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>
                        <a:alpha val="6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0" marR="0" marT="0" marB="0" anchor="ctr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>
                        <a:alpha val="6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0" marR="0" marT="0" marB="0" anchor="ctr">
                    <a:lnL w="9525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>
                        <a:alpha val="62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355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US" altLang="en-US" sz="1800" b="0"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0" marR="0" marT="0" marB="0" anchor="ctr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>
                        <a:alpha val="6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0" marR="0" marT="0" marB="0" anchor="ctr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>
                        <a:alpha val="6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0" marR="0" marT="0" marB="0" anchor="ctr">
                    <a:lnL w="9525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>
                        <a:alpha val="62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08" name="矩形 107"/>
          <p:cNvSpPr/>
          <p:nvPr/>
        </p:nvSpPr>
        <p:spPr>
          <a:xfrm>
            <a:off x="7016115" y="5125720"/>
            <a:ext cx="476250" cy="513080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" name="文本框 108"/>
          <p:cNvSpPr txBox="1"/>
          <p:nvPr/>
        </p:nvSpPr>
        <p:spPr>
          <a:xfrm>
            <a:off x="154305" y="3616960"/>
            <a:ext cx="4821555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800100" lvl="1" indent="-342900" fontAlgn="auto">
              <a:buFont typeface="Wingdings" panose="05000000000000000000" pitchFamily="2" charset="2"/>
              <a:buChar char="n"/>
            </a:pPr>
            <a:r>
              <a:rPr kumimoji="1" lang="zh-CN" altLang="en-US" sz="2400" dirty="0">
                <a:latin typeface="Times New Roman Italic" panose="02020503050405090304" charset="0"/>
                <a:ea typeface="宋体" panose="02010600030101010101" pitchFamily="2" charset="-122"/>
                <a:cs typeface="Times New Roman Italic" panose="02020503050405090304" charset="0"/>
                <a:sym typeface="+mn-ea"/>
              </a:rPr>
              <a:t>以</a:t>
            </a:r>
            <a:r>
              <a:rPr kumimoji="1" lang="en-US" altLang="zh-CN" sz="2400" dirty="0">
                <a:latin typeface="Times New Roman Italic" panose="02020503050405090304" charset="0"/>
                <a:ea typeface="宋体" panose="02010600030101010101" pitchFamily="2" charset="-122"/>
                <a:cs typeface="Times New Roman Italic" panose="02020503050405090304" charset="0"/>
                <a:sym typeface="+mn-ea"/>
              </a:rPr>
              <a:t>3</a:t>
            </a:r>
            <a:r>
              <a:rPr kumimoji="1" lang="en-US" altLang="zh-CN" sz="2400" dirty="0">
                <a:latin typeface="Arial" panose="020B0604020202090204" pitchFamily="34" charset="0"/>
                <a:ea typeface="宋体" panose="02010600030101010101" pitchFamily="2" charset="-122"/>
                <a:cs typeface="Times New Roman" panose="02020503050405090304" charset="0"/>
                <a:sym typeface="+mn-ea"/>
              </a:rPr>
              <a:t>×</a:t>
            </a:r>
            <a:r>
              <a:rPr kumimoji="1" lang="en-US" altLang="zh-CN" sz="2400" dirty="0">
                <a:latin typeface="Times New Roman Italic" panose="02020503050405090304" charset="0"/>
                <a:ea typeface="宋体" panose="02010600030101010101" pitchFamily="2" charset="-122"/>
                <a:cs typeface="Times New Roman Italic" panose="02020503050405090304" charset="0"/>
                <a:sym typeface="+mn-ea"/>
              </a:rPr>
              <a:t>3</a:t>
            </a:r>
            <a:r>
              <a:rPr kumimoji="1" lang="zh-CN" altLang="en-US" sz="2400" dirty="0">
                <a:latin typeface="Times New Roman Italic" panose="02020503050405090304" charset="0"/>
                <a:ea typeface="宋体" panose="02010600030101010101" pitchFamily="2" charset="-122"/>
                <a:cs typeface="Times New Roman Italic" panose="02020503050405090304" charset="0"/>
                <a:sym typeface="+mn-ea"/>
              </a:rPr>
              <a:t>的核为例</a:t>
            </a:r>
          </a:p>
          <a:p>
            <a:pPr marL="1257300" lvl="2" indent="-342900" fontAlgn="auto">
              <a:buFont typeface="Wingdings" panose="05000000000000000000" pitchFamily="2" charset="2"/>
              <a:buChar char="n"/>
            </a:pPr>
            <a:r>
              <a:rPr kumimoji="1" lang="zh-CN" altLang="en-US" sz="2400" dirty="0">
                <a:latin typeface="Times New Roman Italic" panose="02020503050405090304" charset="0"/>
                <a:ea typeface="宋体" panose="02010600030101010101" pitchFamily="2" charset="-122"/>
                <a:cs typeface="Times New Roman Italic" panose="02020503050405090304" charset="0"/>
                <a:sym typeface="+mn-ea"/>
              </a:rPr>
              <a:t>核位移一位</a:t>
            </a:r>
          </a:p>
          <a:p>
            <a:pPr marL="1257300" lvl="2" indent="-342900" fontAlgn="auto">
              <a:buFont typeface="Wingdings" panose="05000000000000000000" pitchFamily="2" charset="2"/>
              <a:buChar char="n"/>
            </a:pPr>
            <a:r>
              <a:rPr kumimoji="1" lang="zh-CN" altLang="en-US" sz="2400" dirty="0">
                <a:latin typeface="Times New Roman Italic" panose="02020503050405090304" charset="0"/>
                <a:ea typeface="宋体" panose="02010600030101010101" pitchFamily="2" charset="-122"/>
                <a:cs typeface="Times New Roman Italic" panose="02020503050405090304" charset="0"/>
                <a:sym typeface="+mn-ea"/>
              </a:rPr>
              <a:t>计算一次空间滤波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>
                      <p:stCondLst>
                        <p:cond delay="indefinite"/>
                      </p:stCondLst>
                      <p:childTnLst>
                        <p:par>
                          <p:cTn id="210" fill="hold">
                            <p:stCondLst>
                              <p:cond delay="0"/>
                            </p:stCondLst>
                            <p:childTnLst>
                              <p:par>
                                <p:cTn id="2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9" fill="hold">
                      <p:stCondLst>
                        <p:cond delay="indefinite"/>
                      </p:stCondLst>
                      <p:childTnLst>
                        <p:par>
                          <p:cTn id="220" fill="hold">
                            <p:stCondLst>
                              <p:cond delay="0"/>
                            </p:stCondLst>
                            <p:childTnLst>
                              <p:par>
                                <p:cTn id="2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9" fill="hold">
                      <p:stCondLst>
                        <p:cond delay="indefinite"/>
                      </p:stCondLst>
                      <p:childTnLst>
                        <p:par>
                          <p:cTn id="270" fill="hold">
                            <p:stCondLst>
                              <p:cond delay="0"/>
                            </p:stCondLst>
                            <p:childTnLst>
                              <p:par>
                                <p:cTn id="27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9" fill="hold">
                      <p:stCondLst>
                        <p:cond delay="indefinite"/>
                      </p:stCondLst>
                      <p:childTnLst>
                        <p:par>
                          <p:cTn id="280" fill="hold">
                            <p:stCondLst>
                              <p:cond delay="0"/>
                            </p:stCondLst>
                            <p:childTnLst>
                              <p:par>
                                <p:cTn id="28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9" fill="hold">
                      <p:stCondLst>
                        <p:cond delay="indefinite"/>
                      </p:stCondLst>
                      <p:childTnLst>
                        <p:par>
                          <p:cTn id="290" fill="hold">
                            <p:stCondLst>
                              <p:cond delay="0"/>
                            </p:stCondLst>
                            <p:childTnLst>
                              <p:par>
                                <p:cTn id="29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9" fill="hold">
                      <p:stCondLst>
                        <p:cond delay="indefinite"/>
                      </p:stCondLst>
                      <p:childTnLst>
                        <p:par>
                          <p:cTn id="300" fill="hold">
                            <p:stCondLst>
                              <p:cond delay="0"/>
                            </p:stCondLst>
                            <p:childTnLst>
                              <p:par>
                                <p:cTn id="30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0" grpId="1" animBg="1"/>
      <p:bldP spid="23" grpId="0" bldLvl="0" animBg="1"/>
      <p:bldP spid="23" grpId="1" bldLvl="0" animBg="1"/>
      <p:bldP spid="25" grpId="0" bldLvl="0" animBg="1"/>
      <p:bldP spid="25" grpId="1" bldLvl="0" animBg="1"/>
      <p:bldP spid="27" grpId="0" bldLvl="0" animBg="1"/>
      <p:bldP spid="27" grpId="1" bldLvl="0" animBg="1"/>
      <p:bldP spid="29" grpId="0" bldLvl="0" animBg="1"/>
      <p:bldP spid="29" grpId="1" bldLvl="0" animBg="1"/>
      <p:bldP spid="31" grpId="0" bldLvl="0" animBg="1"/>
      <p:bldP spid="31" grpId="1" bldLvl="0" animBg="1"/>
      <p:bldP spid="33" grpId="0" bldLvl="0" animBg="1"/>
      <p:bldP spid="33" grpId="1" bldLvl="0" animBg="1"/>
      <p:bldP spid="35" grpId="0" bldLvl="0" animBg="1"/>
      <p:bldP spid="35" grpId="1" bldLvl="0" animBg="1"/>
      <p:bldP spid="37" grpId="0" bldLvl="0" animBg="1"/>
      <p:bldP spid="37" grpId="1" bldLvl="0" animBg="1"/>
      <p:bldP spid="39" grpId="0" bldLvl="0" animBg="1"/>
      <p:bldP spid="39" grpId="1" bldLvl="0" animBg="1"/>
      <p:bldP spid="61" grpId="0" bldLvl="0" animBg="1"/>
      <p:bldP spid="61" grpId="1" bldLvl="0" animBg="1"/>
      <p:bldP spid="63" grpId="0" bldLvl="0" animBg="1"/>
      <p:bldP spid="63" grpId="1" bldLvl="0" animBg="1"/>
      <p:bldP spid="65" grpId="0" bldLvl="0" animBg="1"/>
      <p:bldP spid="65" grpId="1" bldLvl="0" animBg="1"/>
      <p:bldP spid="67" grpId="0" bldLvl="0" animBg="1"/>
      <p:bldP spid="67" grpId="1" bldLvl="0" animBg="1"/>
      <p:bldP spid="69" grpId="0" bldLvl="0" animBg="1"/>
      <p:bldP spid="69" grpId="1" bldLvl="0" animBg="1"/>
      <p:bldP spid="70" grpId="0" bldLvl="0" animBg="1"/>
      <p:bldP spid="70" grpId="1" bldLvl="0" animBg="1"/>
      <p:bldP spid="71" grpId="0" bldLvl="0" animBg="1"/>
      <p:bldP spid="71" grpId="1" bldLvl="0" animBg="1"/>
      <p:bldP spid="72" grpId="0" bldLvl="0" animBg="1"/>
      <p:bldP spid="72" grpId="1" bldLvl="0" animBg="1"/>
      <p:bldP spid="73" grpId="0" bldLvl="0" animBg="1"/>
      <p:bldP spid="73" grpId="1" bldLvl="0" animBg="1"/>
      <p:bldP spid="74" grpId="0" bldLvl="0" animBg="1"/>
      <p:bldP spid="74" grpId="1" bldLvl="0" animBg="1"/>
      <p:bldP spid="76" grpId="0" bldLvl="0" animBg="1"/>
      <p:bldP spid="76" grpId="1" bldLvl="0" animBg="1"/>
      <p:bldP spid="78" grpId="0" bldLvl="0" animBg="1"/>
      <p:bldP spid="78" grpId="1" bldLvl="0" animBg="1"/>
      <p:bldP spid="80" grpId="0" bldLvl="0" animBg="1"/>
      <p:bldP spid="80" grpId="1" bldLvl="0" animBg="1"/>
      <p:bldP spid="86" grpId="0" bldLvl="0" animBg="1"/>
      <p:bldP spid="86" grpId="1" bldLvl="0" animBg="1"/>
      <p:bldP spid="88" grpId="0" bldLvl="0" animBg="1"/>
      <p:bldP spid="88" grpId="1" bldLvl="0" animBg="1"/>
      <p:bldP spid="89" grpId="0" bldLvl="0" animBg="1"/>
      <p:bldP spid="89" grpId="1" bldLvl="0" animBg="1"/>
      <p:bldP spid="90" grpId="0" bldLvl="0" animBg="1"/>
      <p:bldP spid="90" grpId="1" bldLvl="0" animBg="1"/>
      <p:bldP spid="91" grpId="0" bldLvl="0" animBg="1"/>
      <p:bldP spid="91" grpId="1" bldLvl="0" animBg="1"/>
      <p:bldP spid="92" grpId="0" bldLvl="0" animBg="1"/>
      <p:bldP spid="92" grpId="1" bldLvl="0" animBg="1"/>
      <p:bldP spid="93" grpId="0" bldLvl="0" animBg="1"/>
      <p:bldP spid="93" grpId="1" bldLvl="0" animBg="1"/>
      <p:bldP spid="94" grpId="0" bldLvl="0" animBg="1"/>
      <p:bldP spid="94" grpId="1" bldLvl="0" animBg="1"/>
      <p:bldP spid="95" grpId="0" bldLvl="0" animBg="1"/>
      <p:bldP spid="95" grpId="1" bldLvl="0" animBg="1"/>
      <p:bldP spid="96" grpId="0" bldLvl="0" animBg="1"/>
      <p:bldP spid="96" grpId="1" bldLvl="0" animBg="1"/>
      <p:bldP spid="97" grpId="0" bldLvl="0" animBg="1"/>
      <p:bldP spid="97" grpId="1" bldLvl="0" animBg="1"/>
      <p:bldP spid="98" grpId="0" bldLvl="0" animBg="1"/>
      <p:bldP spid="98" grpId="1" bldLvl="0" animBg="1"/>
      <p:bldP spid="100" grpId="0" bldLvl="0" animBg="1"/>
      <p:bldP spid="100" grpId="1" bldLvl="0" animBg="1"/>
      <p:bldP spid="102" grpId="0" bldLvl="0" animBg="1"/>
      <p:bldP spid="102" grpId="1" bldLvl="0" animBg="1"/>
      <p:bldP spid="104" grpId="0" bldLvl="0" animBg="1"/>
      <p:bldP spid="104" grpId="1" bldLvl="0" animBg="1"/>
      <p:bldP spid="106" grpId="0" bldLvl="0" animBg="1"/>
      <p:bldP spid="106" grpId="1" bldLvl="0" animBg="1"/>
      <p:bldP spid="108" grpId="0" bldLvl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131" y="271543"/>
            <a:ext cx="872370" cy="853287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177165" y="1362075"/>
            <a:ext cx="867029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 fontAlgn="auto">
              <a:buFont typeface="Wingdings" panose="05000000000000000000" pitchFamily="2" charset="2"/>
              <a:buChar char="n"/>
            </a:pPr>
            <a:r>
              <a:rPr kumimoji="1" lang="zh-CN" altLang="en-US" sz="2800" dirty="0">
                <a:latin typeface="Times New Roman Italic" panose="02020503050405090304" charset="0"/>
                <a:ea typeface="宋体" panose="02010600030101010101" pitchFamily="2" charset="-122"/>
                <a:cs typeface="Times New Roman Italic" panose="02020503050405090304" charset="0"/>
                <a:sym typeface="+mn-ea"/>
              </a:rPr>
              <a:t>一个</a:t>
            </a:r>
            <a:r>
              <a:rPr kumimoji="1" lang="zh-CN" altLang="en-US" sz="2800" b="1" dirty="0">
                <a:solidFill>
                  <a:srgbClr val="FF0000"/>
                </a:solidFill>
                <a:latin typeface="Times New Roman Bold" panose="02020503050405090304" charset="0"/>
                <a:ea typeface="宋体" panose="02010600030101010101" pitchFamily="2" charset="-122"/>
                <a:cs typeface="Times New Roman Italic" panose="02020503050405090304" charset="0"/>
                <a:sym typeface="+mn-ea"/>
              </a:rPr>
              <a:t>空间相关</a:t>
            </a:r>
            <a:r>
              <a:rPr kumimoji="1" lang="zh-CN" altLang="en-US" sz="2800" dirty="0">
                <a:latin typeface="Times New Roman Italic" panose="02020503050405090304" charset="0"/>
                <a:ea typeface="宋体" panose="02010600030101010101" pitchFamily="2" charset="-122"/>
                <a:cs typeface="Times New Roman Italic" panose="02020503050405090304" charset="0"/>
                <a:sym typeface="+mn-ea"/>
              </a:rPr>
              <a:t>的具体例子</a:t>
            </a:r>
          </a:p>
        </p:txBody>
      </p:sp>
      <p:sp>
        <p:nvSpPr>
          <p:cNvPr id="13" name="矩形 12"/>
          <p:cNvSpPr/>
          <p:nvPr/>
        </p:nvSpPr>
        <p:spPr>
          <a:xfrm>
            <a:off x="19878" y="183607"/>
            <a:ext cx="298173" cy="96933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/>
        </p:nvSpPr>
        <p:spPr>
          <a:xfrm>
            <a:off x="318135" y="102870"/>
            <a:ext cx="2734310" cy="795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>
                <a:solidFill>
                  <a:schemeClr val="accent1">
                    <a:lumMod val="50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空间滤波基础</a:t>
            </a:r>
          </a:p>
        </p:txBody>
      </p:sp>
      <p:cxnSp>
        <p:nvCxnSpPr>
          <p:cNvPr id="4" name="直线连接符 4"/>
          <p:cNvCxnSpPr/>
          <p:nvPr/>
        </p:nvCxnSpPr>
        <p:spPr>
          <a:xfrm>
            <a:off x="3052445" y="500380"/>
            <a:ext cx="25895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标题 1"/>
          <p:cNvSpPr txBox="1"/>
          <p:nvPr/>
        </p:nvSpPr>
        <p:spPr>
          <a:xfrm>
            <a:off x="502920" y="624840"/>
            <a:ext cx="4124325" cy="8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latin typeface="Times New Roman" panose="02020503050405090304" charset="0"/>
                <a:ea typeface="宋体" panose="02010600030101010101" pitchFamily="2" charset="-122"/>
                <a:cs typeface="Times New Roman" panose="02020503050405090304" charset="0"/>
              </a:rPr>
              <a:t>Foundations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1095" y="2085975"/>
            <a:ext cx="2483485" cy="268605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16735" y="5015865"/>
            <a:ext cx="1132840" cy="142494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41570" y="1884045"/>
            <a:ext cx="3389630" cy="3559175"/>
          </a:xfrm>
          <a:prstGeom prst="rect">
            <a:avLst/>
          </a:prstGeom>
        </p:spPr>
      </p:pic>
      <p:sp>
        <p:nvSpPr>
          <p:cNvPr id="14" name="右箭头 13"/>
          <p:cNvSpPr/>
          <p:nvPr/>
        </p:nvSpPr>
        <p:spPr>
          <a:xfrm>
            <a:off x="4183380" y="3522980"/>
            <a:ext cx="657860" cy="7315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5700395" y="5467350"/>
            <a:ext cx="206883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285750" indent="-285750">
              <a:buFont typeface="Wingdings" panose="05000000000000000000" charset="0"/>
              <a:buChar char=""/>
            </a:pPr>
            <a:r>
              <a:rPr kumimoji="1" lang="zh-CN" altLang="en-US" sz="2800" dirty="0">
                <a:latin typeface="Times New Roman Italic" panose="02020503050405090304" charset="0"/>
                <a:ea typeface="宋体" panose="02010600030101010101" pitchFamily="2" charset="-122"/>
                <a:cs typeface="Times New Roman Italic" panose="02020503050405090304" charset="0"/>
                <a:sym typeface="+mn-ea"/>
              </a:rPr>
              <a:t>填充</a:t>
            </a:r>
            <a:r>
              <a:rPr kumimoji="1" lang="en-US" altLang="zh-CN" sz="2800" dirty="0">
                <a:latin typeface="Times New Roman Italic" panose="02020503050405090304" charset="0"/>
                <a:ea typeface="宋体" panose="02010600030101010101" pitchFamily="2" charset="-122"/>
                <a:cs typeface="Times New Roman Italic" panose="02020503050405090304" charset="0"/>
                <a:sym typeface="+mn-ea"/>
              </a:rPr>
              <a:t>0</a:t>
            </a:r>
            <a:r>
              <a:rPr kumimoji="1" lang="zh-CN" altLang="en-US" sz="2800" dirty="0">
                <a:latin typeface="Times New Roman Italic" panose="02020503050405090304" charset="0"/>
                <a:ea typeface="宋体" panose="02010600030101010101" pitchFamily="2" charset="-122"/>
                <a:cs typeface="Times New Roman Italic" panose="02020503050405090304" charset="0"/>
                <a:sym typeface="+mn-ea"/>
              </a:rPr>
              <a:t>元素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131" y="271543"/>
            <a:ext cx="872370" cy="853287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177165" y="1362075"/>
            <a:ext cx="867029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 fontAlgn="auto">
              <a:buFont typeface="Wingdings" panose="05000000000000000000" pitchFamily="2" charset="2"/>
              <a:buChar char="n"/>
            </a:pPr>
            <a:r>
              <a:rPr kumimoji="1" lang="zh-CN" altLang="en-US" sz="2800" dirty="0">
                <a:latin typeface="Times New Roman Italic" panose="02020503050405090304" charset="0"/>
                <a:ea typeface="宋体" panose="02010600030101010101" pitchFamily="2" charset="-122"/>
                <a:cs typeface="Times New Roman Italic" panose="02020503050405090304" charset="0"/>
                <a:sym typeface="+mn-ea"/>
              </a:rPr>
              <a:t>一个</a:t>
            </a:r>
            <a:r>
              <a:rPr kumimoji="1" lang="zh-CN" altLang="en-US" sz="2800" b="1" dirty="0">
                <a:solidFill>
                  <a:srgbClr val="FF0000"/>
                </a:solidFill>
                <a:latin typeface="Times New Roman Bold" panose="02020503050405090304" charset="0"/>
                <a:ea typeface="宋体" panose="02010600030101010101" pitchFamily="2" charset="-122"/>
                <a:cs typeface="Times New Roman Italic" panose="02020503050405090304" charset="0"/>
                <a:sym typeface="+mn-ea"/>
              </a:rPr>
              <a:t>空间相关</a:t>
            </a:r>
            <a:r>
              <a:rPr kumimoji="1" lang="zh-CN" altLang="en-US" sz="2800" dirty="0">
                <a:latin typeface="Times New Roman Italic" panose="02020503050405090304" charset="0"/>
                <a:ea typeface="宋体" panose="02010600030101010101" pitchFamily="2" charset="-122"/>
                <a:cs typeface="Times New Roman Italic" panose="02020503050405090304" charset="0"/>
                <a:sym typeface="+mn-ea"/>
              </a:rPr>
              <a:t>的具体例子</a:t>
            </a:r>
          </a:p>
        </p:txBody>
      </p:sp>
      <p:sp>
        <p:nvSpPr>
          <p:cNvPr id="13" name="矩形 12"/>
          <p:cNvSpPr/>
          <p:nvPr/>
        </p:nvSpPr>
        <p:spPr>
          <a:xfrm>
            <a:off x="19878" y="183607"/>
            <a:ext cx="298173" cy="96933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/>
        </p:nvSpPr>
        <p:spPr>
          <a:xfrm>
            <a:off x="318135" y="102870"/>
            <a:ext cx="2734310" cy="795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>
                <a:solidFill>
                  <a:schemeClr val="accent1">
                    <a:lumMod val="50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空间滤波基础</a:t>
            </a:r>
          </a:p>
        </p:txBody>
      </p:sp>
      <p:cxnSp>
        <p:nvCxnSpPr>
          <p:cNvPr id="4" name="直线连接符 4"/>
          <p:cNvCxnSpPr/>
          <p:nvPr/>
        </p:nvCxnSpPr>
        <p:spPr>
          <a:xfrm>
            <a:off x="3052445" y="500380"/>
            <a:ext cx="25895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标题 1"/>
          <p:cNvSpPr txBox="1"/>
          <p:nvPr/>
        </p:nvSpPr>
        <p:spPr>
          <a:xfrm>
            <a:off x="502920" y="624840"/>
            <a:ext cx="4124325" cy="8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latin typeface="Times New Roman" panose="02020503050405090304" charset="0"/>
                <a:ea typeface="宋体" panose="02010600030101010101" pitchFamily="2" charset="-122"/>
                <a:cs typeface="Times New Roman" panose="02020503050405090304" charset="0"/>
              </a:rPr>
              <a:t>Foundations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1095" y="2085975"/>
            <a:ext cx="2483485" cy="268605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16735" y="5015865"/>
            <a:ext cx="1132840" cy="142494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41570" y="1884045"/>
            <a:ext cx="3389630" cy="3559175"/>
          </a:xfrm>
          <a:prstGeom prst="rect">
            <a:avLst/>
          </a:prstGeom>
        </p:spPr>
      </p:pic>
      <p:sp>
        <p:nvSpPr>
          <p:cNvPr id="14" name="右箭头 13"/>
          <p:cNvSpPr/>
          <p:nvPr/>
        </p:nvSpPr>
        <p:spPr>
          <a:xfrm>
            <a:off x="4183380" y="3522980"/>
            <a:ext cx="657860" cy="7315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5637530" y="2879725"/>
            <a:ext cx="2195195" cy="2018030"/>
          </a:xfrm>
          <a:prstGeom prst="rect">
            <a:avLst/>
          </a:prstGeom>
          <a:noFill/>
          <a:ln w="25400" cmpd="sng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5700395" y="5467350"/>
            <a:ext cx="206883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285750" indent="-285750">
              <a:buFont typeface="Wingdings" panose="05000000000000000000" charset="0"/>
              <a:buChar char=""/>
            </a:pPr>
            <a:r>
              <a:rPr kumimoji="1" lang="zh-CN" altLang="en-US" sz="2800" dirty="0">
                <a:latin typeface="Times New Roman Italic" panose="02020503050405090304" charset="0"/>
                <a:ea typeface="宋体" panose="02010600030101010101" pitchFamily="2" charset="-122"/>
                <a:cs typeface="Times New Roman Italic" panose="02020503050405090304" charset="0"/>
                <a:sym typeface="+mn-ea"/>
              </a:rPr>
              <a:t>填充</a:t>
            </a:r>
            <a:r>
              <a:rPr kumimoji="1" lang="en-US" altLang="zh-CN" sz="2800" dirty="0">
                <a:latin typeface="Times New Roman Italic" panose="02020503050405090304" charset="0"/>
                <a:ea typeface="宋体" panose="02010600030101010101" pitchFamily="2" charset="-122"/>
                <a:cs typeface="Times New Roman Italic" panose="02020503050405090304" charset="0"/>
                <a:sym typeface="+mn-ea"/>
              </a:rPr>
              <a:t>0</a:t>
            </a:r>
            <a:r>
              <a:rPr kumimoji="1" lang="zh-CN" altLang="en-US" sz="2800" dirty="0">
                <a:latin typeface="Times New Roman Italic" panose="02020503050405090304" charset="0"/>
                <a:ea typeface="宋体" panose="02010600030101010101" pitchFamily="2" charset="-122"/>
                <a:cs typeface="Times New Roman Italic" panose="02020503050405090304" charset="0"/>
                <a:sym typeface="+mn-ea"/>
              </a:rPr>
              <a:t>元素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131" y="271543"/>
            <a:ext cx="872370" cy="853287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177165" y="1362075"/>
            <a:ext cx="867029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 fontAlgn="auto">
              <a:buFont typeface="Wingdings" panose="05000000000000000000" pitchFamily="2" charset="2"/>
              <a:buChar char="n"/>
            </a:pPr>
            <a:r>
              <a:rPr kumimoji="1" lang="zh-CN" altLang="en-US" sz="2800" dirty="0">
                <a:latin typeface="Times New Roman Italic" panose="02020503050405090304" charset="0"/>
                <a:ea typeface="宋体" panose="02010600030101010101" pitchFamily="2" charset="-122"/>
                <a:cs typeface="Times New Roman Italic" panose="02020503050405090304" charset="0"/>
                <a:sym typeface="+mn-ea"/>
              </a:rPr>
              <a:t>一个</a:t>
            </a:r>
            <a:r>
              <a:rPr kumimoji="1" lang="zh-CN" altLang="en-US" sz="2800" b="1" dirty="0">
                <a:solidFill>
                  <a:srgbClr val="FF0000"/>
                </a:solidFill>
                <a:latin typeface="Times New Roman Bold" panose="02020503050405090304" charset="0"/>
                <a:ea typeface="宋体" panose="02010600030101010101" pitchFamily="2" charset="-122"/>
                <a:cs typeface="Times New Roman Italic" panose="02020503050405090304" charset="0"/>
                <a:sym typeface="+mn-ea"/>
              </a:rPr>
              <a:t>空间相关</a:t>
            </a:r>
            <a:r>
              <a:rPr kumimoji="1" lang="zh-CN" altLang="en-US" sz="2800" dirty="0">
                <a:latin typeface="Times New Roman Italic" panose="02020503050405090304" charset="0"/>
                <a:ea typeface="宋体" panose="02010600030101010101" pitchFamily="2" charset="-122"/>
                <a:cs typeface="Times New Roman Italic" panose="02020503050405090304" charset="0"/>
                <a:sym typeface="+mn-ea"/>
              </a:rPr>
              <a:t>的具体例子</a:t>
            </a:r>
          </a:p>
        </p:txBody>
      </p:sp>
      <p:sp>
        <p:nvSpPr>
          <p:cNvPr id="13" name="矩形 12"/>
          <p:cNvSpPr/>
          <p:nvPr/>
        </p:nvSpPr>
        <p:spPr>
          <a:xfrm>
            <a:off x="19878" y="183607"/>
            <a:ext cx="298173" cy="96933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/>
        </p:nvSpPr>
        <p:spPr>
          <a:xfrm>
            <a:off x="318135" y="102870"/>
            <a:ext cx="2734310" cy="795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>
                <a:solidFill>
                  <a:schemeClr val="accent1">
                    <a:lumMod val="50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空间滤波基础</a:t>
            </a:r>
          </a:p>
        </p:txBody>
      </p:sp>
      <p:cxnSp>
        <p:nvCxnSpPr>
          <p:cNvPr id="4" name="直线连接符 4"/>
          <p:cNvCxnSpPr/>
          <p:nvPr/>
        </p:nvCxnSpPr>
        <p:spPr>
          <a:xfrm>
            <a:off x="3052445" y="500380"/>
            <a:ext cx="25895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标题 1"/>
          <p:cNvSpPr txBox="1"/>
          <p:nvPr/>
        </p:nvSpPr>
        <p:spPr>
          <a:xfrm>
            <a:off x="502920" y="624840"/>
            <a:ext cx="4124325" cy="8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latin typeface="Times New Roman" panose="02020503050405090304" charset="0"/>
                <a:ea typeface="宋体" panose="02010600030101010101" pitchFamily="2" charset="-122"/>
                <a:cs typeface="Times New Roman" panose="02020503050405090304" charset="0"/>
              </a:rPr>
              <a:t>Foundations</a:t>
            </a:r>
          </a:p>
        </p:txBody>
      </p:sp>
      <p:grpSp>
        <p:nvGrpSpPr>
          <p:cNvPr id="15" name="组合 14"/>
          <p:cNvGrpSpPr/>
          <p:nvPr/>
        </p:nvGrpSpPr>
        <p:grpSpPr>
          <a:xfrm>
            <a:off x="859155" y="2093595"/>
            <a:ext cx="3126740" cy="3282950"/>
            <a:chOff x="1353" y="3235"/>
            <a:chExt cx="4924" cy="5170"/>
          </a:xfrm>
        </p:grpSpPr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53" y="3235"/>
              <a:ext cx="4924" cy="5171"/>
            </a:xfrm>
            <a:prstGeom prst="rect">
              <a:avLst/>
            </a:prstGeom>
          </p:spPr>
        </p:pic>
        <p:sp>
          <p:nvSpPr>
            <p:cNvPr id="16" name="矩形 15"/>
            <p:cNvSpPr/>
            <p:nvPr/>
          </p:nvSpPr>
          <p:spPr>
            <a:xfrm>
              <a:off x="2420" y="4734"/>
              <a:ext cx="2991" cy="2854"/>
            </a:xfrm>
            <a:prstGeom prst="rect">
              <a:avLst/>
            </a:prstGeom>
            <a:noFill/>
            <a:ln w="25400" cmpd="sng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7260" y="2226310"/>
            <a:ext cx="3644900" cy="3111500"/>
          </a:xfrm>
          <a:prstGeom prst="rect">
            <a:avLst/>
          </a:prstGeom>
        </p:spPr>
      </p:pic>
      <p:sp>
        <p:nvSpPr>
          <p:cNvPr id="6" name="右箭头 5"/>
          <p:cNvSpPr/>
          <p:nvPr/>
        </p:nvSpPr>
        <p:spPr>
          <a:xfrm>
            <a:off x="4203065" y="3522980"/>
            <a:ext cx="657860" cy="7315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5583555" y="3104515"/>
            <a:ext cx="1817370" cy="1791970"/>
          </a:xfrm>
          <a:prstGeom prst="rect">
            <a:avLst/>
          </a:prstGeom>
          <a:noFill/>
          <a:ln w="25400" cmpd="sng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131" y="271543"/>
            <a:ext cx="872370" cy="853287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177165" y="1362075"/>
            <a:ext cx="867029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 fontAlgn="auto">
              <a:buFont typeface="Wingdings" panose="05000000000000000000" pitchFamily="2" charset="2"/>
              <a:buChar char="n"/>
            </a:pPr>
            <a:r>
              <a:rPr kumimoji="1" lang="zh-CN" altLang="en-US" sz="2800" dirty="0">
                <a:latin typeface="Times New Roman Italic" panose="02020503050405090304" charset="0"/>
                <a:ea typeface="宋体" panose="02010600030101010101" pitchFamily="2" charset="-122"/>
                <a:cs typeface="Times New Roman Italic" panose="02020503050405090304" charset="0"/>
                <a:sym typeface="+mn-ea"/>
              </a:rPr>
              <a:t>一个</a:t>
            </a:r>
            <a:r>
              <a:rPr kumimoji="1" lang="zh-CN" altLang="en-US" sz="2800" b="1" dirty="0">
                <a:solidFill>
                  <a:srgbClr val="FF0000"/>
                </a:solidFill>
                <a:latin typeface="Times New Roman Bold" panose="02020503050405090304" charset="0"/>
                <a:ea typeface="宋体" panose="02010600030101010101" pitchFamily="2" charset="-122"/>
                <a:cs typeface="Times New Roman Italic" panose="02020503050405090304" charset="0"/>
                <a:sym typeface="+mn-ea"/>
              </a:rPr>
              <a:t>空间相关</a:t>
            </a:r>
            <a:r>
              <a:rPr kumimoji="1" lang="zh-CN" altLang="en-US" sz="2800" dirty="0">
                <a:latin typeface="Times New Roman Italic" panose="02020503050405090304" charset="0"/>
                <a:ea typeface="宋体" panose="02010600030101010101" pitchFamily="2" charset="-122"/>
                <a:cs typeface="Times New Roman Italic" panose="02020503050405090304" charset="0"/>
                <a:sym typeface="+mn-ea"/>
              </a:rPr>
              <a:t>的具体例子</a:t>
            </a:r>
          </a:p>
        </p:txBody>
      </p:sp>
      <p:sp>
        <p:nvSpPr>
          <p:cNvPr id="13" name="矩形 12"/>
          <p:cNvSpPr/>
          <p:nvPr/>
        </p:nvSpPr>
        <p:spPr>
          <a:xfrm>
            <a:off x="19878" y="183607"/>
            <a:ext cx="298173" cy="96933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/>
        </p:nvSpPr>
        <p:spPr>
          <a:xfrm>
            <a:off x="318135" y="102870"/>
            <a:ext cx="2734310" cy="795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>
                <a:solidFill>
                  <a:schemeClr val="accent1">
                    <a:lumMod val="50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空间滤波基础</a:t>
            </a:r>
          </a:p>
        </p:txBody>
      </p:sp>
      <p:cxnSp>
        <p:nvCxnSpPr>
          <p:cNvPr id="4" name="直线连接符 4"/>
          <p:cNvCxnSpPr/>
          <p:nvPr/>
        </p:nvCxnSpPr>
        <p:spPr>
          <a:xfrm>
            <a:off x="3052445" y="500380"/>
            <a:ext cx="25895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标题 1"/>
          <p:cNvSpPr txBox="1"/>
          <p:nvPr/>
        </p:nvSpPr>
        <p:spPr>
          <a:xfrm>
            <a:off x="502920" y="624840"/>
            <a:ext cx="4124325" cy="8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latin typeface="Times New Roman" panose="02020503050405090304" charset="0"/>
                <a:ea typeface="宋体" panose="02010600030101010101" pitchFamily="2" charset="-122"/>
                <a:cs typeface="Times New Roman" panose="02020503050405090304" charset="0"/>
              </a:rPr>
              <a:t>Foundations</a:t>
            </a:r>
          </a:p>
        </p:txBody>
      </p:sp>
      <p:sp>
        <p:nvSpPr>
          <p:cNvPr id="6" name="右箭头 5"/>
          <p:cNvSpPr/>
          <p:nvPr/>
        </p:nvSpPr>
        <p:spPr>
          <a:xfrm>
            <a:off x="4380865" y="3522980"/>
            <a:ext cx="657860" cy="7315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" name="组合 9"/>
          <p:cNvGrpSpPr/>
          <p:nvPr/>
        </p:nvGrpSpPr>
        <p:grpSpPr>
          <a:xfrm>
            <a:off x="558165" y="2332990"/>
            <a:ext cx="3644900" cy="3111500"/>
            <a:chOff x="7476" y="3506"/>
            <a:chExt cx="5740" cy="4900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476" y="3506"/>
              <a:ext cx="5740" cy="4900"/>
            </a:xfrm>
            <a:prstGeom prst="rect">
              <a:avLst/>
            </a:prstGeom>
          </p:spPr>
        </p:pic>
        <p:sp>
          <p:nvSpPr>
            <p:cNvPr id="7" name="矩形 6"/>
            <p:cNvSpPr/>
            <p:nvPr/>
          </p:nvSpPr>
          <p:spPr>
            <a:xfrm>
              <a:off x="8793" y="4889"/>
              <a:ext cx="2862" cy="2822"/>
            </a:xfrm>
            <a:prstGeom prst="rect">
              <a:avLst/>
            </a:prstGeom>
            <a:noFill/>
            <a:ln w="25400" cmpd="sng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4" name="图片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44795" y="2421890"/>
            <a:ext cx="2755900" cy="302260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77670" y="5575935"/>
            <a:ext cx="5789295" cy="1044575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131" y="271543"/>
            <a:ext cx="872370" cy="853287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177165" y="1362075"/>
            <a:ext cx="867029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 fontAlgn="auto">
              <a:buFont typeface="Wingdings" panose="05000000000000000000" pitchFamily="2" charset="2"/>
              <a:buChar char="n"/>
            </a:pPr>
            <a:r>
              <a:rPr kumimoji="1" lang="zh-CN" altLang="en-US" sz="2800" dirty="0">
                <a:latin typeface="Times New Roman Italic" panose="02020503050405090304" charset="0"/>
                <a:ea typeface="宋体" panose="02010600030101010101" pitchFamily="2" charset="-122"/>
                <a:cs typeface="Times New Roman Italic" panose="02020503050405090304" charset="0"/>
                <a:sym typeface="+mn-ea"/>
              </a:rPr>
              <a:t>一个</a:t>
            </a:r>
            <a:r>
              <a:rPr kumimoji="1" lang="zh-CN" altLang="en-US" sz="2800" b="1" dirty="0">
                <a:solidFill>
                  <a:srgbClr val="FF0000"/>
                </a:solidFill>
                <a:latin typeface="Times New Roman Bold" panose="02020503050405090304" charset="0"/>
                <a:ea typeface="宋体" panose="02010600030101010101" pitchFamily="2" charset="-122"/>
                <a:cs typeface="Times New Roman Italic" panose="02020503050405090304" charset="0"/>
                <a:sym typeface="+mn-ea"/>
              </a:rPr>
              <a:t>空间相关</a:t>
            </a:r>
            <a:r>
              <a:rPr kumimoji="1" lang="zh-CN" altLang="en-US" sz="2800" dirty="0">
                <a:latin typeface="Times New Roman Italic" panose="02020503050405090304" charset="0"/>
                <a:ea typeface="宋体" panose="02010600030101010101" pitchFamily="2" charset="-122"/>
                <a:cs typeface="Times New Roman Italic" panose="02020503050405090304" charset="0"/>
                <a:sym typeface="+mn-ea"/>
              </a:rPr>
              <a:t>的具体例子</a:t>
            </a:r>
          </a:p>
        </p:txBody>
      </p:sp>
      <p:sp>
        <p:nvSpPr>
          <p:cNvPr id="13" name="矩形 12"/>
          <p:cNvSpPr/>
          <p:nvPr/>
        </p:nvSpPr>
        <p:spPr>
          <a:xfrm>
            <a:off x="19878" y="183607"/>
            <a:ext cx="298173" cy="96933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/>
        </p:nvSpPr>
        <p:spPr>
          <a:xfrm>
            <a:off x="318135" y="102870"/>
            <a:ext cx="2734310" cy="795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>
                <a:solidFill>
                  <a:schemeClr val="accent1">
                    <a:lumMod val="50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空间滤波基础</a:t>
            </a:r>
          </a:p>
        </p:txBody>
      </p:sp>
      <p:cxnSp>
        <p:nvCxnSpPr>
          <p:cNvPr id="4" name="直线连接符 4"/>
          <p:cNvCxnSpPr/>
          <p:nvPr/>
        </p:nvCxnSpPr>
        <p:spPr>
          <a:xfrm>
            <a:off x="3052445" y="500380"/>
            <a:ext cx="25895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标题 1"/>
          <p:cNvSpPr txBox="1"/>
          <p:nvPr/>
        </p:nvSpPr>
        <p:spPr>
          <a:xfrm>
            <a:off x="502920" y="624840"/>
            <a:ext cx="4124325" cy="8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latin typeface="Times New Roman" panose="02020503050405090304" charset="0"/>
                <a:ea typeface="宋体" panose="02010600030101010101" pitchFamily="2" charset="-122"/>
                <a:cs typeface="Times New Roman" panose="02020503050405090304" charset="0"/>
              </a:rPr>
              <a:t>Foundations</a:t>
            </a:r>
          </a:p>
        </p:txBody>
      </p:sp>
      <p:sp>
        <p:nvSpPr>
          <p:cNvPr id="6" name="右箭头 5"/>
          <p:cNvSpPr/>
          <p:nvPr/>
        </p:nvSpPr>
        <p:spPr>
          <a:xfrm>
            <a:off x="4380865" y="3522980"/>
            <a:ext cx="657860" cy="7315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" name="组合 9"/>
          <p:cNvGrpSpPr/>
          <p:nvPr/>
        </p:nvGrpSpPr>
        <p:grpSpPr>
          <a:xfrm>
            <a:off x="558165" y="2332990"/>
            <a:ext cx="3644900" cy="3111500"/>
            <a:chOff x="7476" y="3506"/>
            <a:chExt cx="5740" cy="4900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476" y="3506"/>
              <a:ext cx="5740" cy="4900"/>
            </a:xfrm>
            <a:prstGeom prst="rect">
              <a:avLst/>
            </a:prstGeom>
          </p:spPr>
        </p:pic>
        <p:sp>
          <p:nvSpPr>
            <p:cNvPr id="7" name="矩形 6"/>
            <p:cNvSpPr/>
            <p:nvPr/>
          </p:nvSpPr>
          <p:spPr>
            <a:xfrm>
              <a:off x="8793" y="4889"/>
              <a:ext cx="2862" cy="2822"/>
            </a:xfrm>
            <a:prstGeom prst="rect">
              <a:avLst/>
            </a:prstGeom>
            <a:noFill/>
            <a:ln w="25400" cmpd="sng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7" name="图片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7670" y="5575935"/>
            <a:ext cx="5789295" cy="104457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68620" y="2523490"/>
            <a:ext cx="3088005" cy="29210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7"/>
          <p:cNvPicPr>
            <a:picLocks noGrp="1" noChangeAspect="1"/>
          </p:cNvPicPr>
          <p:nvPr>
            <p:ph sz="half" idx="429496729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704" y="3897288"/>
            <a:ext cx="1943100" cy="1943100"/>
          </a:xfrm>
        </p:spPr>
      </p:pic>
      <p:sp>
        <p:nvSpPr>
          <p:cNvPr id="6" name="Rectangle 5"/>
          <p:cNvSpPr/>
          <p:nvPr/>
        </p:nvSpPr>
        <p:spPr>
          <a:xfrm>
            <a:off x="575038" y="1408708"/>
            <a:ext cx="8173426" cy="1837170"/>
          </a:xfrm>
          <a:prstGeom prst="rect">
            <a:avLst/>
          </a:prstGeom>
          <a:ln w="25400">
            <a:solidFill>
              <a:srgbClr val="053E49"/>
            </a:solidFill>
          </a:ln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 New Roman" panose="02020603050405020304" pitchFamily="18" charset="0"/>
              <a:buChar char="†"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aur" panose="02030504050205020304" pitchFamily="18" charset="0"/>
                <a:ea typeface="幼圆" panose="02010509060101010101" pitchFamily="49" charset="-122"/>
                <a:cs typeface="+mn-cs"/>
              </a:rPr>
              <a:t>‘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entaur" panose="02030504050205020304" pitchFamily="18" charset="0"/>
                <a:ea typeface="幼圆" panose="02010509060101010101" pitchFamily="49" charset="-122"/>
                <a:cs typeface="+mn-cs"/>
              </a:rPr>
              <a:t>zero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aur" panose="02030504050205020304" pitchFamily="18" charset="0"/>
                <a:ea typeface="幼圆" panose="02010509060101010101" pitchFamily="49" charset="-122"/>
                <a:cs typeface="+mn-cs"/>
              </a:rPr>
              <a:t>'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 panose="02010600030101010101" pitchFamily="2" charset="-122"/>
                <a:cs typeface="+mn-cs"/>
              </a:rPr>
              <a:t> ：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aur" panose="02030504050205020304" pitchFamily="18" charset="0"/>
                <a:ea typeface="幼圆" panose="02010509060101010101" pitchFamily="49" charset="-122"/>
                <a:cs typeface="+mn-cs"/>
              </a:rPr>
              <a:t>通过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entaur" panose="02030504050205020304" pitchFamily="18" charset="0"/>
                <a:ea typeface="幼圆" panose="02010509060101010101" pitchFamily="49" charset="-122"/>
                <a:cs typeface="+mn-cs"/>
              </a:rPr>
              <a:t>补零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aur" panose="02030504050205020304" pitchFamily="18" charset="0"/>
                <a:ea typeface="幼圆" panose="02010509060101010101" pitchFamily="49" charset="-122"/>
                <a:cs typeface="+mn-cs"/>
              </a:rPr>
              <a:t>来扩展图像；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aur" panose="02030504050205020304" pitchFamily="18" charset="0"/>
              <a:ea typeface="幼圆" panose="02010509060101010101" pitchFamily="49" charset="-122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 New Roman" panose="02020603050405020304" pitchFamily="18" charset="0"/>
              <a:buChar char="†"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aur" panose="02030504050205020304" pitchFamily="18" charset="0"/>
                <a:ea typeface="幼圆" panose="02010509060101010101" pitchFamily="49" charset="-122"/>
                <a:cs typeface="+mn-cs"/>
              </a:rPr>
              <a:t>'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entaur" panose="02030504050205020304" pitchFamily="18" charset="0"/>
                <a:ea typeface="幼圆" panose="02010509060101010101" pitchFamily="49" charset="-122"/>
                <a:cs typeface="+mn-cs"/>
              </a:rPr>
              <a:t>symmetric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aur" panose="02030504050205020304" pitchFamily="18" charset="0"/>
                <a:ea typeface="幼圆" panose="02010509060101010101" pitchFamily="49" charset="-122"/>
                <a:cs typeface="+mn-cs"/>
              </a:rPr>
              <a:t>'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 panose="02010600030101010101" pitchFamily="2" charset="-122"/>
                <a:cs typeface="+mn-cs"/>
              </a:rPr>
              <a:t> ：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aur" panose="02030504050205020304" pitchFamily="18" charset="0"/>
                <a:ea typeface="幼圆" panose="02010509060101010101" pitchFamily="49" charset="-122"/>
                <a:cs typeface="+mn-cs"/>
              </a:rPr>
              <a:t>通过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entaur" panose="02030504050205020304" pitchFamily="18" charset="0"/>
                <a:ea typeface="幼圆" panose="02010509060101010101" pitchFamily="49" charset="-122"/>
                <a:cs typeface="+mn-cs"/>
              </a:rPr>
              <a:t>镜像反射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aur" panose="02030504050205020304" pitchFamily="18" charset="0"/>
                <a:ea typeface="幼圆" panose="02010509060101010101" pitchFamily="49" charset="-122"/>
                <a:cs typeface="+mn-cs"/>
              </a:rPr>
              <a:t>外边界的值来扩展图像；</a:t>
            </a:r>
            <a:endParaRPr kumimoji="0" lang="zh-CN" altLang="en-US" sz="2400" b="1" i="0" u="sng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aur" panose="02030504050205020304" pitchFamily="18" charset="0"/>
              <a:ea typeface="幼圆" panose="02010509060101010101" pitchFamily="49" charset="-122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 New Roman" panose="02020603050405020304" pitchFamily="18" charset="0"/>
              <a:buChar char="†"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aur" panose="02030504050205020304" pitchFamily="18" charset="0"/>
                <a:ea typeface="幼圆" panose="02010509060101010101" pitchFamily="49" charset="-122"/>
                <a:cs typeface="+mn-cs"/>
              </a:rPr>
              <a:t>'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entaur" panose="02030504050205020304" pitchFamily="18" charset="0"/>
                <a:ea typeface="幼圆" panose="02010509060101010101" pitchFamily="49" charset="-122"/>
                <a:cs typeface="+mn-cs"/>
              </a:rPr>
              <a:t>replicate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aur" panose="02030504050205020304" pitchFamily="18" charset="0"/>
                <a:ea typeface="幼圆" panose="02010509060101010101" pitchFamily="49" charset="-122"/>
                <a:cs typeface="+mn-cs"/>
              </a:rPr>
              <a:t>'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 panose="02010600030101010101" pitchFamily="2" charset="-122"/>
                <a:cs typeface="+mn-cs"/>
              </a:rPr>
              <a:t> ：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aur" panose="02030504050205020304" pitchFamily="18" charset="0"/>
                <a:ea typeface="幼圆" panose="02010509060101010101" pitchFamily="49" charset="-122"/>
                <a:cs typeface="+mn-cs"/>
              </a:rPr>
              <a:t>通过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entaur" panose="02030504050205020304" pitchFamily="18" charset="0"/>
                <a:ea typeface="幼圆" panose="02010509060101010101" pitchFamily="49" charset="-122"/>
                <a:cs typeface="+mn-cs"/>
              </a:rPr>
              <a:t>复制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aur" panose="02030504050205020304" pitchFamily="18" charset="0"/>
                <a:ea typeface="幼圆" panose="02010509060101010101" pitchFamily="49" charset="-122"/>
                <a:cs typeface="+mn-cs"/>
              </a:rPr>
              <a:t>外边界的值来扩展图像；</a:t>
            </a:r>
          </a:p>
          <a:p>
            <a:pPr marL="342900" marR="0" lvl="0" indent="-3429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 New Roman" panose="02020603050405020304" pitchFamily="18" charset="0"/>
              <a:buChar char="†"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aur" panose="02030504050205020304" pitchFamily="18" charset="0"/>
                <a:ea typeface="幼圆" panose="02010509060101010101" pitchFamily="49" charset="-122"/>
                <a:cs typeface="+mn-cs"/>
              </a:rPr>
              <a:t>'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entaur" panose="02030504050205020304" pitchFamily="18" charset="0"/>
                <a:ea typeface="幼圆" panose="02010509060101010101" pitchFamily="49" charset="-122"/>
                <a:cs typeface="+mn-cs"/>
              </a:rPr>
              <a:t>circular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aur" panose="02030504050205020304" pitchFamily="18" charset="0"/>
                <a:ea typeface="幼圆" panose="02010509060101010101" pitchFamily="49" charset="-122"/>
                <a:cs typeface="+mn-cs"/>
              </a:rPr>
              <a:t>'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 panose="02010600030101010101" pitchFamily="2" charset="-122"/>
                <a:cs typeface="+mn-cs"/>
              </a:rPr>
              <a:t> ：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aur" panose="02030504050205020304" pitchFamily="18" charset="0"/>
                <a:ea typeface="幼圆" panose="02010509060101010101" pitchFamily="49" charset="-122"/>
                <a:cs typeface="+mn-cs"/>
              </a:rPr>
              <a:t>将图像看成二维周期函数的一个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entaur" panose="02030504050205020304" pitchFamily="18" charset="0"/>
                <a:ea typeface="幼圆" panose="02010509060101010101" pitchFamily="49" charset="-122"/>
                <a:cs typeface="+mn-cs"/>
              </a:rPr>
              <a:t>周期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aur" panose="02030504050205020304" pitchFamily="18" charset="0"/>
                <a:ea typeface="幼圆" panose="02010509060101010101" pitchFamily="49" charset="-122"/>
                <a:cs typeface="+mn-cs"/>
              </a:rPr>
              <a:t>来扩展。</a:t>
            </a:r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9731" y="3897288"/>
            <a:ext cx="1943100" cy="194310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032383" y="5859858"/>
            <a:ext cx="74174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053E49"/>
                </a:solidFill>
                <a:effectLst/>
                <a:uLnTx/>
                <a:uFillTx/>
                <a:latin typeface="Times New Roman"/>
                <a:ea typeface="幼圆" panose="02010509060101010101" pitchFamily="49" charset="-122"/>
                <a:cs typeface="+mn-cs"/>
              </a:rPr>
              <a:t>zero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053E49"/>
              </a:solidFill>
              <a:effectLst/>
              <a:uLnTx/>
              <a:uFillTx/>
              <a:latin typeface="Times New Roman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792994" y="5859858"/>
            <a:ext cx="15680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053E49"/>
                </a:solidFill>
                <a:effectLst/>
                <a:uLnTx/>
                <a:uFillTx/>
                <a:latin typeface="Times New Roman"/>
                <a:ea typeface="幼圆" panose="02010509060101010101" pitchFamily="49" charset="-122"/>
                <a:cs typeface="+mn-cs"/>
              </a:rPr>
              <a:t>symmetric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053E49"/>
              </a:solidFill>
              <a:effectLst/>
              <a:uLnTx/>
              <a:uFillTx/>
              <a:latin typeface="Times New Roman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5" name="Rectangle 14"/>
          <p:cNvSpPr>
            <a:spLocks noChangeAspect="1"/>
          </p:cNvSpPr>
          <p:nvPr/>
        </p:nvSpPr>
        <p:spPr bwMode="auto">
          <a:xfrm>
            <a:off x="594000" y="4050000"/>
            <a:ext cx="1619543" cy="1620000"/>
          </a:xfrm>
          <a:prstGeom prst="rect">
            <a:avLst/>
          </a:prstGeom>
          <a:noFill/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7758" y="3897288"/>
            <a:ext cx="1943100" cy="1943100"/>
          </a:xfrm>
          <a:prstGeom prst="rect">
            <a:avLst/>
          </a:prstGeom>
        </p:spPr>
      </p:pic>
      <p:pic>
        <p:nvPicPr>
          <p:cNvPr id="18" name="Content Placeholder 8"/>
          <p:cNvPicPr>
            <a:picLocks noGrp="1" noChangeAspect="1"/>
          </p:cNvPicPr>
          <p:nvPr>
            <p:ph sz="half" idx="4294967295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5784" y="3897288"/>
            <a:ext cx="1943100" cy="1943100"/>
          </a:xfrm>
        </p:spPr>
      </p:pic>
      <p:sp>
        <p:nvSpPr>
          <p:cNvPr id="19" name="Rectangle 18"/>
          <p:cNvSpPr/>
          <p:nvPr/>
        </p:nvSpPr>
        <p:spPr>
          <a:xfrm>
            <a:off x="5094462" y="5859858"/>
            <a:ext cx="132202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053E49"/>
                </a:solidFill>
                <a:effectLst/>
                <a:uLnTx/>
                <a:uFillTx/>
                <a:latin typeface="Times New Roman"/>
                <a:ea typeface="幼圆" panose="02010509060101010101" pitchFamily="49" charset="-122"/>
                <a:cs typeface="+mn-cs"/>
              </a:rPr>
              <a:t>replicate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053E49"/>
              </a:solidFill>
              <a:effectLst/>
              <a:uLnTx/>
              <a:uFillTx/>
              <a:latin typeface="Times New Roman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7308304" y="5859858"/>
            <a:ext cx="12194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053E49"/>
                </a:solidFill>
                <a:effectLst/>
                <a:uLnTx/>
                <a:uFillTx/>
                <a:latin typeface="Times New Roman"/>
                <a:ea typeface="幼圆" panose="02010509060101010101" pitchFamily="49" charset="-122"/>
                <a:cs typeface="+mn-cs"/>
              </a:rPr>
              <a:t>circular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053E49"/>
              </a:solidFill>
              <a:effectLst/>
              <a:uLnTx/>
              <a:uFillTx/>
              <a:latin typeface="Times New Roman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3" name="Rectangle 22"/>
          <p:cNvSpPr>
            <a:spLocks noChangeAspect="1"/>
          </p:cNvSpPr>
          <p:nvPr/>
        </p:nvSpPr>
        <p:spPr bwMode="auto">
          <a:xfrm>
            <a:off x="2741509" y="4075474"/>
            <a:ext cx="1619543" cy="1620000"/>
          </a:xfrm>
          <a:prstGeom prst="rect">
            <a:avLst/>
          </a:prstGeom>
          <a:noFill/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4" name="Rectangle 23"/>
          <p:cNvSpPr>
            <a:spLocks noChangeAspect="1"/>
          </p:cNvSpPr>
          <p:nvPr/>
        </p:nvSpPr>
        <p:spPr bwMode="auto">
          <a:xfrm>
            <a:off x="4891087" y="4075474"/>
            <a:ext cx="1619543" cy="1620000"/>
          </a:xfrm>
          <a:prstGeom prst="rect">
            <a:avLst/>
          </a:prstGeom>
          <a:noFill/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5" name="Rectangle 24"/>
          <p:cNvSpPr>
            <a:spLocks noChangeAspect="1"/>
          </p:cNvSpPr>
          <p:nvPr/>
        </p:nvSpPr>
        <p:spPr bwMode="auto">
          <a:xfrm>
            <a:off x="7037562" y="4050000"/>
            <a:ext cx="1619543" cy="1620000"/>
          </a:xfrm>
          <a:prstGeom prst="rect">
            <a:avLst/>
          </a:prstGeom>
          <a:noFill/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09474F94-47EF-35FA-30A3-C6939852E67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131" y="271543"/>
            <a:ext cx="872370" cy="853287"/>
          </a:xfrm>
          <a:prstGeom prst="rect">
            <a:avLst/>
          </a:prstGeom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090DC9A6-9932-2FD1-C8BA-C18F7FB78AF1}"/>
              </a:ext>
            </a:extLst>
          </p:cNvPr>
          <p:cNvSpPr/>
          <p:nvPr/>
        </p:nvSpPr>
        <p:spPr>
          <a:xfrm>
            <a:off x="19878" y="183607"/>
            <a:ext cx="298173" cy="969332"/>
          </a:xfrm>
          <a:prstGeom prst="rect">
            <a:avLst/>
          </a:prstGeom>
          <a:solidFill>
            <a:srgbClr val="5B9BD5">
              <a:lumMod val="50000"/>
            </a:srgbClr>
          </a:solidFill>
          <a:ln w="12700" cap="flat" cmpd="sng" algn="ctr">
            <a:noFill/>
            <a:prstDash val="solid"/>
            <a:miter lim="800000"/>
          </a:ln>
          <a:effectLst>
            <a:outerShdw blurRad="50800" dist="50800" dir="5400000" algn="ctr" rotWithShape="0">
              <a:sysClr val="window" lastClr="FFFFFF"/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3F678C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2" name="标题 1">
            <a:extLst>
              <a:ext uri="{FF2B5EF4-FFF2-40B4-BE49-F238E27FC236}">
                <a16:creationId xmlns:a16="http://schemas.microsoft.com/office/drawing/2014/main" id="{FAAACA6A-0EC2-8B58-2CFE-17928C876D80}"/>
              </a:ext>
            </a:extLst>
          </p:cNvPr>
          <p:cNvSpPr>
            <a:spLocks noGrp="1"/>
          </p:cNvSpPr>
          <p:nvPr/>
        </p:nvSpPr>
        <p:spPr>
          <a:xfrm>
            <a:off x="318134" y="102870"/>
            <a:ext cx="4776327" cy="9147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>
                <a:solidFill>
                  <a:srgbClr val="5B9BD5">
                    <a:lumMod val="50000"/>
                  </a:srgbClr>
                </a:solidFill>
                <a:latin typeface="SimHei" charset="-122"/>
                <a:cs typeface="SimHei" charset="-122"/>
              </a:rPr>
              <a:t>外边界像素邻域的处理</a:t>
            </a:r>
          </a:p>
        </p:txBody>
      </p:sp>
      <p:cxnSp>
        <p:nvCxnSpPr>
          <p:cNvPr id="26" name="直线连接符 4">
            <a:extLst>
              <a:ext uri="{FF2B5EF4-FFF2-40B4-BE49-F238E27FC236}">
                <a16:creationId xmlns:a16="http://schemas.microsoft.com/office/drawing/2014/main" id="{0AEE5400-3BD9-4335-2D68-457F8B84A1B8}"/>
              </a:ext>
            </a:extLst>
          </p:cNvPr>
          <p:cNvCxnSpPr/>
          <p:nvPr/>
        </p:nvCxnSpPr>
        <p:spPr>
          <a:xfrm>
            <a:off x="4769731" y="500380"/>
            <a:ext cx="2589530" cy="0"/>
          </a:xfrm>
          <a:prstGeom prst="line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27" name="标题 1">
            <a:extLst>
              <a:ext uri="{FF2B5EF4-FFF2-40B4-BE49-F238E27FC236}">
                <a16:creationId xmlns:a16="http://schemas.microsoft.com/office/drawing/2014/main" id="{A3F21554-9CA5-8B1E-961B-B26FD37D2CD0}"/>
              </a:ext>
            </a:extLst>
          </p:cNvPr>
          <p:cNvSpPr txBox="1"/>
          <p:nvPr/>
        </p:nvSpPr>
        <p:spPr>
          <a:xfrm>
            <a:off x="502920" y="624840"/>
            <a:ext cx="7559412" cy="8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solidFill>
                  <a:prstClr val="black"/>
                </a:solidFill>
                <a:latin typeface="Times New Roman" panose="02020503050405090304" charset="0"/>
                <a:ea typeface="宋体" panose="02010600030101010101" pitchFamily="2" charset="-122"/>
                <a:cs typeface="Times New Roman" panose="02020503050405090304" charset="0"/>
              </a:rPr>
              <a:t>Handling of pixel neighborhoods at the image boundary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0A21BDED-B53B-F34D-8F57-0AFF505BB47E}"/>
              </a:ext>
            </a:extLst>
          </p:cNvPr>
          <p:cNvSpPr txBox="1"/>
          <p:nvPr/>
        </p:nvSpPr>
        <p:spPr>
          <a:xfrm>
            <a:off x="318051" y="6488668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imfilter</a:t>
            </a:r>
            <a:r>
              <a:rPr lang="en-US" altLang="zh-CN" dirty="0"/>
              <a:t>()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13190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3" grpId="0" animBg="1"/>
      <p:bldP spid="24" grpId="0" animBg="1"/>
      <p:bldP spid="2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18051" y="102604"/>
            <a:ext cx="1331845" cy="795654"/>
          </a:xfrm>
        </p:spPr>
        <p:txBody>
          <a:bodyPr>
            <a:normAutofit/>
          </a:bodyPr>
          <a:lstStyle/>
          <a:p>
            <a:r>
              <a:rPr lang="zh-CN" altLang="en-US" sz="3600" b="1" dirty="0">
                <a:solidFill>
                  <a:schemeClr val="accent1">
                    <a:lumMod val="50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目录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131" y="271543"/>
            <a:ext cx="872370" cy="853287"/>
          </a:xfrm>
          <a:prstGeom prst="rect">
            <a:avLst/>
          </a:prstGeom>
        </p:spPr>
      </p:pic>
      <p:cxnSp>
        <p:nvCxnSpPr>
          <p:cNvPr id="5" name="直线连接符 4"/>
          <p:cNvCxnSpPr/>
          <p:nvPr/>
        </p:nvCxnSpPr>
        <p:spPr>
          <a:xfrm>
            <a:off x="1481267" y="539660"/>
            <a:ext cx="174928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标题 1"/>
          <p:cNvSpPr txBox="1"/>
          <p:nvPr/>
        </p:nvSpPr>
        <p:spPr>
          <a:xfrm>
            <a:off x="505366" y="431056"/>
            <a:ext cx="3230555" cy="10894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latin typeface="Times New Roman" panose="02020503050405090304" charset="0"/>
                <a:ea typeface="宋体" panose="02010600030101010101" pitchFamily="2" charset="-122"/>
                <a:cs typeface="Times New Roman" panose="02020503050405090304" charset="0"/>
              </a:rPr>
              <a:t>Contents</a:t>
            </a:r>
            <a:endParaRPr lang="zh-CN" altLang="en-US" sz="2400" b="1" dirty="0">
              <a:latin typeface="Times New Roman" panose="02020503050405090304" charset="0"/>
              <a:ea typeface="宋体" panose="02010600030101010101" pitchFamily="2" charset="-122"/>
              <a:cs typeface="Times New Roman" panose="02020503050405090304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9878" y="183607"/>
            <a:ext cx="298173" cy="96933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8845528" y="6556247"/>
            <a:ext cx="224042" cy="22337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399415" y="1642110"/>
            <a:ext cx="6666865" cy="22453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kumimoji="1" lang="zh-CN" altLang="en-US" sz="2800" dirty="0">
                <a:latin typeface="Times New Roman" panose="02020503050405090304" charset="0"/>
                <a:ea typeface="宋体" panose="02010600030101010101" pitchFamily="2" charset="-122"/>
                <a:cs typeface="Times New Roman" panose="02020503050405090304" charset="0"/>
              </a:rPr>
              <a:t>空间滤波基础</a:t>
            </a:r>
          </a:p>
          <a:p>
            <a:pPr marL="342900" indent="-342900">
              <a:buFont typeface="Wingdings" panose="05000000000000000000" pitchFamily="2" charset="2"/>
              <a:buChar char="n"/>
            </a:pPr>
            <a:endParaRPr kumimoji="1" lang="en-US" altLang="zh-CN" sz="2800" dirty="0">
              <a:latin typeface="Times New Roman" panose="02020503050405090304" charset="0"/>
              <a:ea typeface="宋体" panose="02010600030101010101" pitchFamily="2" charset="-122"/>
              <a:cs typeface="Times New Roman" panose="02020503050405090304" charset="0"/>
            </a:endParaRPr>
          </a:p>
          <a:p>
            <a:pPr marL="342900" indent="-342900">
              <a:buFont typeface="Wingdings" panose="05000000000000000000" pitchFamily="2" charset="2"/>
              <a:buChar char="n"/>
            </a:pPr>
            <a:r>
              <a:rPr kumimoji="1" lang="zh-CN" altLang="en-US" sz="2800" dirty="0">
                <a:latin typeface="Times New Roman" panose="02020503050405090304" charset="0"/>
                <a:ea typeface="宋体" panose="02010600030101010101" pitchFamily="2" charset="-122"/>
                <a:cs typeface="Times New Roman" panose="02020503050405090304" charset="0"/>
              </a:rPr>
              <a:t>平滑空间滤波器</a:t>
            </a:r>
          </a:p>
          <a:p>
            <a:pPr marL="342900" indent="-342900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Times New Roman" panose="02020503050405090304" charset="0"/>
              <a:ea typeface="宋体" panose="02010600030101010101" pitchFamily="2" charset="-122"/>
              <a:cs typeface="Times New Roman" panose="02020503050405090304" charset="0"/>
            </a:endParaRPr>
          </a:p>
          <a:p>
            <a:pPr marL="342900" indent="-342900">
              <a:buFont typeface="Wingdings" panose="05000000000000000000" pitchFamily="2" charset="2"/>
              <a:buChar char="n"/>
            </a:pPr>
            <a:r>
              <a:rPr kumimoji="1" lang="zh-CN" altLang="en-US" sz="2800" dirty="0">
                <a:latin typeface="Times New Roman" panose="02020503050405090304" charset="0"/>
                <a:ea typeface="宋体" panose="02010600030101010101" pitchFamily="2" charset="-122"/>
                <a:cs typeface="Times New Roman" panose="02020503050405090304" charset="0"/>
              </a:rPr>
              <a:t>锐化空间滤波</a:t>
            </a:r>
            <a:r>
              <a:rPr kumimoji="1" lang="zh-CN" altLang="en-US" sz="2800" dirty="0">
                <a:latin typeface="Times New Roman" panose="02020503050405090304" charset="0"/>
                <a:ea typeface="宋体" panose="02010600030101010101" pitchFamily="2" charset="-122"/>
                <a:cs typeface="Times New Roman" panose="02020503050405090304" charset="0"/>
                <a:sym typeface="+mn-ea"/>
              </a:rPr>
              <a:t>器</a:t>
            </a:r>
            <a:endParaRPr kumimoji="1" lang="zh-CN" altLang="en-US" sz="2800" dirty="0">
              <a:latin typeface="Times New Roman" panose="02020503050405090304" charset="0"/>
              <a:ea typeface="宋体" panose="02010600030101010101" pitchFamily="2" charset="-122"/>
              <a:cs typeface="Times New Roman" panose="02020503050405090304" charset="0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72021" y="1411789"/>
            <a:ext cx="8229600" cy="1737999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altLang="zh-CN" sz="2800" dirty="0"/>
              <a:t>‘</a:t>
            </a:r>
            <a:r>
              <a:rPr lang="en-US" altLang="zh-CN" sz="2800" dirty="0">
                <a:solidFill>
                  <a:srgbClr val="0000FF"/>
                </a:solidFill>
              </a:rPr>
              <a:t>full</a:t>
            </a:r>
            <a:r>
              <a:rPr lang="en-US" altLang="zh-CN" sz="2800" dirty="0"/>
              <a:t>’</a:t>
            </a:r>
            <a:r>
              <a:rPr lang="zh-CN" altLang="en-US" sz="2800" dirty="0"/>
              <a:t>：输出大小是原始图像</a:t>
            </a:r>
            <a:r>
              <a:rPr lang="en-US" altLang="zh-CN" sz="2800" dirty="0"/>
              <a:t>f</a:t>
            </a:r>
            <a:r>
              <a:rPr lang="zh-CN" altLang="en-US" sz="2800" dirty="0"/>
              <a:t>与核</a:t>
            </a:r>
            <a:r>
              <a:rPr lang="en-US" altLang="zh-CN" sz="2800" dirty="0"/>
              <a:t>h</a:t>
            </a:r>
            <a:r>
              <a:rPr lang="zh-CN" altLang="en-US" sz="2800" dirty="0"/>
              <a:t>的半径之和</a:t>
            </a:r>
            <a:endParaRPr lang="en-US" altLang="zh-CN" sz="2800" dirty="0"/>
          </a:p>
          <a:p>
            <a:pPr>
              <a:spcBef>
                <a:spcPts val="0"/>
              </a:spcBef>
            </a:pPr>
            <a:r>
              <a:rPr lang="en-US" altLang="zh-CN" sz="2800" dirty="0"/>
              <a:t>‘</a:t>
            </a:r>
            <a:r>
              <a:rPr lang="en-US" altLang="zh-CN" sz="2800" dirty="0">
                <a:solidFill>
                  <a:srgbClr val="0000FF"/>
                </a:solidFill>
              </a:rPr>
              <a:t>same</a:t>
            </a:r>
            <a:r>
              <a:rPr lang="en-US" altLang="zh-CN" sz="2800" dirty="0"/>
              <a:t>’</a:t>
            </a:r>
            <a:r>
              <a:rPr lang="zh-CN" altLang="en-US" sz="2800" dirty="0"/>
              <a:t>：输出大小与原始图像</a:t>
            </a:r>
            <a:r>
              <a:rPr lang="en-US" altLang="zh-CN" sz="2800" dirty="0"/>
              <a:t>f</a:t>
            </a:r>
            <a:r>
              <a:rPr lang="zh-CN" altLang="en-US" sz="2800" dirty="0"/>
              <a:t>相同</a:t>
            </a:r>
            <a:endParaRPr lang="en-US" altLang="zh-CN" sz="2800" dirty="0"/>
          </a:p>
          <a:p>
            <a:pPr>
              <a:spcBef>
                <a:spcPts val="0"/>
              </a:spcBef>
            </a:pPr>
            <a:r>
              <a:rPr lang="en-US" altLang="zh-CN" sz="2800" dirty="0"/>
              <a:t>‘</a:t>
            </a:r>
            <a:r>
              <a:rPr lang="en-US" altLang="zh-CN" sz="2800" dirty="0">
                <a:solidFill>
                  <a:srgbClr val="0000FF"/>
                </a:solidFill>
              </a:rPr>
              <a:t>valid</a:t>
            </a:r>
            <a:r>
              <a:rPr lang="en-US" altLang="zh-CN" sz="2800" dirty="0"/>
              <a:t>’</a:t>
            </a:r>
            <a:r>
              <a:rPr lang="zh-CN" altLang="en-US" sz="2800" dirty="0"/>
              <a:t>：输出大小是原始图像</a:t>
            </a:r>
            <a:r>
              <a:rPr lang="en-US" altLang="zh-CN" sz="2800" dirty="0"/>
              <a:t>f</a:t>
            </a:r>
            <a:r>
              <a:rPr lang="zh-CN" altLang="en-US" sz="2800" dirty="0"/>
              <a:t>与核</a:t>
            </a:r>
            <a:r>
              <a:rPr lang="en-US" altLang="zh-CN" sz="2800" dirty="0"/>
              <a:t>h</a:t>
            </a:r>
            <a:r>
              <a:rPr lang="zh-CN" altLang="en-US" sz="2800" dirty="0"/>
              <a:t>的半径差值</a:t>
            </a:r>
            <a:endParaRPr lang="en-US" altLang="zh-CN" sz="2800" b="0" i="1" dirty="0">
              <a:latin typeface="+mn-lt"/>
            </a:endParaRPr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691680" y="5966002"/>
            <a:ext cx="62869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53E49"/>
                </a:solidFill>
                <a:effectLst/>
                <a:uLnTx/>
                <a:uFillTx/>
                <a:latin typeface="Times New Roman"/>
                <a:ea typeface="宋体" panose="02010600030101010101" pitchFamily="2" charset="-122"/>
                <a:cs typeface="+mn-cs"/>
              </a:rPr>
              <a:t>full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53E49"/>
              </a:solidFill>
              <a:effectLst/>
              <a:uLnTx/>
              <a:uFillTx/>
              <a:latin typeface="Times New Roman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427984" y="5966003"/>
            <a:ext cx="85151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53E49"/>
                </a:solidFill>
                <a:effectLst/>
                <a:uLnTx/>
                <a:uFillTx/>
                <a:latin typeface="Times New Roman"/>
                <a:ea typeface="宋体" panose="02010600030101010101" pitchFamily="2" charset="-122"/>
                <a:cs typeface="+mn-cs"/>
              </a:rPr>
              <a:t>same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53E49"/>
              </a:solidFill>
              <a:effectLst/>
              <a:uLnTx/>
              <a:uFillTx/>
              <a:latin typeface="Times New Roman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092280" y="5966003"/>
            <a:ext cx="8338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53E49"/>
                </a:solidFill>
                <a:effectLst/>
                <a:uLnTx/>
                <a:uFillTx/>
                <a:latin typeface="Times New Roman"/>
                <a:ea typeface="宋体" panose="02010600030101010101" pitchFamily="2" charset="-122"/>
                <a:cs typeface="+mn-cs"/>
              </a:rPr>
              <a:t>valid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53E49"/>
              </a:solidFill>
              <a:effectLst/>
              <a:uLnTx/>
              <a:uFillTx/>
              <a:latin typeface="Times New Roman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175" y="3298681"/>
            <a:ext cx="2609850" cy="260985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888" y="3384406"/>
            <a:ext cx="2438400" cy="24384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8151" y="3470131"/>
            <a:ext cx="2266950" cy="226695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 bwMode="auto">
          <a:xfrm>
            <a:off x="6233026" y="3384406"/>
            <a:ext cx="2437200" cy="2438400"/>
          </a:xfrm>
          <a:prstGeom prst="rect">
            <a:avLst/>
          </a:prstGeom>
          <a:noFill/>
          <a:ln w="25400" cap="flat" cmpd="sng" algn="ctr">
            <a:solidFill>
              <a:srgbClr val="FF99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724500" y="3384406"/>
            <a:ext cx="2437200" cy="2438400"/>
          </a:xfrm>
          <a:prstGeom prst="rect">
            <a:avLst/>
          </a:prstGeom>
          <a:noFill/>
          <a:ln w="25400" cap="flat" cmpd="sng" algn="ctr">
            <a:solidFill>
              <a:srgbClr val="FF99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7" name="Rectangle 16"/>
          <p:cNvSpPr>
            <a:spLocks noChangeAspect="1"/>
          </p:cNvSpPr>
          <p:nvPr/>
        </p:nvSpPr>
        <p:spPr bwMode="auto">
          <a:xfrm>
            <a:off x="8532440" y="3385531"/>
            <a:ext cx="169181" cy="169200"/>
          </a:xfrm>
          <a:prstGeom prst="rect">
            <a:avLst/>
          </a:prstGeom>
          <a:solidFill>
            <a:srgbClr val="0073BD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8" name="Rectangle 17"/>
          <p:cNvSpPr>
            <a:spLocks noChangeAspect="1"/>
          </p:cNvSpPr>
          <p:nvPr/>
        </p:nvSpPr>
        <p:spPr bwMode="auto">
          <a:xfrm>
            <a:off x="8490847" y="5643310"/>
            <a:ext cx="169181" cy="169200"/>
          </a:xfrm>
          <a:prstGeom prst="rect">
            <a:avLst/>
          </a:prstGeom>
          <a:solidFill>
            <a:srgbClr val="0073BD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9" name="Rectangle 18"/>
          <p:cNvSpPr>
            <a:spLocks noChangeAspect="1"/>
          </p:cNvSpPr>
          <p:nvPr/>
        </p:nvSpPr>
        <p:spPr bwMode="auto">
          <a:xfrm>
            <a:off x="6233026" y="5652481"/>
            <a:ext cx="169181" cy="169200"/>
          </a:xfrm>
          <a:prstGeom prst="rect">
            <a:avLst/>
          </a:prstGeom>
          <a:solidFill>
            <a:srgbClr val="0073BD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" name="Rectangle 19"/>
          <p:cNvSpPr>
            <a:spLocks noChangeAspect="1"/>
          </p:cNvSpPr>
          <p:nvPr/>
        </p:nvSpPr>
        <p:spPr bwMode="auto">
          <a:xfrm>
            <a:off x="6234376" y="3385531"/>
            <a:ext cx="169181" cy="169200"/>
          </a:xfrm>
          <a:prstGeom prst="rect">
            <a:avLst/>
          </a:prstGeom>
          <a:solidFill>
            <a:srgbClr val="0073BD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1" name="Rectangle 20"/>
          <p:cNvSpPr>
            <a:spLocks noChangeAspect="1"/>
          </p:cNvSpPr>
          <p:nvPr/>
        </p:nvSpPr>
        <p:spPr bwMode="auto">
          <a:xfrm>
            <a:off x="5914236" y="3298681"/>
            <a:ext cx="169181" cy="169200"/>
          </a:xfrm>
          <a:prstGeom prst="rect">
            <a:avLst/>
          </a:prstGeom>
          <a:solidFill>
            <a:srgbClr val="0073BD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2" name="Rectangle 21"/>
          <p:cNvSpPr>
            <a:spLocks noChangeAspect="1"/>
          </p:cNvSpPr>
          <p:nvPr/>
        </p:nvSpPr>
        <p:spPr bwMode="auto">
          <a:xfrm>
            <a:off x="553584" y="5821681"/>
            <a:ext cx="169181" cy="169200"/>
          </a:xfrm>
          <a:prstGeom prst="rect">
            <a:avLst/>
          </a:prstGeom>
          <a:solidFill>
            <a:srgbClr val="0073BD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3" name="Rectangle 22"/>
          <p:cNvSpPr>
            <a:spLocks noChangeAspect="1"/>
          </p:cNvSpPr>
          <p:nvPr/>
        </p:nvSpPr>
        <p:spPr bwMode="auto">
          <a:xfrm>
            <a:off x="566832" y="3212976"/>
            <a:ext cx="169181" cy="169200"/>
          </a:xfrm>
          <a:prstGeom prst="rect">
            <a:avLst/>
          </a:prstGeom>
          <a:solidFill>
            <a:srgbClr val="0073BD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4" name="Rectangle 23"/>
          <p:cNvSpPr>
            <a:spLocks noChangeAspect="1"/>
          </p:cNvSpPr>
          <p:nvPr/>
        </p:nvSpPr>
        <p:spPr bwMode="auto">
          <a:xfrm>
            <a:off x="3165169" y="3212976"/>
            <a:ext cx="169181" cy="169200"/>
          </a:xfrm>
          <a:prstGeom prst="rect">
            <a:avLst/>
          </a:prstGeom>
          <a:solidFill>
            <a:srgbClr val="0073BD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5" name="Rectangle 24"/>
          <p:cNvSpPr>
            <a:spLocks noChangeAspect="1"/>
          </p:cNvSpPr>
          <p:nvPr/>
        </p:nvSpPr>
        <p:spPr bwMode="auto">
          <a:xfrm>
            <a:off x="3491963" y="5737081"/>
            <a:ext cx="169181" cy="169200"/>
          </a:xfrm>
          <a:prstGeom prst="rect">
            <a:avLst/>
          </a:prstGeom>
          <a:solidFill>
            <a:srgbClr val="0073BD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6" name="Rectangle 25"/>
          <p:cNvSpPr>
            <a:spLocks noChangeAspect="1"/>
          </p:cNvSpPr>
          <p:nvPr/>
        </p:nvSpPr>
        <p:spPr bwMode="auto">
          <a:xfrm>
            <a:off x="3491963" y="3299327"/>
            <a:ext cx="169181" cy="169200"/>
          </a:xfrm>
          <a:prstGeom prst="rect">
            <a:avLst/>
          </a:prstGeom>
          <a:solidFill>
            <a:srgbClr val="0073BD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7" name="Rectangle 26"/>
          <p:cNvSpPr>
            <a:spLocks noChangeAspect="1"/>
          </p:cNvSpPr>
          <p:nvPr/>
        </p:nvSpPr>
        <p:spPr bwMode="auto">
          <a:xfrm>
            <a:off x="5904450" y="5727910"/>
            <a:ext cx="169181" cy="169200"/>
          </a:xfrm>
          <a:prstGeom prst="rect">
            <a:avLst/>
          </a:prstGeom>
          <a:solidFill>
            <a:srgbClr val="0073BD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8" name="Rectangle 27"/>
          <p:cNvSpPr>
            <a:spLocks noChangeAspect="1"/>
          </p:cNvSpPr>
          <p:nvPr/>
        </p:nvSpPr>
        <p:spPr bwMode="auto">
          <a:xfrm>
            <a:off x="3177278" y="5812510"/>
            <a:ext cx="169181" cy="169200"/>
          </a:xfrm>
          <a:prstGeom prst="rect">
            <a:avLst/>
          </a:prstGeom>
          <a:solidFill>
            <a:srgbClr val="0073BD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E8EC4B2-9A2D-1203-A518-89A83C0048B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131" y="271543"/>
            <a:ext cx="872370" cy="853287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D705D04D-649A-57C4-9B9D-13E79512E6EB}"/>
              </a:ext>
            </a:extLst>
          </p:cNvPr>
          <p:cNvSpPr/>
          <p:nvPr/>
        </p:nvSpPr>
        <p:spPr>
          <a:xfrm>
            <a:off x="19878" y="183607"/>
            <a:ext cx="298173" cy="969332"/>
          </a:xfrm>
          <a:prstGeom prst="rect">
            <a:avLst/>
          </a:prstGeom>
          <a:solidFill>
            <a:srgbClr val="5B9BD5">
              <a:lumMod val="50000"/>
            </a:srgbClr>
          </a:solidFill>
          <a:ln w="12700" cap="flat" cmpd="sng" algn="ctr">
            <a:noFill/>
            <a:prstDash val="solid"/>
            <a:miter lim="800000"/>
          </a:ln>
          <a:effectLst>
            <a:outerShdw blurRad="50800" dist="50800" dir="5400000" algn="ctr" rotWithShape="0">
              <a:sysClr val="window" lastClr="FFFFFF"/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3F678C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B2FA3741-660A-55B5-EF02-51332E5B4FE3}"/>
              </a:ext>
            </a:extLst>
          </p:cNvPr>
          <p:cNvSpPr>
            <a:spLocks noGrp="1"/>
          </p:cNvSpPr>
          <p:nvPr/>
        </p:nvSpPr>
        <p:spPr>
          <a:xfrm>
            <a:off x="318134" y="102870"/>
            <a:ext cx="4776327" cy="9147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>
                <a:solidFill>
                  <a:srgbClr val="5B9BD5">
                    <a:lumMod val="50000"/>
                  </a:srgbClr>
                </a:solidFill>
                <a:latin typeface="SimHei" charset="-122"/>
                <a:cs typeface="SimHei" charset="-122"/>
              </a:rPr>
              <a:t>外边界像素邻域的处理</a:t>
            </a:r>
          </a:p>
        </p:txBody>
      </p:sp>
      <p:cxnSp>
        <p:nvCxnSpPr>
          <p:cNvPr id="29" name="直线连接符 4">
            <a:extLst>
              <a:ext uri="{FF2B5EF4-FFF2-40B4-BE49-F238E27FC236}">
                <a16:creationId xmlns:a16="http://schemas.microsoft.com/office/drawing/2014/main" id="{DDA8E80F-68DF-0E92-AD1E-857E9F821E15}"/>
              </a:ext>
            </a:extLst>
          </p:cNvPr>
          <p:cNvCxnSpPr/>
          <p:nvPr/>
        </p:nvCxnSpPr>
        <p:spPr>
          <a:xfrm>
            <a:off x="4769731" y="500380"/>
            <a:ext cx="2589530" cy="0"/>
          </a:xfrm>
          <a:prstGeom prst="line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30" name="标题 1">
            <a:extLst>
              <a:ext uri="{FF2B5EF4-FFF2-40B4-BE49-F238E27FC236}">
                <a16:creationId xmlns:a16="http://schemas.microsoft.com/office/drawing/2014/main" id="{8C1E70B6-A128-1850-B1C3-5EB271A68B26}"/>
              </a:ext>
            </a:extLst>
          </p:cNvPr>
          <p:cNvSpPr txBox="1"/>
          <p:nvPr/>
        </p:nvSpPr>
        <p:spPr>
          <a:xfrm>
            <a:off x="502920" y="624840"/>
            <a:ext cx="7559412" cy="8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solidFill>
                  <a:prstClr val="black"/>
                </a:solidFill>
                <a:latin typeface="Times New Roman" panose="02020503050405090304" charset="0"/>
                <a:ea typeface="宋体" panose="02010600030101010101" pitchFamily="2" charset="-122"/>
                <a:cs typeface="Times New Roman" panose="02020503050405090304" charset="0"/>
              </a:rPr>
              <a:t>Handling of pixel neighborhoods at the image boundary</a:t>
            </a:r>
          </a:p>
        </p:txBody>
      </p:sp>
    </p:spTree>
    <p:extLst>
      <p:ext uri="{BB962C8B-B14F-4D97-AF65-F5344CB8AC3E}">
        <p14:creationId xmlns:p14="http://schemas.microsoft.com/office/powerpoint/2010/main" val="42280773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Group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6718169"/>
              </p:ext>
            </p:extLst>
          </p:nvPr>
        </p:nvGraphicFramePr>
        <p:xfrm>
          <a:off x="457200" y="1673225"/>
          <a:ext cx="1828800" cy="1803401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016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L="0" marR="0" marT="0" marB="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E7A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-1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E7A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-1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E7A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00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L="0" marR="0" marT="0" marB="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E7A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E7A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-1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E7A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16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L="0" marR="0" marT="0" marB="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E7A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E7A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E7A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8" name="Group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9791304"/>
              </p:ext>
            </p:extLst>
          </p:nvPr>
        </p:nvGraphicFramePr>
        <p:xfrm>
          <a:off x="4953000" y="1749425"/>
          <a:ext cx="2438400" cy="2403476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016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</a:txBody>
                  <a:tcPr marL="0" marR="0" marT="0" marB="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00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</a:txBody>
                  <a:tcPr marL="0" marR="0" marT="0" marB="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00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</a:txBody>
                  <a:tcPr marL="0" marR="0" marT="0" marB="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16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L="0" marR="0" marT="0" marB="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168" name="Line 50"/>
          <p:cNvSpPr>
            <a:spLocks noChangeShapeType="1"/>
          </p:cNvSpPr>
          <p:nvPr/>
        </p:nvSpPr>
        <p:spPr bwMode="auto">
          <a:xfrm>
            <a:off x="1371600" y="3578225"/>
            <a:ext cx="0" cy="504825"/>
          </a:xfrm>
          <a:prstGeom prst="line">
            <a:avLst/>
          </a:prstGeom>
          <a:noFill/>
          <a:ln w="25400">
            <a:solidFill>
              <a:srgbClr val="7D2E8F"/>
            </a:solidFill>
            <a:round/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Text Box 51"/>
          <p:cNvSpPr txBox="1">
            <a:spLocks noChangeArrowheads="1"/>
          </p:cNvSpPr>
          <p:nvPr/>
        </p:nvSpPr>
        <p:spPr bwMode="auto">
          <a:xfrm>
            <a:off x="381000" y="3654425"/>
            <a:ext cx="2438400" cy="43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t-EE" sz="22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/>
                <a:ea typeface="ＭＳ Ｐゴシック" pitchFamily="34" charset="-128"/>
                <a:cs typeface="+mn-cs"/>
              </a:rPr>
              <a:t>Rotate 180</a:t>
            </a:r>
            <a:r>
              <a:rPr kumimoji="0" lang="en-US" altLang="et-EE" sz="2200" b="1" i="0" u="none" strike="noStrike" kern="1200" cap="none" spc="0" normalizeH="0" baseline="3000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/>
                <a:ea typeface="ＭＳ Ｐゴシック" pitchFamily="34" charset="-128"/>
                <a:cs typeface="+mn-cs"/>
              </a:rPr>
              <a:t>o</a:t>
            </a:r>
          </a:p>
        </p:txBody>
      </p:sp>
      <p:sp>
        <p:nvSpPr>
          <p:cNvPr id="5170" name="Freeform 54"/>
          <p:cNvSpPr>
            <a:spLocks/>
          </p:cNvSpPr>
          <p:nvPr/>
        </p:nvSpPr>
        <p:spPr bwMode="auto">
          <a:xfrm>
            <a:off x="2514600" y="3124200"/>
            <a:ext cx="2057400" cy="2054225"/>
          </a:xfrm>
          <a:custGeom>
            <a:avLst/>
            <a:gdLst>
              <a:gd name="T0" fmla="*/ 0 w 912"/>
              <a:gd name="T1" fmla="*/ 2147483647 h 1056"/>
              <a:gd name="T2" fmla="*/ 2147483647 w 912"/>
              <a:gd name="T3" fmla="*/ 2147483647 h 1056"/>
              <a:gd name="T4" fmla="*/ 2147483647 w 912"/>
              <a:gd name="T5" fmla="*/ 2147483647 h 1056"/>
              <a:gd name="T6" fmla="*/ 2147483647 w 912"/>
              <a:gd name="T7" fmla="*/ 0 h 1056"/>
              <a:gd name="T8" fmla="*/ 0 60000 65536"/>
              <a:gd name="T9" fmla="*/ 0 60000 65536"/>
              <a:gd name="T10" fmla="*/ 0 60000 65536"/>
              <a:gd name="T11" fmla="*/ 0 60000 65536"/>
              <a:gd name="T12" fmla="*/ 0 w 912"/>
              <a:gd name="T13" fmla="*/ 0 h 1056"/>
              <a:gd name="T14" fmla="*/ 912 w 912"/>
              <a:gd name="T15" fmla="*/ 1056 h 105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912" h="1056">
                <a:moveTo>
                  <a:pt x="0" y="1056"/>
                </a:moveTo>
                <a:cubicBezTo>
                  <a:pt x="196" y="1056"/>
                  <a:pt x="392" y="1056"/>
                  <a:pt x="480" y="912"/>
                </a:cubicBezTo>
                <a:cubicBezTo>
                  <a:pt x="568" y="768"/>
                  <a:pt x="456" y="344"/>
                  <a:pt x="528" y="192"/>
                </a:cubicBezTo>
                <a:cubicBezTo>
                  <a:pt x="600" y="40"/>
                  <a:pt x="756" y="20"/>
                  <a:pt x="912" y="0"/>
                </a:cubicBezTo>
              </a:path>
            </a:pathLst>
          </a:custGeom>
          <a:noFill/>
          <a:ln w="25400">
            <a:solidFill>
              <a:srgbClr val="7D2E8F"/>
            </a:solidFill>
            <a:round/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5171" name="Group 55"/>
          <p:cNvGrpSpPr>
            <a:grpSpLocks/>
          </p:cNvGrpSpPr>
          <p:nvPr/>
        </p:nvGrpSpPr>
        <p:grpSpPr bwMode="auto">
          <a:xfrm>
            <a:off x="457200" y="4213225"/>
            <a:ext cx="1828800" cy="1803400"/>
            <a:chOff x="528" y="192"/>
            <a:chExt cx="1152" cy="1136"/>
          </a:xfrm>
        </p:grpSpPr>
        <p:sp>
          <p:nvSpPr>
            <p:cNvPr id="5174" name="Rectangle 56"/>
            <p:cNvSpPr>
              <a:spLocks noChangeArrowheads="1"/>
            </p:cNvSpPr>
            <p:nvPr/>
          </p:nvSpPr>
          <p:spPr bwMode="auto">
            <a:xfrm>
              <a:off x="1296" y="949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t-EE" sz="2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rPr>
                <a:t>1</a:t>
              </a:r>
            </a:p>
          </p:txBody>
        </p:sp>
        <p:sp>
          <p:nvSpPr>
            <p:cNvPr id="5175" name="Rectangle 57"/>
            <p:cNvSpPr>
              <a:spLocks noChangeArrowheads="1"/>
            </p:cNvSpPr>
            <p:nvPr/>
          </p:nvSpPr>
          <p:spPr bwMode="auto">
            <a:xfrm>
              <a:off x="912" y="949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t-EE" sz="2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rPr>
                <a:t>-1</a:t>
              </a:r>
            </a:p>
          </p:txBody>
        </p:sp>
        <p:sp>
          <p:nvSpPr>
            <p:cNvPr id="5176" name="Rectangle 58"/>
            <p:cNvSpPr>
              <a:spLocks noChangeArrowheads="1"/>
            </p:cNvSpPr>
            <p:nvPr/>
          </p:nvSpPr>
          <p:spPr bwMode="auto">
            <a:xfrm>
              <a:off x="528" y="949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t-EE" sz="2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rPr>
                <a:t>-1</a:t>
              </a:r>
            </a:p>
          </p:txBody>
        </p:sp>
        <p:sp>
          <p:nvSpPr>
            <p:cNvPr id="5177" name="Rectangle 59"/>
            <p:cNvSpPr>
              <a:spLocks noChangeArrowheads="1"/>
            </p:cNvSpPr>
            <p:nvPr/>
          </p:nvSpPr>
          <p:spPr bwMode="auto">
            <a:xfrm>
              <a:off x="1296" y="571"/>
              <a:ext cx="384" cy="378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t-EE" sz="2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rPr>
                <a:t>1</a:t>
              </a:r>
            </a:p>
          </p:txBody>
        </p:sp>
        <p:sp>
          <p:nvSpPr>
            <p:cNvPr id="5178" name="Rectangle 60"/>
            <p:cNvSpPr>
              <a:spLocks noChangeArrowheads="1"/>
            </p:cNvSpPr>
            <p:nvPr/>
          </p:nvSpPr>
          <p:spPr bwMode="auto">
            <a:xfrm>
              <a:off x="912" y="571"/>
              <a:ext cx="384" cy="378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t-EE" sz="2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rPr>
                <a:t>2</a:t>
              </a:r>
            </a:p>
          </p:txBody>
        </p:sp>
        <p:sp>
          <p:nvSpPr>
            <p:cNvPr id="5179" name="Rectangle 61"/>
            <p:cNvSpPr>
              <a:spLocks noChangeArrowheads="1"/>
            </p:cNvSpPr>
            <p:nvPr/>
          </p:nvSpPr>
          <p:spPr bwMode="auto">
            <a:xfrm>
              <a:off x="528" y="571"/>
              <a:ext cx="384" cy="378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t-EE" sz="2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rPr>
                <a:t>-1</a:t>
              </a:r>
            </a:p>
          </p:txBody>
        </p:sp>
        <p:sp>
          <p:nvSpPr>
            <p:cNvPr id="5180" name="Rectangle 62"/>
            <p:cNvSpPr>
              <a:spLocks noChangeArrowheads="1"/>
            </p:cNvSpPr>
            <p:nvPr/>
          </p:nvSpPr>
          <p:spPr bwMode="auto">
            <a:xfrm>
              <a:off x="1296" y="192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t-EE" sz="2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rPr>
                <a:t>1</a:t>
              </a:r>
            </a:p>
          </p:txBody>
        </p:sp>
        <p:sp>
          <p:nvSpPr>
            <p:cNvPr id="5181" name="Rectangle 63"/>
            <p:cNvSpPr>
              <a:spLocks noChangeArrowheads="1"/>
            </p:cNvSpPr>
            <p:nvPr/>
          </p:nvSpPr>
          <p:spPr bwMode="auto">
            <a:xfrm>
              <a:off x="912" y="192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t-EE" sz="2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rPr>
                <a:t>1</a:t>
              </a:r>
            </a:p>
          </p:txBody>
        </p:sp>
        <p:sp>
          <p:nvSpPr>
            <p:cNvPr id="5182" name="Rectangle 64"/>
            <p:cNvSpPr>
              <a:spLocks noChangeArrowheads="1"/>
            </p:cNvSpPr>
            <p:nvPr/>
          </p:nvSpPr>
          <p:spPr bwMode="auto">
            <a:xfrm>
              <a:off x="528" y="192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t-EE" sz="2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rPr>
                <a:t>1</a:t>
              </a:r>
            </a:p>
          </p:txBody>
        </p:sp>
        <p:sp>
          <p:nvSpPr>
            <p:cNvPr id="5183" name="Line 65"/>
            <p:cNvSpPr>
              <a:spLocks noChangeShapeType="1"/>
            </p:cNvSpPr>
            <p:nvPr/>
          </p:nvSpPr>
          <p:spPr bwMode="auto">
            <a:xfrm>
              <a:off x="528" y="192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184" name="Line 66"/>
            <p:cNvSpPr>
              <a:spLocks noChangeShapeType="1"/>
            </p:cNvSpPr>
            <p:nvPr/>
          </p:nvSpPr>
          <p:spPr bwMode="auto">
            <a:xfrm>
              <a:off x="528" y="571"/>
              <a:ext cx="11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185" name="Line 67"/>
            <p:cNvSpPr>
              <a:spLocks noChangeShapeType="1"/>
            </p:cNvSpPr>
            <p:nvPr/>
          </p:nvSpPr>
          <p:spPr bwMode="auto">
            <a:xfrm>
              <a:off x="528" y="949"/>
              <a:ext cx="11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186" name="Line 68"/>
            <p:cNvSpPr>
              <a:spLocks noChangeShapeType="1"/>
            </p:cNvSpPr>
            <p:nvPr/>
          </p:nvSpPr>
          <p:spPr bwMode="auto">
            <a:xfrm>
              <a:off x="528" y="1328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187" name="Line 69"/>
            <p:cNvSpPr>
              <a:spLocks noChangeShapeType="1"/>
            </p:cNvSpPr>
            <p:nvPr/>
          </p:nvSpPr>
          <p:spPr bwMode="auto">
            <a:xfrm>
              <a:off x="528" y="192"/>
              <a:ext cx="0" cy="113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188" name="Line 70"/>
            <p:cNvSpPr>
              <a:spLocks noChangeShapeType="1"/>
            </p:cNvSpPr>
            <p:nvPr/>
          </p:nvSpPr>
          <p:spPr bwMode="auto">
            <a:xfrm>
              <a:off x="912" y="192"/>
              <a:ext cx="0" cy="1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189" name="Line 71"/>
            <p:cNvSpPr>
              <a:spLocks noChangeShapeType="1"/>
            </p:cNvSpPr>
            <p:nvPr/>
          </p:nvSpPr>
          <p:spPr bwMode="auto">
            <a:xfrm>
              <a:off x="1296" y="192"/>
              <a:ext cx="0" cy="1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190" name="Line 72"/>
            <p:cNvSpPr>
              <a:spLocks noChangeShapeType="1"/>
            </p:cNvSpPr>
            <p:nvPr/>
          </p:nvSpPr>
          <p:spPr bwMode="auto">
            <a:xfrm>
              <a:off x="1680" y="192"/>
              <a:ext cx="0" cy="113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30" name="Text Box 77"/>
          <p:cNvSpPr txBox="1">
            <a:spLocks noChangeArrowheads="1"/>
          </p:cNvSpPr>
          <p:nvPr/>
        </p:nvSpPr>
        <p:spPr bwMode="auto">
          <a:xfrm>
            <a:off x="228600" y="1270000"/>
            <a:ext cx="3141663" cy="43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t-EE" sz="22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  <a:t>Convolution kernel, </a:t>
            </a:r>
            <a:r>
              <a:rPr kumimoji="0" lang="el-GR" altLang="et-EE" sz="2200" b="1" i="1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  <a:t>ω</a:t>
            </a:r>
          </a:p>
        </p:txBody>
      </p:sp>
      <p:sp>
        <p:nvSpPr>
          <p:cNvPr id="31" name="Text Box 78"/>
          <p:cNvSpPr txBox="1">
            <a:spLocks noChangeArrowheads="1"/>
          </p:cNvSpPr>
          <p:nvPr/>
        </p:nvSpPr>
        <p:spPr bwMode="auto">
          <a:xfrm>
            <a:off x="5257800" y="1219200"/>
            <a:ext cx="1917513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t-EE" sz="22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/>
                <a:ea typeface="ＭＳ Ｐゴシック" pitchFamily="34" charset="-128"/>
                <a:cs typeface="+mn-cs"/>
              </a:rPr>
              <a:t>Input Image, </a:t>
            </a:r>
            <a:r>
              <a:rPr kumimoji="0" lang="en-US" altLang="et-EE" sz="2200" b="1" i="1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/>
                <a:ea typeface="ＭＳ Ｐゴシック" pitchFamily="34" charset="-128"/>
                <a:cs typeface="+mn-cs"/>
              </a:rPr>
              <a:t>f</a:t>
            </a:r>
          </a:p>
        </p:txBody>
      </p:sp>
      <p:sp>
        <p:nvSpPr>
          <p:cNvPr id="28" name="Rectangle 27"/>
          <p:cNvSpPr/>
          <p:nvPr/>
        </p:nvSpPr>
        <p:spPr>
          <a:xfrm>
            <a:off x="3347864" y="5482293"/>
            <a:ext cx="5624799" cy="10066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053E49"/>
              </a:buClr>
              <a:buSzTx/>
              <a:buFontTx/>
              <a:buNone/>
              <a:tabLst/>
              <a:defRPr/>
            </a:pPr>
            <a:r>
              <a:rPr kumimoji="0" lang="zh-CN" altLang="en-US" sz="2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/>
                <a:ea typeface="宋体" panose="02010600030101010101" pitchFamily="2" charset="-122"/>
                <a:cs typeface="+mn-cs"/>
              </a:rPr>
              <a:t>空间卷积</a:t>
            </a:r>
            <a:r>
              <a:rPr kumimoji="0" lang="zh-CN" altLang="en-US" sz="2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 panose="02010600030101010101" pitchFamily="2" charset="-122"/>
                <a:cs typeface="+mn-cs"/>
              </a:rPr>
              <a:t>的计算首先需要将模板</a:t>
            </a:r>
            <a:r>
              <a:rPr kumimoji="0" lang="zh-CN" altLang="en-US" sz="2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/>
                <a:ea typeface="宋体" panose="02010600030101010101" pitchFamily="2" charset="-122"/>
                <a:cs typeface="+mn-cs"/>
              </a:rPr>
              <a:t>反转</a:t>
            </a:r>
            <a:r>
              <a:rPr kumimoji="0" lang="zh-CN" altLang="en-US" sz="2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 panose="02010600030101010101" pitchFamily="2" charset="-122"/>
                <a:cs typeface="+mn-cs"/>
              </a:rPr>
              <a:t>，即</a:t>
            </a:r>
            <a:r>
              <a:rPr kumimoji="0" lang="zh-CN" altLang="en-US" sz="2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/>
                <a:ea typeface="宋体" panose="02010600030101010101" pitchFamily="2" charset="-122"/>
                <a:cs typeface="+mn-cs"/>
              </a:rPr>
              <a:t>将模板绕中心旋转</a:t>
            </a:r>
            <a:r>
              <a:rPr kumimoji="0" lang="en-US" altLang="zh-CN" sz="2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/>
                <a:ea typeface="宋体" panose="02010600030101010101" pitchFamily="2" charset="-122"/>
                <a:cs typeface="+mn-cs"/>
              </a:rPr>
              <a:t>180</a:t>
            </a:r>
            <a:r>
              <a:rPr kumimoji="0" lang="zh-CN" altLang="en-US" sz="2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/>
                <a:ea typeface="宋体" panose="02010600030101010101" pitchFamily="2" charset="-122"/>
                <a:cs typeface="+mn-cs"/>
              </a:rPr>
              <a:t>度</a:t>
            </a:r>
            <a:r>
              <a:rPr kumimoji="0" lang="zh-CN" altLang="en-US" sz="2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 panose="02010600030101010101" pitchFamily="2" charset="-122"/>
                <a:cs typeface="+mn-cs"/>
              </a:rPr>
              <a:t>。</a:t>
            </a:r>
            <a:endParaRPr kumimoji="0" lang="en-US" altLang="zh-CN" sz="2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9" name="Rounded Rectangle 28"/>
          <p:cNvSpPr/>
          <p:nvPr/>
        </p:nvSpPr>
        <p:spPr bwMode="auto">
          <a:xfrm>
            <a:off x="3228152" y="5425159"/>
            <a:ext cx="5745368" cy="1120953"/>
          </a:xfrm>
          <a:prstGeom prst="roundRect">
            <a:avLst/>
          </a:prstGeom>
          <a:noFill/>
          <a:ln w="25400" cap="flat" cmpd="sng" algn="ctr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Rectangle 27">
            <a:extLst>
              <a:ext uri="{FF2B5EF4-FFF2-40B4-BE49-F238E27FC236}">
                <a16:creationId xmlns:a16="http://schemas.microsoft.com/office/drawing/2014/main" id="{BBFE07DE-6423-077F-8013-1789BAA50EC7}"/>
              </a:ext>
            </a:extLst>
          </p:cNvPr>
          <p:cNvSpPr/>
          <p:nvPr/>
        </p:nvSpPr>
        <p:spPr>
          <a:xfrm>
            <a:off x="3227294" y="4711435"/>
            <a:ext cx="5639581" cy="526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053E49"/>
              </a:buClr>
              <a:buSzTx/>
              <a:buFontTx/>
              <a:buNone/>
              <a:tabLst/>
              <a:defRPr/>
            </a:pPr>
            <a:r>
              <a:rPr kumimoji="0" lang="zh-CN" altLang="en-US" sz="2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/>
                <a:ea typeface="宋体" panose="02010600030101010101" pitchFamily="2" charset="-122"/>
                <a:cs typeface="+mn-cs"/>
              </a:rPr>
              <a:t>空间相关</a:t>
            </a:r>
            <a:r>
              <a:rPr kumimoji="0" lang="zh-CN" altLang="en-US" sz="2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 panose="02010600030101010101" pitchFamily="2" charset="-122"/>
                <a:cs typeface="+mn-cs"/>
              </a:rPr>
              <a:t>的计算首不需要将模板</a:t>
            </a:r>
            <a:r>
              <a:rPr kumimoji="0" lang="zh-CN" altLang="en-US" sz="2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/>
                <a:ea typeface="宋体" panose="02010600030101010101" pitchFamily="2" charset="-122"/>
                <a:cs typeface="+mn-cs"/>
              </a:rPr>
              <a:t>反转</a:t>
            </a:r>
            <a:r>
              <a:rPr kumimoji="0" lang="zh-CN" altLang="en-US" sz="2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 panose="02010600030101010101" pitchFamily="2" charset="-122"/>
                <a:cs typeface="+mn-cs"/>
              </a:rPr>
              <a:t>。</a:t>
            </a:r>
            <a:endParaRPr kumimoji="0" lang="en-US" altLang="zh-CN" sz="2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Rounded Rectangle 28">
            <a:extLst>
              <a:ext uri="{FF2B5EF4-FFF2-40B4-BE49-F238E27FC236}">
                <a16:creationId xmlns:a16="http://schemas.microsoft.com/office/drawing/2014/main" id="{E7833F16-6C52-9E40-9695-425AE3826629}"/>
              </a:ext>
            </a:extLst>
          </p:cNvPr>
          <p:cNvSpPr/>
          <p:nvPr/>
        </p:nvSpPr>
        <p:spPr bwMode="auto">
          <a:xfrm>
            <a:off x="3227294" y="4705541"/>
            <a:ext cx="5747084" cy="621871"/>
          </a:xfrm>
          <a:prstGeom prst="roundRect">
            <a:avLst/>
          </a:prstGeom>
          <a:noFill/>
          <a:ln w="25400" cap="flat" cmpd="sng" algn="ctr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0971574D-4EBE-1C38-03DE-85CF3E1080C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131" y="271543"/>
            <a:ext cx="872370" cy="853287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7401547F-3D70-5C70-9052-2D28E1306D29}"/>
              </a:ext>
            </a:extLst>
          </p:cNvPr>
          <p:cNvSpPr/>
          <p:nvPr/>
        </p:nvSpPr>
        <p:spPr>
          <a:xfrm>
            <a:off x="19878" y="183607"/>
            <a:ext cx="298173" cy="969332"/>
          </a:xfrm>
          <a:prstGeom prst="rect">
            <a:avLst/>
          </a:prstGeom>
          <a:solidFill>
            <a:srgbClr val="5B9BD5">
              <a:lumMod val="50000"/>
            </a:srgbClr>
          </a:solidFill>
          <a:ln w="12700" cap="flat" cmpd="sng" algn="ctr">
            <a:noFill/>
            <a:prstDash val="solid"/>
            <a:miter lim="800000"/>
          </a:ln>
          <a:effectLst>
            <a:outerShdw blurRad="50800" dist="50800" dir="5400000" algn="ctr" rotWithShape="0">
              <a:sysClr val="window" lastClr="FFFFFF"/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3F678C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15" name="直线连接符 4">
            <a:extLst>
              <a:ext uri="{FF2B5EF4-FFF2-40B4-BE49-F238E27FC236}">
                <a16:creationId xmlns:a16="http://schemas.microsoft.com/office/drawing/2014/main" id="{1B6CAA84-691E-98CE-0987-184177EA46EA}"/>
              </a:ext>
            </a:extLst>
          </p:cNvPr>
          <p:cNvCxnSpPr/>
          <p:nvPr/>
        </p:nvCxnSpPr>
        <p:spPr>
          <a:xfrm>
            <a:off x="2993180" y="591820"/>
            <a:ext cx="2589530" cy="0"/>
          </a:xfrm>
          <a:prstGeom prst="line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17" name="标题 1">
            <a:extLst>
              <a:ext uri="{FF2B5EF4-FFF2-40B4-BE49-F238E27FC236}">
                <a16:creationId xmlns:a16="http://schemas.microsoft.com/office/drawing/2014/main" id="{F87DC632-56D4-6A3A-44AE-3095F62AC172}"/>
              </a:ext>
            </a:extLst>
          </p:cNvPr>
          <p:cNvSpPr>
            <a:spLocks noGrp="1"/>
          </p:cNvSpPr>
          <p:nvPr/>
        </p:nvSpPr>
        <p:spPr>
          <a:xfrm>
            <a:off x="318134" y="102870"/>
            <a:ext cx="4776327" cy="9147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>
                <a:solidFill>
                  <a:srgbClr val="5B9BD5">
                    <a:lumMod val="50000"/>
                  </a:srgbClr>
                </a:solidFill>
                <a:latin typeface="SimHei" charset="-122"/>
                <a:cs typeface="SimHei" charset="-122"/>
              </a:rPr>
              <a:t>相关与卷积</a:t>
            </a:r>
          </a:p>
        </p:txBody>
      </p:sp>
      <p:sp>
        <p:nvSpPr>
          <p:cNvPr id="18" name="标题 1">
            <a:extLst>
              <a:ext uri="{FF2B5EF4-FFF2-40B4-BE49-F238E27FC236}">
                <a16:creationId xmlns:a16="http://schemas.microsoft.com/office/drawing/2014/main" id="{B0292D7C-80BE-E013-C44B-B1368C4701AA}"/>
              </a:ext>
            </a:extLst>
          </p:cNvPr>
          <p:cNvSpPr txBox="1"/>
          <p:nvPr/>
        </p:nvSpPr>
        <p:spPr>
          <a:xfrm>
            <a:off x="502920" y="624840"/>
            <a:ext cx="4124325" cy="8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latin typeface="Times New Roman" panose="02020503050405090304" charset="0"/>
                <a:ea typeface="宋体" panose="02010600030101010101" pitchFamily="2" charset="-122"/>
                <a:cs typeface="Times New Roman" panose="02020503050405090304" charset="0"/>
              </a:rPr>
              <a:t>Correlation and Convolution</a:t>
            </a:r>
          </a:p>
        </p:txBody>
      </p:sp>
    </p:spTree>
    <p:extLst>
      <p:ext uri="{BB962C8B-B14F-4D97-AF65-F5344CB8AC3E}">
        <p14:creationId xmlns:p14="http://schemas.microsoft.com/office/powerpoint/2010/main" val="3120569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 animBg="1"/>
      <p:bldP spid="3" grpId="0"/>
      <p:bldP spid="5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131" y="271543"/>
            <a:ext cx="872370" cy="853287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177165" y="1362075"/>
            <a:ext cx="867029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 fontAlgn="auto">
              <a:buFont typeface="Wingdings" panose="05000000000000000000" pitchFamily="2" charset="2"/>
              <a:buChar char="n"/>
            </a:pPr>
            <a:r>
              <a:rPr kumimoji="1" lang="zh-CN" altLang="en-US" sz="2800" dirty="0">
                <a:latin typeface="Times New Roman Italic" panose="02020503050405090304" charset="0"/>
                <a:ea typeface="宋体" panose="02010600030101010101" pitchFamily="2" charset="-122"/>
                <a:cs typeface="Times New Roman Italic" panose="02020503050405090304" charset="0"/>
                <a:sym typeface="+mn-ea"/>
              </a:rPr>
              <a:t>一个</a:t>
            </a:r>
            <a:r>
              <a:rPr kumimoji="1" lang="zh-CN" altLang="en-US" sz="2800" b="1" dirty="0">
                <a:solidFill>
                  <a:srgbClr val="FF0000"/>
                </a:solidFill>
                <a:latin typeface="Times New Roman Bold" panose="02020503050405090304" charset="0"/>
                <a:ea typeface="宋体" panose="02010600030101010101" pitchFamily="2" charset="-122"/>
                <a:cs typeface="Times New Roman Italic" panose="02020503050405090304" charset="0"/>
                <a:sym typeface="+mn-ea"/>
              </a:rPr>
              <a:t>空间卷积</a:t>
            </a:r>
            <a:r>
              <a:rPr kumimoji="1" lang="zh-CN" altLang="en-US" sz="2800" dirty="0">
                <a:latin typeface="Times New Roman Italic" panose="02020503050405090304" charset="0"/>
                <a:ea typeface="宋体" panose="02010600030101010101" pitchFamily="2" charset="-122"/>
                <a:cs typeface="Times New Roman Italic" panose="02020503050405090304" charset="0"/>
                <a:sym typeface="+mn-ea"/>
              </a:rPr>
              <a:t>的具体例子</a:t>
            </a:r>
          </a:p>
        </p:txBody>
      </p:sp>
      <p:sp>
        <p:nvSpPr>
          <p:cNvPr id="13" name="矩形 12"/>
          <p:cNvSpPr/>
          <p:nvPr/>
        </p:nvSpPr>
        <p:spPr>
          <a:xfrm>
            <a:off x="19878" y="183607"/>
            <a:ext cx="298173" cy="96933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/>
        </p:nvSpPr>
        <p:spPr>
          <a:xfrm>
            <a:off x="318135" y="102870"/>
            <a:ext cx="2734310" cy="795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>
                <a:solidFill>
                  <a:schemeClr val="accent1">
                    <a:lumMod val="50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空间滤波基础</a:t>
            </a:r>
          </a:p>
        </p:txBody>
      </p:sp>
      <p:cxnSp>
        <p:nvCxnSpPr>
          <p:cNvPr id="4" name="直线连接符 4"/>
          <p:cNvCxnSpPr/>
          <p:nvPr/>
        </p:nvCxnSpPr>
        <p:spPr>
          <a:xfrm>
            <a:off x="3052445" y="500380"/>
            <a:ext cx="25895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标题 1"/>
          <p:cNvSpPr txBox="1"/>
          <p:nvPr/>
        </p:nvSpPr>
        <p:spPr>
          <a:xfrm>
            <a:off x="502920" y="624840"/>
            <a:ext cx="4124325" cy="8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latin typeface="Times New Roman" panose="02020503050405090304" charset="0"/>
                <a:ea typeface="宋体" panose="02010600030101010101" pitchFamily="2" charset="-122"/>
                <a:cs typeface="Times New Roman" panose="02020503050405090304" charset="0"/>
              </a:rPr>
              <a:t>Foundations</a:t>
            </a:r>
          </a:p>
        </p:txBody>
      </p:sp>
      <p:sp>
        <p:nvSpPr>
          <p:cNvPr id="16" name="右箭头 15"/>
          <p:cNvSpPr/>
          <p:nvPr/>
        </p:nvSpPr>
        <p:spPr>
          <a:xfrm>
            <a:off x="4474210" y="3512820"/>
            <a:ext cx="657860" cy="7315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340" y="1782445"/>
            <a:ext cx="3389630" cy="355917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16735" y="5202555"/>
            <a:ext cx="1132840" cy="142494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55590" y="1951355"/>
            <a:ext cx="3215005" cy="3251200"/>
          </a:xfrm>
          <a:prstGeom prst="rect">
            <a:avLst/>
          </a:prstGeom>
        </p:spPr>
      </p:pic>
      <p:sp>
        <p:nvSpPr>
          <p:cNvPr id="20" name="矩形 19"/>
          <p:cNvSpPr/>
          <p:nvPr/>
        </p:nvSpPr>
        <p:spPr>
          <a:xfrm>
            <a:off x="1426210" y="2806065"/>
            <a:ext cx="2045970" cy="1959610"/>
          </a:xfrm>
          <a:prstGeom prst="rect">
            <a:avLst/>
          </a:prstGeom>
          <a:noFill/>
          <a:ln w="25400" cmpd="sng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6032500" y="2898775"/>
            <a:ext cx="1953895" cy="1848485"/>
          </a:xfrm>
          <a:prstGeom prst="rect">
            <a:avLst/>
          </a:prstGeom>
          <a:noFill/>
          <a:ln w="25400" cmpd="sng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131" y="271543"/>
            <a:ext cx="872370" cy="853287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177165" y="1362075"/>
            <a:ext cx="867029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 fontAlgn="auto">
              <a:buFont typeface="Wingdings" panose="05000000000000000000" pitchFamily="2" charset="2"/>
              <a:buChar char="n"/>
            </a:pPr>
            <a:r>
              <a:rPr kumimoji="1" lang="zh-CN" altLang="en-US" sz="2800" dirty="0">
                <a:latin typeface="Times New Roman Italic" panose="02020503050405090304" charset="0"/>
                <a:ea typeface="宋体" panose="02010600030101010101" pitchFamily="2" charset="-122"/>
                <a:cs typeface="Times New Roman Italic" panose="02020503050405090304" charset="0"/>
                <a:sym typeface="+mn-ea"/>
              </a:rPr>
              <a:t>一个</a:t>
            </a:r>
            <a:r>
              <a:rPr kumimoji="1" lang="zh-CN" altLang="en-US" sz="2800" b="1" dirty="0">
                <a:solidFill>
                  <a:srgbClr val="FF0000"/>
                </a:solidFill>
                <a:latin typeface="Times New Roman Bold" panose="02020503050405090304" charset="0"/>
                <a:ea typeface="宋体" panose="02010600030101010101" pitchFamily="2" charset="-122"/>
                <a:cs typeface="Times New Roman Italic" panose="02020503050405090304" charset="0"/>
                <a:sym typeface="+mn-ea"/>
              </a:rPr>
              <a:t>空间卷积</a:t>
            </a:r>
            <a:r>
              <a:rPr kumimoji="1" lang="zh-CN" altLang="en-US" sz="2800" dirty="0">
                <a:latin typeface="Times New Roman Italic" panose="02020503050405090304" charset="0"/>
                <a:ea typeface="宋体" panose="02010600030101010101" pitchFamily="2" charset="-122"/>
                <a:cs typeface="Times New Roman Italic" panose="02020503050405090304" charset="0"/>
                <a:sym typeface="+mn-ea"/>
              </a:rPr>
              <a:t>的具体例子</a:t>
            </a:r>
          </a:p>
        </p:txBody>
      </p:sp>
      <p:sp>
        <p:nvSpPr>
          <p:cNvPr id="13" name="矩形 12"/>
          <p:cNvSpPr/>
          <p:nvPr/>
        </p:nvSpPr>
        <p:spPr>
          <a:xfrm>
            <a:off x="19878" y="183607"/>
            <a:ext cx="298173" cy="96933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/>
        </p:nvSpPr>
        <p:spPr>
          <a:xfrm>
            <a:off x="318135" y="102870"/>
            <a:ext cx="2734310" cy="795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>
                <a:solidFill>
                  <a:schemeClr val="accent1">
                    <a:lumMod val="50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空间滤波基础</a:t>
            </a:r>
          </a:p>
        </p:txBody>
      </p:sp>
      <p:cxnSp>
        <p:nvCxnSpPr>
          <p:cNvPr id="4" name="直线连接符 4"/>
          <p:cNvCxnSpPr/>
          <p:nvPr/>
        </p:nvCxnSpPr>
        <p:spPr>
          <a:xfrm>
            <a:off x="3052445" y="500380"/>
            <a:ext cx="25895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标题 1"/>
          <p:cNvSpPr txBox="1"/>
          <p:nvPr/>
        </p:nvSpPr>
        <p:spPr>
          <a:xfrm>
            <a:off x="502920" y="624840"/>
            <a:ext cx="4124325" cy="8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latin typeface="Times New Roman" panose="02020503050405090304" charset="0"/>
                <a:ea typeface="宋体" panose="02010600030101010101" pitchFamily="2" charset="-122"/>
                <a:cs typeface="Times New Roman" panose="02020503050405090304" charset="0"/>
              </a:rPr>
              <a:t>Foundations</a:t>
            </a: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7580" y="1884045"/>
            <a:ext cx="3215005" cy="32512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2835" y="1998345"/>
            <a:ext cx="3238500" cy="3136900"/>
          </a:xfrm>
          <a:prstGeom prst="rect">
            <a:avLst/>
          </a:prstGeom>
        </p:spPr>
      </p:pic>
      <p:sp>
        <p:nvSpPr>
          <p:cNvPr id="16" name="右箭头 15"/>
          <p:cNvSpPr/>
          <p:nvPr/>
        </p:nvSpPr>
        <p:spPr>
          <a:xfrm>
            <a:off x="4474210" y="3512820"/>
            <a:ext cx="657860" cy="7315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19860" y="5300980"/>
            <a:ext cx="6304280" cy="1068070"/>
          </a:xfrm>
          <a:prstGeom prst="rect">
            <a:avLst/>
          </a:prstGeom>
        </p:spPr>
      </p:pic>
      <p:sp>
        <p:nvSpPr>
          <p:cNvPr id="21" name="矩形 20"/>
          <p:cNvSpPr/>
          <p:nvPr/>
        </p:nvSpPr>
        <p:spPr>
          <a:xfrm>
            <a:off x="1624965" y="2825115"/>
            <a:ext cx="1953895" cy="1848485"/>
          </a:xfrm>
          <a:prstGeom prst="rect">
            <a:avLst/>
          </a:prstGeom>
          <a:noFill/>
          <a:ln w="25400" cmpd="sng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5480050" y="2833370"/>
            <a:ext cx="2491740" cy="23990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0">
                <a:solidFill>
                  <a:srgbClr val="FF0000"/>
                </a:solidFill>
                <a:latin typeface="Times New Roman" panose="02020603050405020304" pitchFamily="18" charset="0"/>
                <a:ea typeface="Songti SC Regular" panose="02010800040101010101" charset="-122"/>
              </a:rPr>
              <a:t>  </a:t>
            </a:r>
            <a:r>
              <a:rPr lang="zh-CN" altLang="en-US" sz="12000">
                <a:solidFill>
                  <a:srgbClr val="FF0000"/>
                </a:solidFill>
                <a:latin typeface="Times New Roman" panose="02020603050405020304" pitchFamily="18" charset="0"/>
                <a:ea typeface="Songti SC Regular" panose="02010800040101010101" charset="-122"/>
              </a:rPr>
              <a:t>？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131" y="271543"/>
            <a:ext cx="872370" cy="853287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177165" y="1362075"/>
            <a:ext cx="867029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 fontAlgn="auto">
              <a:buFont typeface="Wingdings" panose="05000000000000000000" pitchFamily="2" charset="2"/>
              <a:buChar char="n"/>
            </a:pPr>
            <a:r>
              <a:rPr kumimoji="1" lang="zh-CN" altLang="en-US" sz="2800" dirty="0">
                <a:latin typeface="Times New Roman Italic" panose="02020503050405090304" charset="0"/>
                <a:ea typeface="宋体" panose="02010600030101010101" pitchFamily="2" charset="-122"/>
                <a:cs typeface="Times New Roman Italic" panose="02020503050405090304" charset="0"/>
                <a:sym typeface="+mn-ea"/>
              </a:rPr>
              <a:t>一个</a:t>
            </a:r>
            <a:r>
              <a:rPr kumimoji="1" lang="zh-CN" altLang="en-US" sz="2800" b="1" dirty="0">
                <a:solidFill>
                  <a:srgbClr val="FF0000"/>
                </a:solidFill>
                <a:latin typeface="Times New Roman Bold" panose="02020503050405090304" charset="0"/>
                <a:ea typeface="宋体" panose="02010600030101010101" pitchFamily="2" charset="-122"/>
                <a:cs typeface="Times New Roman Italic" panose="02020503050405090304" charset="0"/>
                <a:sym typeface="+mn-ea"/>
              </a:rPr>
              <a:t>空间卷积</a:t>
            </a:r>
            <a:r>
              <a:rPr kumimoji="1" lang="zh-CN" altLang="en-US" sz="2800" dirty="0">
                <a:latin typeface="Times New Roman Italic" panose="02020503050405090304" charset="0"/>
                <a:ea typeface="宋体" panose="02010600030101010101" pitchFamily="2" charset="-122"/>
                <a:cs typeface="Times New Roman Italic" panose="02020503050405090304" charset="0"/>
                <a:sym typeface="+mn-ea"/>
              </a:rPr>
              <a:t>的具体例子</a:t>
            </a:r>
          </a:p>
        </p:txBody>
      </p:sp>
      <p:sp>
        <p:nvSpPr>
          <p:cNvPr id="13" name="矩形 12"/>
          <p:cNvSpPr/>
          <p:nvPr/>
        </p:nvSpPr>
        <p:spPr>
          <a:xfrm>
            <a:off x="19878" y="183607"/>
            <a:ext cx="298173" cy="96933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/>
        </p:nvSpPr>
        <p:spPr>
          <a:xfrm>
            <a:off x="318135" y="102870"/>
            <a:ext cx="2734310" cy="795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>
                <a:solidFill>
                  <a:schemeClr val="accent1">
                    <a:lumMod val="50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空间滤波基础</a:t>
            </a:r>
          </a:p>
        </p:txBody>
      </p:sp>
      <p:cxnSp>
        <p:nvCxnSpPr>
          <p:cNvPr id="4" name="直线连接符 4"/>
          <p:cNvCxnSpPr/>
          <p:nvPr/>
        </p:nvCxnSpPr>
        <p:spPr>
          <a:xfrm>
            <a:off x="3052445" y="500380"/>
            <a:ext cx="25895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标题 1"/>
          <p:cNvSpPr txBox="1"/>
          <p:nvPr/>
        </p:nvSpPr>
        <p:spPr>
          <a:xfrm>
            <a:off x="502920" y="624840"/>
            <a:ext cx="4124325" cy="8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latin typeface="Times New Roman" panose="02020503050405090304" charset="0"/>
                <a:ea typeface="宋体" panose="02010600030101010101" pitchFamily="2" charset="-122"/>
                <a:cs typeface="Times New Roman" panose="02020503050405090304" charset="0"/>
              </a:rPr>
              <a:t>Foundations</a:t>
            </a: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7580" y="1884045"/>
            <a:ext cx="3215005" cy="32512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2835" y="1998345"/>
            <a:ext cx="3238500" cy="3136900"/>
          </a:xfrm>
          <a:prstGeom prst="rect">
            <a:avLst/>
          </a:prstGeom>
        </p:spPr>
      </p:pic>
      <p:sp>
        <p:nvSpPr>
          <p:cNvPr id="16" name="右箭头 15"/>
          <p:cNvSpPr/>
          <p:nvPr/>
        </p:nvSpPr>
        <p:spPr>
          <a:xfrm>
            <a:off x="4474210" y="3512820"/>
            <a:ext cx="657860" cy="7315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19860" y="5300980"/>
            <a:ext cx="6304280" cy="1068070"/>
          </a:xfrm>
          <a:prstGeom prst="rect">
            <a:avLst/>
          </a:prstGeom>
        </p:spPr>
      </p:pic>
      <p:sp>
        <p:nvSpPr>
          <p:cNvPr id="21" name="矩形 20"/>
          <p:cNvSpPr/>
          <p:nvPr/>
        </p:nvSpPr>
        <p:spPr>
          <a:xfrm>
            <a:off x="1624965" y="2825115"/>
            <a:ext cx="1953895" cy="1848485"/>
          </a:xfrm>
          <a:prstGeom prst="rect">
            <a:avLst/>
          </a:prstGeom>
          <a:noFill/>
          <a:ln w="25400" cmpd="sng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131" y="271543"/>
            <a:ext cx="872370" cy="853287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177165" y="1362075"/>
            <a:ext cx="867029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 fontAlgn="auto">
              <a:buFont typeface="Wingdings" panose="05000000000000000000" pitchFamily="2" charset="2"/>
              <a:buChar char="n"/>
            </a:pPr>
            <a:r>
              <a:rPr kumimoji="1" lang="zh-CN" altLang="en-US" sz="2800" dirty="0">
                <a:latin typeface="Times New Roman Italic" panose="02020503050405090304" charset="0"/>
                <a:ea typeface="宋体" panose="02010600030101010101" pitchFamily="2" charset="-122"/>
                <a:cs typeface="Times New Roman Italic" panose="02020503050405090304" charset="0"/>
                <a:sym typeface="+mn-ea"/>
              </a:rPr>
              <a:t>一个</a:t>
            </a:r>
            <a:r>
              <a:rPr kumimoji="1" lang="zh-CN" altLang="en-US" sz="2800" b="1" dirty="0">
                <a:solidFill>
                  <a:srgbClr val="FF0000"/>
                </a:solidFill>
                <a:latin typeface="Times New Roman Bold" panose="02020503050405090304" charset="0"/>
                <a:ea typeface="宋体" panose="02010600030101010101" pitchFamily="2" charset="-122"/>
                <a:cs typeface="Times New Roman Italic" panose="02020503050405090304" charset="0"/>
                <a:sym typeface="+mn-ea"/>
              </a:rPr>
              <a:t>空间卷积</a:t>
            </a:r>
            <a:r>
              <a:rPr kumimoji="1" lang="zh-CN" altLang="en-US" sz="2800" dirty="0">
                <a:latin typeface="Times New Roman Italic" panose="02020503050405090304" charset="0"/>
                <a:ea typeface="宋体" panose="02010600030101010101" pitchFamily="2" charset="-122"/>
                <a:cs typeface="Times New Roman Italic" panose="02020503050405090304" charset="0"/>
                <a:sym typeface="+mn-ea"/>
              </a:rPr>
              <a:t>的具体例子</a:t>
            </a:r>
          </a:p>
        </p:txBody>
      </p:sp>
      <p:sp>
        <p:nvSpPr>
          <p:cNvPr id="13" name="矩形 12"/>
          <p:cNvSpPr/>
          <p:nvPr/>
        </p:nvSpPr>
        <p:spPr>
          <a:xfrm>
            <a:off x="19878" y="183607"/>
            <a:ext cx="298173" cy="96933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/>
        </p:nvSpPr>
        <p:spPr>
          <a:xfrm>
            <a:off x="318135" y="102870"/>
            <a:ext cx="2734310" cy="795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>
                <a:solidFill>
                  <a:schemeClr val="accent1">
                    <a:lumMod val="50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空间滤波基础</a:t>
            </a:r>
          </a:p>
        </p:txBody>
      </p:sp>
      <p:cxnSp>
        <p:nvCxnSpPr>
          <p:cNvPr id="4" name="直线连接符 4"/>
          <p:cNvCxnSpPr/>
          <p:nvPr/>
        </p:nvCxnSpPr>
        <p:spPr>
          <a:xfrm>
            <a:off x="3052445" y="500380"/>
            <a:ext cx="25895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标题 1"/>
          <p:cNvSpPr txBox="1"/>
          <p:nvPr/>
        </p:nvSpPr>
        <p:spPr>
          <a:xfrm>
            <a:off x="502920" y="624840"/>
            <a:ext cx="4124325" cy="8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latin typeface="Times New Roman" panose="02020503050405090304" charset="0"/>
                <a:ea typeface="宋体" panose="02010600030101010101" pitchFamily="2" charset="-122"/>
                <a:cs typeface="Times New Roman" panose="02020503050405090304" charset="0"/>
              </a:rPr>
              <a:t>Foundations</a:t>
            </a: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7580" y="1884045"/>
            <a:ext cx="3215005" cy="3251200"/>
          </a:xfrm>
          <a:prstGeom prst="rect">
            <a:avLst/>
          </a:prstGeom>
        </p:spPr>
      </p:pic>
      <p:sp>
        <p:nvSpPr>
          <p:cNvPr id="16" name="右箭头 15"/>
          <p:cNvSpPr/>
          <p:nvPr/>
        </p:nvSpPr>
        <p:spPr>
          <a:xfrm>
            <a:off x="4474210" y="3512820"/>
            <a:ext cx="657860" cy="7315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9860" y="5300980"/>
            <a:ext cx="6304280" cy="1068070"/>
          </a:xfrm>
          <a:prstGeom prst="rect">
            <a:avLst/>
          </a:prstGeom>
        </p:spPr>
      </p:pic>
      <p:sp>
        <p:nvSpPr>
          <p:cNvPr id="21" name="矩形 20"/>
          <p:cNvSpPr/>
          <p:nvPr/>
        </p:nvSpPr>
        <p:spPr>
          <a:xfrm>
            <a:off x="1624965" y="2825115"/>
            <a:ext cx="1953895" cy="1848485"/>
          </a:xfrm>
          <a:prstGeom prst="rect">
            <a:avLst/>
          </a:prstGeom>
          <a:noFill/>
          <a:ln w="25400" cmpd="sng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15890" y="1857375"/>
            <a:ext cx="3397250" cy="3222625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131" y="271543"/>
            <a:ext cx="872370" cy="853287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177165" y="1362075"/>
            <a:ext cx="867029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 fontAlgn="auto">
              <a:buFont typeface="Wingdings" panose="05000000000000000000" pitchFamily="2" charset="2"/>
              <a:buChar char="n"/>
            </a:pPr>
            <a:r>
              <a:rPr kumimoji="1" lang="zh-CN" altLang="en-US" sz="2800" dirty="0">
                <a:solidFill>
                  <a:schemeClr val="tx1"/>
                </a:solidFill>
                <a:latin typeface="Times New Roman Bold" panose="02020503050405090304" charset="0"/>
                <a:ea typeface="宋体" panose="02010600030101010101" pitchFamily="2" charset="-122"/>
                <a:cs typeface="Times New Roman Italic" panose="02020503050405090304" charset="0"/>
                <a:sym typeface="+mn-ea"/>
              </a:rPr>
              <a:t>空间相关与空间卷积的性质</a:t>
            </a:r>
          </a:p>
        </p:txBody>
      </p:sp>
      <p:sp>
        <p:nvSpPr>
          <p:cNvPr id="13" name="矩形 12"/>
          <p:cNvSpPr/>
          <p:nvPr/>
        </p:nvSpPr>
        <p:spPr>
          <a:xfrm>
            <a:off x="19878" y="183607"/>
            <a:ext cx="298173" cy="96933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/>
        </p:nvSpPr>
        <p:spPr>
          <a:xfrm>
            <a:off x="318135" y="102870"/>
            <a:ext cx="2734310" cy="795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>
                <a:solidFill>
                  <a:schemeClr val="accent1">
                    <a:lumMod val="50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空间滤波基础</a:t>
            </a:r>
          </a:p>
        </p:txBody>
      </p:sp>
      <p:cxnSp>
        <p:nvCxnSpPr>
          <p:cNvPr id="4" name="直线连接符 4"/>
          <p:cNvCxnSpPr/>
          <p:nvPr/>
        </p:nvCxnSpPr>
        <p:spPr>
          <a:xfrm>
            <a:off x="3052445" y="500380"/>
            <a:ext cx="25895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标题 1"/>
          <p:cNvSpPr txBox="1"/>
          <p:nvPr/>
        </p:nvSpPr>
        <p:spPr>
          <a:xfrm>
            <a:off x="502920" y="624840"/>
            <a:ext cx="4124325" cy="8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latin typeface="Times New Roman" panose="02020503050405090304" charset="0"/>
                <a:ea typeface="宋体" panose="02010600030101010101" pitchFamily="2" charset="-122"/>
                <a:cs typeface="Times New Roman" panose="02020503050405090304" charset="0"/>
              </a:rPr>
              <a:t>Foundations</a:t>
            </a:r>
          </a:p>
        </p:txBody>
      </p:sp>
      <p:graphicFrame>
        <p:nvGraphicFramePr>
          <p:cNvPr id="17" name="object 4"/>
          <p:cNvGraphicFramePr>
            <a:graphicFrameLocks noGrp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86031862"/>
              </p:ext>
            </p:extLst>
          </p:nvPr>
        </p:nvGraphicFramePr>
        <p:xfrm>
          <a:off x="957580" y="2413000"/>
          <a:ext cx="7473315" cy="31413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599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879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254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49935">
                <a:tc>
                  <a:txBody>
                    <a:bodyPr/>
                    <a:lstStyle/>
                    <a:p>
                      <a:pPr algn="ctr"/>
                      <a:endParaRPr lang="en-US" sz="2400" b="0">
                        <a:latin typeface="Times New Roman" panose="02020603050405020304" pitchFamily="18" charset="0"/>
                        <a:ea typeface="Songti SC Regular" panose="02010800040101010101" charset="-122"/>
                        <a:cs typeface="Times New Roman Regular" panose="02020503050405090304" charset="0"/>
                      </a:endParaRPr>
                    </a:p>
                  </a:txBody>
                  <a:tcPr marL="0" marR="0" marT="0" marB="0" anchor="ctr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>
                          <a:latin typeface="Times New Roman" panose="02020603050405020304" pitchFamily="18" charset="0"/>
                          <a:ea typeface="Songti SC Bold" panose="02010800040101010101" charset="-122"/>
                          <a:cs typeface="Times New Roman Regular" panose="02020503050405090304" charset="0"/>
                        </a:rPr>
                        <a:t>空间相关</a:t>
                      </a:r>
                    </a:p>
                  </a:txBody>
                  <a:tcPr marL="0" marR="0" marT="0" marB="0" anchor="ctr">
                    <a:lnL w="9525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>
                          <a:latin typeface="Times New Roman" panose="02020603050405020304" pitchFamily="18" charset="0"/>
                          <a:ea typeface="Songti SC Bold" panose="02010800040101010101" charset="-122"/>
                          <a:cs typeface="Times New Roman Regular" panose="02020503050405090304" charset="0"/>
                        </a:rPr>
                        <a:t>空间卷积</a:t>
                      </a:r>
                    </a:p>
                  </a:txBody>
                  <a:tcPr marL="0" marR="0" marT="0" marB="0" anchor="ctr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502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>
                          <a:latin typeface="Times New Roman" panose="02020603050405020304" pitchFamily="18" charset="0"/>
                          <a:ea typeface="Songti SC Bold" panose="02010800040101010101" charset="-122"/>
                          <a:cs typeface="Times New Roman Regular" panose="02020503050405090304" charset="0"/>
                        </a:rPr>
                        <a:t>交换律</a:t>
                      </a:r>
                    </a:p>
                  </a:txBody>
                  <a:tcPr marL="0" marR="0" marT="0" marB="0" anchor="ctr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latin typeface="Times New Roman" panose="02020603050405020304" pitchFamily="18" charset="0"/>
                          <a:ea typeface="Songti SC Regular" panose="02010800040101010101" charset="-122"/>
                          <a:cs typeface="Times New Roman Regular" panose="02020503050405090304" charset="0"/>
                        </a:rPr>
                        <a:t>-</a:t>
                      </a:r>
                    </a:p>
                  </a:txBody>
                  <a:tcPr marL="0" marR="0" marT="0" marB="0" anchor="ctr">
                    <a:lnL w="9525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>
                        <a:latin typeface="Times New Roman" panose="02020603050405020304" pitchFamily="18" charset="0"/>
                        <a:ea typeface="Songti SC Regular" panose="02010800040101010101" charset="-122"/>
                        <a:cs typeface="Times New Roman Regular" panose="02020503050405090304" charset="0"/>
                      </a:endParaRPr>
                    </a:p>
                  </a:txBody>
                  <a:tcPr marL="0" marR="0" marT="0" marB="0" anchor="ctr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9819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>
                          <a:latin typeface="Times New Roman" panose="02020603050405020304" pitchFamily="18" charset="0"/>
                          <a:ea typeface="Songti SC Bold" panose="02010800040101010101" charset="-122"/>
                          <a:cs typeface="Times New Roman Regular" panose="02020503050405090304" charset="0"/>
                        </a:rPr>
                        <a:t>结合律</a:t>
                      </a:r>
                    </a:p>
                  </a:txBody>
                  <a:tcPr marL="0" marR="0" marT="0" marB="0" anchor="ctr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latin typeface="Times New Roman" panose="02020603050405020304" pitchFamily="18" charset="0"/>
                          <a:ea typeface="Songti SC Regular" panose="02010800040101010101" charset="-122"/>
                          <a:cs typeface="Times New Roman Regular" panose="02020503050405090304" charset="0"/>
                        </a:rPr>
                        <a:t>-</a:t>
                      </a:r>
                    </a:p>
                  </a:txBody>
                  <a:tcPr marL="0" marR="0" marT="0" marB="0" anchor="ctr">
                    <a:lnL w="9525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>
                        <a:latin typeface="Times New Roman" panose="02020603050405020304" pitchFamily="18" charset="0"/>
                        <a:ea typeface="Songti SC Regular" panose="02010800040101010101" charset="-122"/>
                        <a:cs typeface="Times New Roman Regular" panose="02020503050405090304" charset="0"/>
                      </a:endParaRPr>
                    </a:p>
                  </a:txBody>
                  <a:tcPr marL="0" marR="0" marT="0" marB="0" anchor="ctr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9819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400" b="1">
                          <a:latin typeface="Times New Roman" panose="02020603050405020304" pitchFamily="18" charset="0"/>
                          <a:ea typeface="Songti SC Bold" panose="02010800040101010101" charset="-122"/>
                          <a:cs typeface="Times New Roman Regular" panose="02020503050405090304" charset="0"/>
                        </a:rPr>
                        <a:t>分配律</a:t>
                      </a:r>
                    </a:p>
                  </a:txBody>
                  <a:tcPr marL="0" marR="0" marT="0" marB="0" anchor="ctr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US" altLang="en-US" sz="2400" b="0">
                        <a:latin typeface="Times New Roman" panose="02020603050405020304" pitchFamily="18" charset="0"/>
                        <a:ea typeface="Songti SC Regular" panose="02010800040101010101" charset="-122"/>
                        <a:cs typeface="Times New Roman Regular" panose="02020503050405090304" charset="0"/>
                      </a:endParaRPr>
                    </a:p>
                  </a:txBody>
                  <a:tcPr marL="0" marR="0" marT="0" marB="0" anchor="ctr">
                    <a:lnL w="9525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US" altLang="en-US" sz="2400" b="0">
                        <a:latin typeface="Times New Roman" panose="02020603050405020304" pitchFamily="18" charset="0"/>
                        <a:ea typeface="Songti SC Regular" panose="02010800040101010101" charset="-122"/>
                        <a:cs typeface="Times New Roman Regular" panose="02020503050405090304" charset="0"/>
                      </a:endParaRPr>
                    </a:p>
                  </a:txBody>
                  <a:tcPr marL="0" marR="0" marT="0" marB="0" anchor="ctr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5850" y="3358515"/>
            <a:ext cx="1844675" cy="45212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04535" y="4119880"/>
            <a:ext cx="2567940" cy="49784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8975" y="4959350"/>
            <a:ext cx="2637790" cy="35242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34030" y="4932045"/>
            <a:ext cx="2607945" cy="39497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E361C452-E968-E8DF-FD84-96CE6EC4F2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47A392EB-03BF-DED3-68E3-7FED13471DB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131" y="271543"/>
            <a:ext cx="872370" cy="853287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EFDA771F-749D-D97B-8A23-4B87C1470307}"/>
              </a:ext>
            </a:extLst>
          </p:cNvPr>
          <p:cNvSpPr/>
          <p:nvPr/>
        </p:nvSpPr>
        <p:spPr>
          <a:xfrm>
            <a:off x="177165" y="1362075"/>
            <a:ext cx="867029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 fontAlgn="auto">
              <a:buFont typeface="Wingdings" panose="05000000000000000000" pitchFamily="2" charset="2"/>
              <a:buChar char="n"/>
            </a:pPr>
            <a:r>
              <a:rPr kumimoji="1" lang="zh-CN" altLang="en-US" sz="2800" dirty="0">
                <a:solidFill>
                  <a:schemeClr val="tx1"/>
                </a:solidFill>
                <a:latin typeface="Times New Roman Bold" panose="02020503050405090304" charset="0"/>
                <a:ea typeface="宋体" panose="02010600030101010101" pitchFamily="2" charset="-122"/>
                <a:cs typeface="Times New Roman Italic" panose="02020503050405090304" charset="0"/>
                <a:sym typeface="+mn-ea"/>
              </a:rPr>
              <a:t>课堂练习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81256786-5DB0-9CC1-9ABB-6CE6AEE7FBDD}"/>
              </a:ext>
            </a:extLst>
          </p:cNvPr>
          <p:cNvSpPr/>
          <p:nvPr/>
        </p:nvSpPr>
        <p:spPr>
          <a:xfrm>
            <a:off x="19878" y="183607"/>
            <a:ext cx="298173" cy="96933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2DBA29FC-9829-AF35-B84E-B2A298B627BB}"/>
              </a:ext>
            </a:extLst>
          </p:cNvPr>
          <p:cNvSpPr>
            <a:spLocks noGrp="1"/>
          </p:cNvSpPr>
          <p:nvPr/>
        </p:nvSpPr>
        <p:spPr>
          <a:xfrm>
            <a:off x="318135" y="102870"/>
            <a:ext cx="2734310" cy="795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>
                <a:solidFill>
                  <a:schemeClr val="accent1">
                    <a:lumMod val="50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空间滤波基础</a:t>
            </a:r>
          </a:p>
        </p:txBody>
      </p:sp>
      <p:cxnSp>
        <p:nvCxnSpPr>
          <p:cNvPr id="4" name="直线连接符 4">
            <a:extLst>
              <a:ext uri="{FF2B5EF4-FFF2-40B4-BE49-F238E27FC236}">
                <a16:creationId xmlns:a16="http://schemas.microsoft.com/office/drawing/2014/main" id="{DB6918EE-E5CA-0B85-129E-69637CB378BA}"/>
              </a:ext>
            </a:extLst>
          </p:cNvPr>
          <p:cNvCxnSpPr/>
          <p:nvPr/>
        </p:nvCxnSpPr>
        <p:spPr>
          <a:xfrm>
            <a:off x="3052445" y="500380"/>
            <a:ext cx="25895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标题 1">
            <a:extLst>
              <a:ext uri="{FF2B5EF4-FFF2-40B4-BE49-F238E27FC236}">
                <a16:creationId xmlns:a16="http://schemas.microsoft.com/office/drawing/2014/main" id="{A5E17C8E-09FC-1FEC-9146-8B4ECD8AFF5B}"/>
              </a:ext>
            </a:extLst>
          </p:cNvPr>
          <p:cNvSpPr txBox="1"/>
          <p:nvPr/>
        </p:nvSpPr>
        <p:spPr>
          <a:xfrm>
            <a:off x="502920" y="624840"/>
            <a:ext cx="4124325" cy="8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latin typeface="Times New Roman" panose="02020503050405090304" charset="0"/>
                <a:ea typeface="宋体" panose="02010600030101010101" pitchFamily="2" charset="-122"/>
                <a:cs typeface="Times New Roman" panose="02020503050405090304" charset="0"/>
              </a:rPr>
              <a:t>Foundations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354F67F3-6327-4AFE-C22D-3368737C087C}"/>
                  </a:ext>
                </a:extLst>
              </p:cNvPr>
              <p:cNvSpPr txBox="1"/>
              <p:nvPr/>
            </p:nvSpPr>
            <p:spPr>
              <a:xfrm>
                <a:off x="820881" y="1901190"/>
                <a:ext cx="7868632" cy="25440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zh-CN" sz="2400" dirty="0"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rPr>
                  <a:t>对下图所示的图像区域，使用</a:t>
                </a:r>
                <a:r>
                  <a:rPr lang="en-US" altLang="zh-CN" sz="2400" dirty="0"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rPr>
                  <a:t>3</a:t>
                </a:r>
                <a:r>
                  <a:rPr lang="zh-CN" altLang="zh-CN" sz="2400" dirty="0"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rPr>
                  <a:t>×</a:t>
                </a:r>
                <a:r>
                  <a:rPr lang="en-US" altLang="zh-CN" sz="2400" dirty="0"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rPr>
                  <a:t>3</a:t>
                </a:r>
                <a:r>
                  <a:rPr lang="zh-CN" altLang="zh-CN" sz="2400" dirty="0"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rPr>
                  <a:t>的模板对其进行加权均值平滑处理，写出处理结果。（注：仅需对框内区域计算滤波结果，边界像素无需处理。加权均值平滑模板为</a:t>
                </a:r>
                <a:endParaRPr lang="en-US" altLang="zh-CN" sz="2400" dirty="0">
                  <a:effectLst/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宋体" panose="02010600030101010101" pitchFamily="2" charset="-122"/>
                            </a:rPr>
                          </m:ctrlPr>
                        </m:fPr>
                        <m:num>
                          <m:r>
                            <a:rPr lang="en-US" altLang="zh-CN" sz="2400" b="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宋体" panose="02010600030101010101" pitchFamily="2" charset="-122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b="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宋体" panose="02010600030101010101" pitchFamily="2" charset="-122"/>
                            </a:rPr>
                            <m:t>10</m:t>
                          </m:r>
                        </m:den>
                      </m:f>
                      <m:r>
                        <a:rPr lang="en-US" altLang="zh-CN" sz="2400" b="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m:t>×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zh-CN" sz="24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宋体" panose="02010600030101010101" pitchFamily="2" charset="-122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zh-CN" altLang="zh-CN" sz="24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宋体" panose="02010600030101010101" pitchFamily="2" charset="-122"/>
                                </a:rPr>
                              </m:ctrlPr>
                            </m:eqArrPr>
                            <m:e>
                              <m:r>
                                <a:rPr lang="en-US" altLang="zh-CN" sz="2400" b="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宋体" panose="02010600030101010101" pitchFamily="2" charset="-122"/>
                                </a:rPr>
                                <m:t>1  1  1</m:t>
                              </m:r>
                            </m:e>
                            <m:e>
                              <m:r>
                                <a:rPr lang="en-US" altLang="zh-CN" sz="2400" b="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宋体" panose="02010600030101010101" pitchFamily="2" charset="-122"/>
                                </a:rPr>
                                <m:t>1  2  1</m:t>
                              </m:r>
                            </m:e>
                            <m:e>
                              <m:r>
                                <a:rPr lang="en-US" altLang="zh-CN" sz="2400" b="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Cambria Math" panose="02040503050406030204" pitchFamily="18" charset="0"/>
                                </a:rPr>
                                <m:t>1  1  1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altLang="zh-CN" sz="2400" dirty="0">
                  <a:effectLst/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endParaRPr>
              </a:p>
              <a:p>
                <a:r>
                  <a:rPr lang="zh-CN" altLang="zh-CN" sz="2400" dirty="0"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rPr>
                  <a:t>）</a:t>
                </a:r>
                <a:endParaRPr lang="zh-CN" altLang="en-US" sz="2400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</mc:Choice>
        <mc:Fallback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354F67F3-6327-4AFE-C22D-3368737C08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881" y="1901190"/>
                <a:ext cx="7868632" cy="2544030"/>
              </a:xfrm>
              <a:prstGeom prst="rect">
                <a:avLst/>
              </a:prstGeom>
              <a:blipFill>
                <a:blip r:embed="rId4"/>
                <a:stretch>
                  <a:fillRect l="-1240" t="-1918" r="-388" b="-45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>
            <a:extLst>
              <a:ext uri="{FF2B5EF4-FFF2-40B4-BE49-F238E27FC236}">
                <a16:creationId xmlns:a16="http://schemas.microsoft.com/office/drawing/2014/main" id="{86826BDF-6AFC-8F49-E0FD-1F78911C301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8882" y="4462365"/>
            <a:ext cx="2112587" cy="2171723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069FDF28-CE93-2E93-79E8-3E49E76584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76834" y="4392559"/>
            <a:ext cx="2237625" cy="2311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908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131" y="271543"/>
            <a:ext cx="872370" cy="85328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177165" y="1437640"/>
                <a:ext cx="8805545" cy="404726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800100" lvl="1" indent="-342900" fontAlgn="auto">
                  <a:buFont typeface="Wingdings" panose="05000000000000000000" pitchFamily="2" charset="2"/>
                  <a:buChar char="n"/>
                </a:pPr>
                <a:r>
                  <a:rPr kumimoji="1" lang="zh-CN" altLang="en-US" sz="2800" b="1" dirty="0">
                    <a:solidFill>
                      <a:schemeClr val="tx1"/>
                    </a:solidFill>
                    <a:latin typeface="Times New Roman Bold" panose="02020503050405090304" charset="0"/>
                    <a:ea typeface="宋体" panose="02010600030101010101" pitchFamily="2" charset="-122"/>
                    <a:cs typeface="Times New Roman Italic" panose="02020503050405090304" charset="0"/>
                    <a:sym typeface="+mn-ea"/>
                  </a:rPr>
                  <a:t>可分离核</a:t>
                </a:r>
              </a:p>
              <a:p>
                <a:pPr marL="971550" lvl="1" indent="-514350" fontAlgn="auto">
                  <a:lnSpc>
                    <a:spcPct val="120000"/>
                  </a:lnSpc>
                  <a:spcBef>
                    <a:spcPts val="600"/>
                  </a:spcBef>
                  <a:buFont typeface="Wingdings" panose="05000000000000000000" pitchFamily="2" charset="2"/>
                  <a:buChar char="Ø"/>
                </a:pPr>
                <a:r>
                  <a:rPr kumimoji="1" lang="zh-CN" altLang="en-US" sz="2800" dirty="0">
                    <a:solidFill>
                      <a:schemeClr val="tx1"/>
                    </a:solidFill>
                    <a:latin typeface="Times New Roman Bold" panose="02020503050405090304" charset="0"/>
                    <a:ea typeface="宋体" panose="02010600030101010101" pitchFamily="2" charset="-122"/>
                    <a:cs typeface="Times New Roman Italic" panose="02020503050405090304" charset="0"/>
                    <a:sym typeface="+mn-ea"/>
                  </a:rPr>
                  <a:t>假设二维矩阵核</a:t>
                </a:r>
                <a:r>
                  <a:rPr kumimoji="1" lang="en-US" altLang="zh-CN" sz="2800" i="1" dirty="0">
                    <a:solidFill>
                      <a:schemeClr val="tx1"/>
                    </a:solidFill>
                    <a:latin typeface="Times New Roman Italic" panose="02020503050405090304" charset="0"/>
                    <a:ea typeface="宋体" panose="02010600030101010101" pitchFamily="2" charset="-122"/>
                    <a:cs typeface="Times New Roman Italic" panose="02020503050405090304" charset="0"/>
                    <a:sym typeface="+mn-ea"/>
                  </a:rPr>
                  <a:t>w</a:t>
                </a:r>
                <a:r>
                  <a:rPr kumimoji="1" lang="zh-CN" altLang="en-US" sz="2800" dirty="0">
                    <a:solidFill>
                      <a:schemeClr val="tx1"/>
                    </a:solidFill>
                    <a:latin typeface="Times New Roman Bold" panose="02020503050405090304" charset="0"/>
                    <a:ea typeface="宋体" panose="02010600030101010101" pitchFamily="2" charset="-122"/>
                    <a:cs typeface="Times New Roman Italic" panose="02020503050405090304" charset="0"/>
                    <a:sym typeface="+mn-ea"/>
                  </a:rPr>
                  <a:t>可以分解为两个一维向量的乘积，则称核</a:t>
                </a:r>
                <a:r>
                  <a:rPr kumimoji="1" lang="en-US" altLang="zh-CN" sz="2800" i="1" dirty="0">
                    <a:solidFill>
                      <a:schemeClr val="tx1"/>
                    </a:solidFill>
                    <a:latin typeface="Times New Roman Italic" panose="02020503050405090304" charset="0"/>
                    <a:ea typeface="宋体" panose="02010600030101010101" pitchFamily="2" charset="-122"/>
                    <a:cs typeface="Times New Roman Italic" panose="02020503050405090304" charset="0"/>
                    <a:sym typeface="+mn-ea"/>
                  </a:rPr>
                  <a:t>w</a:t>
                </a:r>
                <a:r>
                  <a:rPr kumimoji="1" lang="zh-CN" altLang="en-US" sz="2800" dirty="0">
                    <a:solidFill>
                      <a:schemeClr val="tx1"/>
                    </a:solidFill>
                    <a:latin typeface="Times New Roman Bold" panose="02020503050405090304" charset="0"/>
                    <a:ea typeface="宋体" panose="02010600030101010101" pitchFamily="2" charset="-122"/>
                    <a:cs typeface="Times New Roman Italic" panose="02020503050405090304" charset="0"/>
                    <a:sym typeface="+mn-ea"/>
                  </a:rPr>
                  <a:t>为可分离核</a:t>
                </a:r>
                <a:endParaRPr kumimoji="1" lang="en-US" altLang="zh-CN" sz="2800" dirty="0">
                  <a:solidFill>
                    <a:schemeClr val="tx1"/>
                  </a:solidFill>
                  <a:latin typeface="Times New Roman Bold" panose="02020503050405090304" charset="0"/>
                  <a:ea typeface="宋体" panose="02010600030101010101" pitchFamily="2" charset="-122"/>
                  <a:cs typeface="Times New Roman Italic" panose="02020503050405090304" charset="0"/>
                  <a:sym typeface="+mn-ea"/>
                </a:endParaRPr>
              </a:p>
              <a:p>
                <a:pPr marL="971550" lvl="1" indent="-514350" fontAlgn="auto">
                  <a:lnSpc>
                    <a:spcPct val="120000"/>
                  </a:lnSpc>
                  <a:buFont typeface="Wingdings" panose="05000000000000000000" pitchFamily="2" charset="2"/>
                  <a:buChar char="Ø"/>
                </a:pPr>
                <a:r>
                  <a:rPr kumimoji="1" lang="zh-CN" altLang="en-US" sz="2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  <a:sym typeface="+mn-ea"/>
                  </a:rPr>
                  <a:t>一个可分离核与一幅图像</a:t>
                </a:r>
                <a14:m>
                  <m:oMath xmlns:m="http://schemas.openxmlformats.org/officeDocument/2006/math">
                    <m:r>
                      <a:rPr kumimoji="1" lang="en-US" altLang="zh-CN" sz="2800" i="1" dirty="0" smtClean="0">
                        <a:latin typeface="Cambria Math" panose="02040503050406030204" pitchFamily="18" charset="0"/>
                        <a:ea typeface="Times New Roman" panose="02020503050405090304" charset="0"/>
                        <a:cs typeface="Times New Roman" panose="02020603050405020304" pitchFamily="18" charset="0"/>
                        <a:sym typeface="+mn-ea"/>
                      </a:rPr>
                      <m:t>𝑓</m:t>
                    </m:r>
                  </m:oMath>
                </a14:m>
                <a:r>
                  <a:rPr kumimoji="1" lang="zh-CN" altLang="en-US" sz="2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  <a:sym typeface="+mn-ea"/>
                  </a:rPr>
                  <a:t>的卷积，等于</a:t>
                </a:r>
                <a:endParaRPr kumimoji="1" lang="en-US" altLang="zh-CN" sz="28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+mn-ea"/>
                </a:endParaRPr>
              </a:p>
              <a:p>
                <a:pPr marL="1371600" lvl="2" indent="-4572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kumimoji="1" lang="zh-CN" altLang="en-US" sz="2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  <a:sym typeface="+mn-ea"/>
                  </a:rPr>
                  <a:t>图像</a:t>
                </a:r>
                <a14:m>
                  <m:oMath xmlns:m="http://schemas.openxmlformats.org/officeDocument/2006/math">
                    <m:r>
                      <a:rPr kumimoji="1" lang="en-US" altLang="zh-CN" sz="2800" i="1" dirty="0" smtClean="0">
                        <a:latin typeface="Cambria Math" panose="02040503050406030204" pitchFamily="18" charset="0"/>
                        <a:ea typeface="Times New Roman" panose="02020503050405090304" charset="0"/>
                        <a:cs typeface="Times New Roman" panose="02020603050405020304" pitchFamily="18" charset="0"/>
                        <a:sym typeface="+mn-ea"/>
                      </a:rPr>
                      <m:t>𝑓</m:t>
                    </m:r>
                  </m:oMath>
                </a14:m>
                <a:r>
                  <a:rPr kumimoji="1" lang="zh-CN" altLang="en-US" sz="2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  <a:sym typeface="+mn-ea"/>
                  </a:rPr>
                  <a:t>先与分离核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800" i="1" dirty="0" smtClean="0">
                            <a:latin typeface="Cambria Math" panose="02040503050406030204" pitchFamily="18" charset="0"/>
                            <a:ea typeface="Times New Roman" panose="02020503050405090304" charset="0"/>
                            <a:cs typeface="Times New Roman" panose="02020603050405020304" pitchFamily="18" charset="0"/>
                            <a:sym typeface="+mn-ea"/>
                          </a:rPr>
                        </m:ctrlPr>
                      </m:sSubPr>
                      <m:e>
                        <m:r>
                          <a:rPr kumimoji="1" lang="en-US" altLang="zh-CN" sz="2800" i="1" dirty="0" smtClean="0">
                            <a:latin typeface="Cambria Math" panose="02040503050406030204" pitchFamily="18" charset="0"/>
                            <a:ea typeface="Times New Roman" panose="02020503050405090304" charset="0"/>
                            <a:cs typeface="Times New Roman" panose="02020603050405020304" pitchFamily="18" charset="0"/>
                            <a:sym typeface="+mn-ea"/>
                          </a:rPr>
                          <m:t>𝑤</m:t>
                        </m:r>
                      </m:e>
                      <m:sub>
                        <m:r>
                          <a:rPr kumimoji="1" lang="en-US" altLang="zh-CN" sz="2800" i="1" dirty="0" smtClean="0">
                            <a:latin typeface="Cambria Math" panose="02040503050406030204" pitchFamily="18" charset="0"/>
                            <a:ea typeface="Times New Roman" panose="02020503050405090304" charset="0"/>
                            <a:cs typeface="Times New Roman" panose="02020603050405020304" pitchFamily="18" charset="0"/>
                            <a:sym typeface="+mn-ea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1" lang="zh-CN" altLang="en-US" sz="2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  <a:sym typeface="+mn-ea"/>
                  </a:rPr>
                  <a:t>做卷积</a:t>
                </a:r>
                <a:endParaRPr kumimoji="1" lang="en-US" altLang="zh-CN" sz="28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+mn-ea"/>
                </a:endParaRPr>
              </a:p>
              <a:p>
                <a:pPr marL="1371600" lvl="2" indent="-4572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kumimoji="1" lang="zh-CN" altLang="en-US" sz="28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  <a:sym typeface="+mn-ea"/>
                  </a:rPr>
                  <a:t>卷积结果再与分离核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8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Times New Roman" panose="02020503050405090304" charset="0"/>
                            <a:cs typeface="Times New Roman" panose="02020603050405020304" pitchFamily="18" charset="0"/>
                            <a:sym typeface="+mn-ea"/>
                          </a:rPr>
                        </m:ctrlPr>
                      </m:sSubPr>
                      <m:e>
                        <m:r>
                          <a:rPr kumimoji="1" lang="en-US" altLang="zh-CN" sz="28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Times New Roman" panose="02020503050405090304" charset="0"/>
                            <a:cs typeface="Times New Roman" panose="02020603050405020304" pitchFamily="18" charset="0"/>
                            <a:sym typeface="+mn-ea"/>
                          </a:rPr>
                          <m:t>𝑤</m:t>
                        </m:r>
                      </m:e>
                      <m:sub>
                        <m:r>
                          <a:rPr kumimoji="1" lang="en-US" altLang="zh-CN" sz="28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Times New Roman" panose="02020503050405090304" charset="0"/>
                            <a:cs typeface="Times New Roman" panose="02020603050405020304" pitchFamily="18" charset="0"/>
                            <a:sym typeface="+mn-ea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1" lang="zh-CN" altLang="en-US" sz="28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  <a:sym typeface="+mn-ea"/>
                  </a:rPr>
                  <a:t>做卷积</a:t>
                </a:r>
              </a:p>
              <a:p>
                <a:pPr marL="800100" lvl="1" indent="-342900" fontAlgn="auto">
                  <a:buFont typeface="Wingdings" panose="05000000000000000000" pitchFamily="2" charset="2"/>
                  <a:buChar char="n"/>
                </a:pPr>
                <a:endParaRPr kumimoji="1" lang="zh-CN" altLang="en-US" sz="2800" dirty="0">
                  <a:solidFill>
                    <a:schemeClr val="tx1"/>
                  </a:solidFill>
                  <a:latin typeface="Times New Roman Bold" panose="02020503050405090304" charset="0"/>
                  <a:ea typeface="宋体" panose="02010600030101010101" pitchFamily="2" charset="-122"/>
                  <a:cs typeface="Times New Roman Italic" panose="02020503050405090304" charset="0"/>
                  <a:sym typeface="+mn-ea"/>
                </a:endParaRPr>
              </a:p>
              <a:p>
                <a:pPr marL="800100" lvl="1" indent="-342900" fontAlgn="auto">
                  <a:buFont typeface="Wingdings" panose="05000000000000000000" pitchFamily="2" charset="2"/>
                  <a:buChar char="n"/>
                </a:pPr>
                <a:endParaRPr kumimoji="1" lang="zh-CN" altLang="en-US" sz="2800" dirty="0">
                  <a:solidFill>
                    <a:schemeClr val="tx1"/>
                  </a:solidFill>
                  <a:latin typeface="Times New Roman Bold" panose="02020503050405090304" charset="0"/>
                  <a:ea typeface="宋体" panose="02010600030101010101" pitchFamily="2" charset="-122"/>
                  <a:cs typeface="Times New Roman Italic" panose="02020503050405090304" charset="0"/>
                  <a:sym typeface="+mn-ea"/>
                </a:endParaRPr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165" y="1437640"/>
                <a:ext cx="8805545" cy="4047262"/>
              </a:xfrm>
              <a:prstGeom prst="rect">
                <a:avLst/>
              </a:prstGeom>
              <a:blipFill>
                <a:blip r:embed="rId4"/>
                <a:stretch>
                  <a:fillRect t="-21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矩形 12"/>
          <p:cNvSpPr/>
          <p:nvPr/>
        </p:nvSpPr>
        <p:spPr>
          <a:xfrm>
            <a:off x="19878" y="183607"/>
            <a:ext cx="298173" cy="96933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/>
        </p:nvSpPr>
        <p:spPr>
          <a:xfrm>
            <a:off x="409575" y="102552"/>
            <a:ext cx="2734310" cy="795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>
                <a:solidFill>
                  <a:schemeClr val="accent1">
                    <a:lumMod val="50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可分离核</a:t>
            </a:r>
          </a:p>
        </p:txBody>
      </p:sp>
      <p:cxnSp>
        <p:nvCxnSpPr>
          <p:cNvPr id="4" name="直线连接符 4"/>
          <p:cNvCxnSpPr/>
          <p:nvPr/>
        </p:nvCxnSpPr>
        <p:spPr>
          <a:xfrm>
            <a:off x="2647495" y="500380"/>
            <a:ext cx="25895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标题 1"/>
          <p:cNvSpPr txBox="1"/>
          <p:nvPr/>
        </p:nvSpPr>
        <p:spPr>
          <a:xfrm>
            <a:off x="502920" y="624840"/>
            <a:ext cx="4124325" cy="8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latin typeface="Times New Roman" panose="02020503050405090304" charset="0"/>
                <a:ea typeface="宋体" panose="02010600030101010101" pitchFamily="2" charset="-122"/>
                <a:cs typeface="Times New Roman" panose="02020503050405090304" charset="0"/>
              </a:rPr>
              <a:t>Separable Kernel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177165" y="1437640"/>
            <a:ext cx="8805545" cy="48310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 fontAlgn="auto">
              <a:buFont typeface="Wingdings" panose="05000000000000000000" pitchFamily="2" charset="2"/>
              <a:buChar char="n"/>
            </a:pPr>
            <a:r>
              <a:rPr kumimoji="1" lang="zh-CN" altLang="en-US" sz="2800" dirty="0">
                <a:solidFill>
                  <a:schemeClr val="tx1"/>
                </a:solidFill>
                <a:latin typeface="Times New Roman Bold" panose="02020503050405090304" charset="0"/>
                <a:ea typeface="宋体" panose="02010600030101010101" pitchFamily="2" charset="-122"/>
                <a:cs typeface="Times New Roman Italic" panose="02020503050405090304" charset="0"/>
                <a:sym typeface="+mn-ea"/>
              </a:rPr>
              <a:t>一个实例</a:t>
            </a:r>
          </a:p>
          <a:p>
            <a:pPr marL="800100" lvl="1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solidFill>
                <a:schemeClr val="tx1"/>
              </a:solidFill>
              <a:latin typeface="Times New Roman Bold" panose="02020503050405090304" charset="0"/>
              <a:ea typeface="宋体" panose="02010600030101010101" pitchFamily="2" charset="-122"/>
              <a:cs typeface="Times New Roman Italic" panose="02020503050405090304" charset="0"/>
              <a:sym typeface="+mn-ea"/>
            </a:endParaRPr>
          </a:p>
          <a:p>
            <a:pPr marL="800100" lvl="1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solidFill>
                <a:schemeClr val="tx1"/>
              </a:solidFill>
              <a:latin typeface="Times New Roman Bold" panose="02020503050405090304" charset="0"/>
              <a:ea typeface="宋体" panose="02010600030101010101" pitchFamily="2" charset="-122"/>
              <a:cs typeface="Times New Roman Italic" panose="02020503050405090304" charset="0"/>
              <a:sym typeface="+mn-ea"/>
            </a:endParaRPr>
          </a:p>
          <a:p>
            <a:pPr marL="800100" lvl="1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solidFill>
                <a:schemeClr val="tx1"/>
              </a:solidFill>
              <a:latin typeface="Times New Roman Bold" panose="02020503050405090304" charset="0"/>
              <a:ea typeface="宋体" panose="02010600030101010101" pitchFamily="2" charset="-122"/>
              <a:cs typeface="Times New Roman Italic" panose="02020503050405090304" charset="0"/>
              <a:sym typeface="+mn-ea"/>
            </a:endParaRPr>
          </a:p>
          <a:p>
            <a:pPr marL="800100" lvl="1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solidFill>
                <a:schemeClr val="tx1"/>
              </a:solidFill>
              <a:latin typeface="Times New Roman Bold" panose="02020503050405090304" charset="0"/>
              <a:ea typeface="宋体" panose="02010600030101010101" pitchFamily="2" charset="-122"/>
              <a:cs typeface="Times New Roman Italic" panose="02020503050405090304" charset="0"/>
              <a:sym typeface="+mn-ea"/>
            </a:endParaRPr>
          </a:p>
          <a:p>
            <a:pPr marL="800100" lvl="1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solidFill>
                <a:schemeClr val="tx1"/>
              </a:solidFill>
              <a:latin typeface="Times New Roman Bold" panose="02020503050405090304" charset="0"/>
              <a:ea typeface="宋体" panose="02010600030101010101" pitchFamily="2" charset="-122"/>
              <a:cs typeface="Times New Roman Italic" panose="02020503050405090304" charset="0"/>
              <a:sym typeface="+mn-ea"/>
            </a:endParaRPr>
          </a:p>
          <a:p>
            <a:pPr marL="800100" lvl="1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solidFill>
                <a:schemeClr val="tx1"/>
              </a:solidFill>
              <a:latin typeface="Times New Roman Bold" panose="02020503050405090304" charset="0"/>
              <a:ea typeface="宋体" panose="02010600030101010101" pitchFamily="2" charset="-122"/>
              <a:cs typeface="Times New Roman Italic" panose="02020503050405090304" charset="0"/>
              <a:sym typeface="+mn-ea"/>
            </a:endParaRPr>
          </a:p>
          <a:p>
            <a:pPr marL="800100" lvl="1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solidFill>
                <a:schemeClr val="tx1"/>
              </a:solidFill>
              <a:latin typeface="Times New Roman Bold" panose="02020503050405090304" charset="0"/>
              <a:ea typeface="宋体" panose="02010600030101010101" pitchFamily="2" charset="-122"/>
              <a:cs typeface="Times New Roman Italic" panose="02020503050405090304" charset="0"/>
              <a:sym typeface="+mn-ea"/>
            </a:endParaRPr>
          </a:p>
          <a:p>
            <a:pPr marL="800100" lvl="1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solidFill>
                <a:schemeClr val="tx1"/>
              </a:solidFill>
              <a:latin typeface="Times New Roman Bold" panose="02020503050405090304" charset="0"/>
              <a:ea typeface="宋体" panose="02010600030101010101" pitchFamily="2" charset="-122"/>
              <a:cs typeface="Times New Roman Italic" panose="02020503050405090304" charset="0"/>
              <a:sym typeface="+mn-ea"/>
            </a:endParaRPr>
          </a:p>
          <a:p>
            <a:pPr marL="800100" lvl="1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solidFill>
                <a:schemeClr val="tx1"/>
              </a:solidFill>
              <a:latin typeface="Times New Roman Bold" panose="02020503050405090304" charset="0"/>
              <a:ea typeface="宋体" panose="02010600030101010101" pitchFamily="2" charset="-122"/>
              <a:cs typeface="Times New Roman Italic" panose="02020503050405090304" charset="0"/>
              <a:sym typeface="+mn-ea"/>
            </a:endParaRPr>
          </a:p>
          <a:p>
            <a:pPr marL="800100" lvl="1" indent="-342900" fontAlgn="auto">
              <a:buFont typeface="Wingdings" panose="05000000000000000000" pitchFamily="2" charset="2"/>
              <a:buChar char="n"/>
            </a:pPr>
            <a:r>
              <a:rPr kumimoji="1" lang="zh-CN" altLang="en-US" sz="2800" dirty="0">
                <a:solidFill>
                  <a:schemeClr val="tx1"/>
                </a:solidFill>
                <a:latin typeface="Times New Roman Bold" panose="02020503050405090304" charset="0"/>
                <a:ea typeface="宋体" panose="02010600030101010101" pitchFamily="2" charset="-122"/>
                <a:cs typeface="Times New Roman Italic" panose="02020503050405090304" charset="0"/>
                <a:sym typeface="+mn-ea"/>
              </a:rPr>
              <a:t>核</a:t>
            </a:r>
            <a:r>
              <a:rPr kumimoji="1" lang="en-US" altLang="zh-CN" sz="2800" i="1" dirty="0">
                <a:solidFill>
                  <a:schemeClr val="tx1"/>
                </a:solidFill>
                <a:latin typeface="Times New Roman Italic" panose="02020503050405090304" charset="0"/>
                <a:ea typeface="宋体" panose="02010600030101010101" pitchFamily="2" charset="-122"/>
                <a:cs typeface="Times New Roman Italic" panose="02020503050405090304" charset="0"/>
                <a:sym typeface="+mn-ea"/>
              </a:rPr>
              <a:t>w</a:t>
            </a:r>
            <a:r>
              <a:rPr kumimoji="1" lang="zh-CN" altLang="en-US" sz="2800" dirty="0">
                <a:solidFill>
                  <a:schemeClr val="tx1"/>
                </a:solidFill>
                <a:latin typeface="Times New Roman Bold" panose="02020503050405090304" charset="0"/>
                <a:ea typeface="宋体" panose="02010600030101010101" pitchFamily="2" charset="-122"/>
                <a:cs typeface="Times New Roman Italic" panose="02020503050405090304" charset="0"/>
                <a:sym typeface="+mn-ea"/>
              </a:rPr>
              <a:t>可分离的条件：</a:t>
            </a:r>
            <a:r>
              <a:rPr kumimoji="1" lang="en-US" altLang="zh-CN" sz="2800" dirty="0">
                <a:solidFill>
                  <a:schemeClr val="tx1"/>
                </a:solidFill>
                <a:latin typeface="Times New Roman" panose="02020503050405090304" charset="0"/>
                <a:ea typeface="宋体" panose="02010600030101010101" pitchFamily="2" charset="-122"/>
                <a:cs typeface="Times New Roman" panose="02020503050405090304" charset="0"/>
                <a:sym typeface="+mn-ea"/>
              </a:rPr>
              <a:t>rank(</a:t>
            </a:r>
            <a:r>
              <a:rPr kumimoji="1" lang="en-US" altLang="zh-CN" sz="2800" i="1" dirty="0">
                <a:solidFill>
                  <a:schemeClr val="tx1"/>
                </a:solidFill>
                <a:latin typeface="Times New Roman Italic" panose="02020503050405090304" charset="0"/>
                <a:ea typeface="宋体" panose="02010600030101010101" pitchFamily="2" charset="-122"/>
                <a:cs typeface="Times New Roman Italic" panose="02020503050405090304" charset="0"/>
                <a:sym typeface="+mn-ea"/>
              </a:rPr>
              <a:t>w</a:t>
            </a:r>
            <a:r>
              <a:rPr kumimoji="1" lang="en-US" altLang="zh-CN" sz="2800" dirty="0">
                <a:solidFill>
                  <a:schemeClr val="tx1"/>
                </a:solidFill>
                <a:latin typeface="Times New Roman" panose="02020503050405090304" charset="0"/>
                <a:ea typeface="宋体" panose="02010600030101010101" pitchFamily="2" charset="-122"/>
                <a:cs typeface="Times New Roman" panose="02020503050405090304" charset="0"/>
                <a:sym typeface="+mn-ea"/>
              </a:rPr>
              <a:t>) = 1</a:t>
            </a:r>
          </a:p>
        </p:txBody>
      </p:sp>
      <p:sp>
        <p:nvSpPr>
          <p:cNvPr id="16" name="右箭头 15"/>
          <p:cNvSpPr/>
          <p:nvPr/>
        </p:nvSpPr>
        <p:spPr>
          <a:xfrm>
            <a:off x="3554637" y="2714625"/>
            <a:ext cx="489585" cy="4781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下箭头 9"/>
          <p:cNvSpPr/>
          <p:nvPr/>
        </p:nvSpPr>
        <p:spPr>
          <a:xfrm>
            <a:off x="4269012" y="3663773"/>
            <a:ext cx="486410" cy="41211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00FF043D-EFE6-D582-0465-84367C65FA0F}"/>
                  </a:ext>
                </a:extLst>
              </p:cNvPr>
              <p:cNvSpPr txBox="1"/>
              <p:nvPr/>
            </p:nvSpPr>
            <p:spPr>
              <a:xfrm>
                <a:off x="1154705" y="2384089"/>
                <a:ext cx="1688732" cy="10157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1, 1, 1</m:t>
                              </m:r>
                            </m:e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1, 1, 1</m:t>
                              </m:r>
                            </m:e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1, 1, 1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00FF043D-EFE6-D582-0465-84367C65FA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705" y="2384089"/>
                <a:ext cx="1688732" cy="101572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B7595FCC-070D-9746-A9E0-88B951C28108}"/>
                  </a:ext>
                </a:extLst>
              </p:cNvPr>
              <p:cNvSpPr txBox="1"/>
              <p:nvPr/>
            </p:nvSpPr>
            <p:spPr>
              <a:xfrm>
                <a:off x="4755422" y="2404831"/>
                <a:ext cx="3146310" cy="9742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𝒄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𝒓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B7595FCC-070D-9746-A9E0-88B951C281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5422" y="2404831"/>
                <a:ext cx="3146310" cy="97424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6EF636CD-204F-598D-A77F-A6A74913C79D}"/>
                  </a:ext>
                </a:extLst>
              </p:cNvPr>
              <p:cNvSpPr txBox="1"/>
              <p:nvPr/>
            </p:nvSpPr>
            <p:spPr>
              <a:xfrm>
                <a:off x="2279469" y="4442466"/>
                <a:ext cx="4585062" cy="11080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𝒄</m:t>
                      </m:r>
                      <m:sSup>
                        <m:sSupPr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p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1, 1, 1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1, 1, 1</m:t>
                              </m:r>
                            </m:e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1, 1, 1</m:t>
                              </m:r>
                            </m:e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1, 1, 1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6EF636CD-204F-598D-A77F-A6A74913C7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9469" y="4442466"/>
                <a:ext cx="4585062" cy="110806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图片 16">
            <a:extLst>
              <a:ext uri="{FF2B5EF4-FFF2-40B4-BE49-F238E27FC236}">
                <a16:creationId xmlns:a16="http://schemas.microsoft.com/office/drawing/2014/main" id="{B4A8CD79-9357-F2B1-3760-A5AFFDD561B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131" y="271543"/>
            <a:ext cx="872370" cy="853287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615170D5-D9CD-4BFA-92EB-216DF50DEC2D}"/>
              </a:ext>
            </a:extLst>
          </p:cNvPr>
          <p:cNvSpPr/>
          <p:nvPr/>
        </p:nvSpPr>
        <p:spPr>
          <a:xfrm>
            <a:off x="19878" y="183607"/>
            <a:ext cx="298173" cy="96933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19" name="标题 1">
            <a:extLst>
              <a:ext uri="{FF2B5EF4-FFF2-40B4-BE49-F238E27FC236}">
                <a16:creationId xmlns:a16="http://schemas.microsoft.com/office/drawing/2014/main" id="{0564E0A6-822D-85AC-8128-1FD8C422D7D6}"/>
              </a:ext>
            </a:extLst>
          </p:cNvPr>
          <p:cNvSpPr>
            <a:spLocks noGrp="1"/>
          </p:cNvSpPr>
          <p:nvPr/>
        </p:nvSpPr>
        <p:spPr>
          <a:xfrm>
            <a:off x="409575" y="102552"/>
            <a:ext cx="2734310" cy="795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>
                <a:solidFill>
                  <a:schemeClr val="accent1">
                    <a:lumMod val="50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可分离核</a:t>
            </a:r>
          </a:p>
        </p:txBody>
      </p:sp>
      <p:cxnSp>
        <p:nvCxnSpPr>
          <p:cNvPr id="20" name="直线连接符 4">
            <a:extLst>
              <a:ext uri="{FF2B5EF4-FFF2-40B4-BE49-F238E27FC236}">
                <a16:creationId xmlns:a16="http://schemas.microsoft.com/office/drawing/2014/main" id="{4731CA66-5F7A-EC29-9C61-94D49912E249}"/>
              </a:ext>
            </a:extLst>
          </p:cNvPr>
          <p:cNvCxnSpPr/>
          <p:nvPr/>
        </p:nvCxnSpPr>
        <p:spPr>
          <a:xfrm>
            <a:off x="2647495" y="500380"/>
            <a:ext cx="25895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标题 1">
            <a:extLst>
              <a:ext uri="{FF2B5EF4-FFF2-40B4-BE49-F238E27FC236}">
                <a16:creationId xmlns:a16="http://schemas.microsoft.com/office/drawing/2014/main" id="{6BDBFD23-FCCE-404A-4AEE-44E5146AFBC3}"/>
              </a:ext>
            </a:extLst>
          </p:cNvPr>
          <p:cNvSpPr txBox="1"/>
          <p:nvPr/>
        </p:nvSpPr>
        <p:spPr>
          <a:xfrm>
            <a:off x="502920" y="624840"/>
            <a:ext cx="4124325" cy="8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latin typeface="Times New Roman" panose="02020503050405090304" charset="0"/>
                <a:ea typeface="宋体" panose="02010600030101010101" pitchFamily="2" charset="-122"/>
                <a:cs typeface="Times New Roman" panose="02020503050405090304" charset="0"/>
              </a:rPr>
              <a:t>Separable Kernel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131" y="271543"/>
            <a:ext cx="872370" cy="853287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8845528" y="6556247"/>
            <a:ext cx="224042" cy="22337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10" name="标题 1"/>
          <p:cNvSpPr>
            <a:spLocks noGrp="1"/>
          </p:cNvSpPr>
          <p:nvPr/>
        </p:nvSpPr>
        <p:spPr>
          <a:xfrm>
            <a:off x="318135" y="102870"/>
            <a:ext cx="2734310" cy="795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>
                <a:solidFill>
                  <a:schemeClr val="accent1">
                    <a:lumMod val="50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数字图像处理</a:t>
            </a:r>
          </a:p>
        </p:txBody>
      </p:sp>
      <p:cxnSp>
        <p:nvCxnSpPr>
          <p:cNvPr id="11" name="直线连接符 4"/>
          <p:cNvCxnSpPr/>
          <p:nvPr/>
        </p:nvCxnSpPr>
        <p:spPr>
          <a:xfrm>
            <a:off x="3009712" y="525055"/>
            <a:ext cx="174928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19878" y="183607"/>
            <a:ext cx="298173" cy="96933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15" name="标题 1"/>
          <p:cNvSpPr txBox="1"/>
          <p:nvPr/>
        </p:nvSpPr>
        <p:spPr>
          <a:xfrm>
            <a:off x="502920" y="624840"/>
            <a:ext cx="4124325" cy="8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latin typeface="Times New Roman" panose="02020503050405090304" charset="0"/>
                <a:ea typeface="宋体" panose="02010600030101010101" pitchFamily="2" charset="-122"/>
                <a:cs typeface="Times New Roman" panose="02020503050405090304" charset="0"/>
              </a:rPr>
              <a:t>Digital Image Processing</a:t>
            </a:r>
          </a:p>
        </p:txBody>
      </p:sp>
      <p:sp>
        <p:nvSpPr>
          <p:cNvPr id="78" name="文本框 77"/>
          <p:cNvSpPr txBox="1"/>
          <p:nvPr/>
        </p:nvSpPr>
        <p:spPr>
          <a:xfrm>
            <a:off x="2251745" y="3168761"/>
            <a:ext cx="4754880" cy="10147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6000">
                <a:solidFill>
                  <a:schemeClr val="accent1">
                    <a:lumMod val="50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空间滤波基础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BB1E1317-D777-86C9-16CE-47DA2BE0AC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4" name="Group 23">
            <a:extLst>
              <a:ext uri="{FF2B5EF4-FFF2-40B4-BE49-F238E27FC236}">
                <a16:creationId xmlns:a16="http://schemas.microsoft.com/office/drawing/2014/main" id="{FE2E00B3-15B3-FA3D-CE2E-78206A90BC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7820430"/>
              </p:ext>
            </p:extLst>
          </p:nvPr>
        </p:nvGraphicFramePr>
        <p:xfrm>
          <a:off x="6343554" y="4278905"/>
          <a:ext cx="1965096" cy="1936952"/>
        </p:xfrm>
        <a:graphic>
          <a:graphicData uri="http://schemas.openxmlformats.org/drawingml/2006/table">
            <a:tbl>
              <a:tblPr/>
              <a:tblGrid>
                <a:gridCol w="4912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12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912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9127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8487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</a:txBody>
                  <a:tcPr marL="0" marR="0" marT="0" marB="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359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</a:txBody>
                  <a:tcPr marL="0" marR="0" marT="0" marB="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3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359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</a:txBody>
                  <a:tcPr marL="0" marR="0" marT="0" marB="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3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487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L="0" marR="0" marT="0" marB="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3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3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8" name="矩形 7">
            <a:extLst>
              <a:ext uri="{FF2B5EF4-FFF2-40B4-BE49-F238E27FC236}">
                <a16:creationId xmlns:a16="http://schemas.microsoft.com/office/drawing/2014/main" id="{2345FE4A-196C-F611-D512-D6A18E3B2EA4}"/>
              </a:ext>
            </a:extLst>
          </p:cNvPr>
          <p:cNvSpPr/>
          <p:nvPr/>
        </p:nvSpPr>
        <p:spPr>
          <a:xfrm>
            <a:off x="177165" y="1437640"/>
            <a:ext cx="8805545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 fontAlgn="auto">
              <a:buFont typeface="Wingdings" panose="05000000000000000000" pitchFamily="2" charset="2"/>
              <a:buChar char="n"/>
            </a:pPr>
            <a:r>
              <a:rPr kumimoji="1" lang="zh-CN" altLang="en-US" sz="2800" dirty="0">
                <a:solidFill>
                  <a:schemeClr val="tx1"/>
                </a:solidFill>
                <a:latin typeface="Times New Roman Bold" panose="02020503050405090304" charset="0"/>
                <a:ea typeface="宋体" panose="02010600030101010101" pitchFamily="2" charset="-122"/>
                <a:cs typeface="Times New Roman Italic" panose="02020503050405090304" charset="0"/>
                <a:sym typeface="+mn-ea"/>
              </a:rPr>
              <a:t>一个实例</a:t>
            </a:r>
          </a:p>
          <a:p>
            <a:pPr marL="800100" lvl="1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solidFill>
                <a:schemeClr val="tx1"/>
              </a:solidFill>
              <a:latin typeface="Times New Roman Bold" panose="02020503050405090304" charset="0"/>
              <a:ea typeface="宋体" panose="02010600030101010101" pitchFamily="2" charset="-122"/>
              <a:cs typeface="Times New Roman Italic" panose="02020503050405090304" charset="0"/>
              <a:sym typeface="+mn-ea"/>
            </a:endParaRPr>
          </a:p>
          <a:p>
            <a:pPr marL="800100" lvl="1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solidFill>
                <a:schemeClr val="tx1"/>
              </a:solidFill>
              <a:latin typeface="Times New Roman Bold" panose="02020503050405090304" charset="0"/>
              <a:ea typeface="宋体" panose="02010600030101010101" pitchFamily="2" charset="-122"/>
              <a:cs typeface="Times New Roman Italic" panose="02020503050405090304" charset="0"/>
              <a:sym typeface="+mn-ea"/>
            </a:endParaRPr>
          </a:p>
          <a:p>
            <a:pPr marL="800100" lvl="1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solidFill>
                <a:schemeClr val="tx1"/>
              </a:solidFill>
              <a:latin typeface="Times New Roman Bold" panose="02020503050405090304" charset="0"/>
              <a:ea typeface="宋体" panose="02010600030101010101" pitchFamily="2" charset="-122"/>
              <a:cs typeface="Times New Roman Italic" panose="02020503050405090304" charset="0"/>
              <a:sym typeface="+mn-ea"/>
            </a:endParaRPr>
          </a:p>
          <a:p>
            <a:pPr marL="800100" lvl="1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solidFill>
                <a:schemeClr val="tx1"/>
              </a:solidFill>
              <a:latin typeface="Times New Roman Bold" panose="02020503050405090304" charset="0"/>
              <a:ea typeface="宋体" panose="02010600030101010101" pitchFamily="2" charset="-122"/>
              <a:cs typeface="Times New Roman Italic" panose="02020503050405090304" charset="0"/>
              <a:sym typeface="+mn-ea"/>
            </a:endParaRPr>
          </a:p>
          <a:p>
            <a:pPr marL="800100" lvl="1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solidFill>
                <a:schemeClr val="tx1"/>
              </a:solidFill>
              <a:latin typeface="Times New Roman Bold" panose="02020503050405090304" charset="0"/>
              <a:ea typeface="宋体" panose="02010600030101010101" pitchFamily="2" charset="-122"/>
              <a:cs typeface="Times New Roman Italic" panose="02020503050405090304" charset="0"/>
              <a:sym typeface="+mn-ea"/>
            </a:endParaRPr>
          </a:p>
          <a:p>
            <a:pPr marL="800100" lvl="1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solidFill>
                <a:schemeClr val="tx1"/>
              </a:solidFill>
              <a:latin typeface="Times New Roman Bold" panose="02020503050405090304" charset="0"/>
              <a:ea typeface="宋体" panose="02010600030101010101" pitchFamily="2" charset="-122"/>
              <a:cs typeface="Times New Roman Italic" panose="02020503050405090304" charset="0"/>
              <a:sym typeface="+mn-ea"/>
            </a:endParaRPr>
          </a:p>
          <a:p>
            <a:pPr marL="800100" lvl="1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solidFill>
                <a:schemeClr val="tx1"/>
              </a:solidFill>
              <a:latin typeface="Times New Roman Bold" panose="02020503050405090304" charset="0"/>
              <a:ea typeface="宋体" panose="02010600030101010101" pitchFamily="2" charset="-122"/>
              <a:cs typeface="Times New Roman Italic" panose="02020503050405090304" charset="0"/>
              <a:sym typeface="+mn-ea"/>
            </a:endParaRPr>
          </a:p>
          <a:p>
            <a:pPr marL="800100" lvl="1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solidFill>
                <a:schemeClr val="tx1"/>
              </a:solidFill>
              <a:latin typeface="Times New Roman Bold" panose="02020503050405090304" charset="0"/>
              <a:ea typeface="宋体" panose="02010600030101010101" pitchFamily="2" charset="-122"/>
              <a:cs typeface="Times New Roman Italic" panose="02020503050405090304" charset="0"/>
              <a:sym typeface="+mn-ea"/>
            </a:endParaRPr>
          </a:p>
          <a:p>
            <a:pPr marL="800100" lvl="1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solidFill>
                <a:schemeClr val="tx1"/>
              </a:solidFill>
              <a:latin typeface="Times New Roman Bold" panose="02020503050405090304" charset="0"/>
              <a:ea typeface="宋体" panose="02010600030101010101" pitchFamily="2" charset="-122"/>
              <a:cs typeface="Times New Roman Italic" panose="02020503050405090304" charset="0"/>
              <a:sym typeface="+mn-ea"/>
            </a:endParaRPr>
          </a:p>
        </p:txBody>
      </p:sp>
      <p:graphicFrame>
        <p:nvGraphicFramePr>
          <p:cNvPr id="11" name="Group 23">
            <a:extLst>
              <a:ext uri="{FF2B5EF4-FFF2-40B4-BE49-F238E27FC236}">
                <a16:creationId xmlns:a16="http://schemas.microsoft.com/office/drawing/2014/main" id="{625E41A4-8AC9-C5D6-205F-7699172C72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7958083"/>
              </p:ext>
            </p:extLst>
          </p:nvPr>
        </p:nvGraphicFramePr>
        <p:xfrm>
          <a:off x="718682" y="4252780"/>
          <a:ext cx="1965096" cy="1936952"/>
        </p:xfrm>
        <a:graphic>
          <a:graphicData uri="http://schemas.openxmlformats.org/drawingml/2006/table">
            <a:tbl>
              <a:tblPr/>
              <a:tblGrid>
                <a:gridCol w="4912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12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912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9127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8487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</a:txBody>
                  <a:tcPr marL="0" marR="0" marT="0" marB="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359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</a:txBody>
                  <a:tcPr marL="0" marR="0" marT="0" marB="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3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359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</a:txBody>
                  <a:tcPr marL="0" marR="0" marT="0" marB="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3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487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L="0" marR="0" marT="0" marB="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3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3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2" name="右箭头 15">
            <a:extLst>
              <a:ext uri="{FF2B5EF4-FFF2-40B4-BE49-F238E27FC236}">
                <a16:creationId xmlns:a16="http://schemas.microsoft.com/office/drawing/2014/main" id="{BBD0514B-32F7-CBC2-530C-90329CDA1E9D}"/>
              </a:ext>
            </a:extLst>
          </p:cNvPr>
          <p:cNvSpPr/>
          <p:nvPr/>
        </p:nvSpPr>
        <p:spPr>
          <a:xfrm>
            <a:off x="3554637" y="2714625"/>
            <a:ext cx="489585" cy="4781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698ED9CB-DD10-0F16-2E1B-911252C0BF06}"/>
                  </a:ext>
                </a:extLst>
              </p:cNvPr>
              <p:cNvSpPr txBox="1"/>
              <p:nvPr/>
            </p:nvSpPr>
            <p:spPr>
              <a:xfrm>
                <a:off x="1154705" y="2384089"/>
                <a:ext cx="1688732" cy="10157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698ED9CB-DD10-0F16-2E1B-911252C0BF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705" y="2384089"/>
                <a:ext cx="1688732" cy="101572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5DED0625-4060-1F74-DA32-989ECCE57421}"/>
                  </a:ext>
                </a:extLst>
              </p:cNvPr>
              <p:cNvSpPr txBox="1"/>
              <p:nvPr/>
            </p:nvSpPr>
            <p:spPr>
              <a:xfrm>
                <a:off x="4755422" y="2404831"/>
                <a:ext cx="3146310" cy="9742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𝒄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𝒓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5DED0625-4060-1F74-DA32-989ECCE574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5422" y="2404831"/>
                <a:ext cx="3146310" cy="97424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图片 16">
            <a:extLst>
              <a:ext uri="{FF2B5EF4-FFF2-40B4-BE49-F238E27FC236}">
                <a16:creationId xmlns:a16="http://schemas.microsoft.com/office/drawing/2014/main" id="{AB5A6CFD-91A2-DC37-213B-1EF28AFBD7E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131" y="271543"/>
            <a:ext cx="872370" cy="853287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630EA8F3-4F3E-4BA3-F518-3C4951A1DACC}"/>
              </a:ext>
            </a:extLst>
          </p:cNvPr>
          <p:cNvSpPr/>
          <p:nvPr/>
        </p:nvSpPr>
        <p:spPr>
          <a:xfrm>
            <a:off x="19878" y="183607"/>
            <a:ext cx="298173" cy="96933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19" name="标题 1">
            <a:extLst>
              <a:ext uri="{FF2B5EF4-FFF2-40B4-BE49-F238E27FC236}">
                <a16:creationId xmlns:a16="http://schemas.microsoft.com/office/drawing/2014/main" id="{EA098208-6753-C8F7-23F6-119B2FBA6AB6}"/>
              </a:ext>
            </a:extLst>
          </p:cNvPr>
          <p:cNvSpPr>
            <a:spLocks noGrp="1"/>
          </p:cNvSpPr>
          <p:nvPr/>
        </p:nvSpPr>
        <p:spPr>
          <a:xfrm>
            <a:off x="409575" y="102552"/>
            <a:ext cx="2734310" cy="795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>
                <a:solidFill>
                  <a:schemeClr val="accent1">
                    <a:lumMod val="50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可分离核</a:t>
            </a:r>
          </a:p>
        </p:txBody>
      </p:sp>
      <p:cxnSp>
        <p:nvCxnSpPr>
          <p:cNvPr id="20" name="直线连接符 4">
            <a:extLst>
              <a:ext uri="{FF2B5EF4-FFF2-40B4-BE49-F238E27FC236}">
                <a16:creationId xmlns:a16="http://schemas.microsoft.com/office/drawing/2014/main" id="{D8A3FDC3-B1F1-81AB-6D16-D1B44E1CCAD5}"/>
              </a:ext>
            </a:extLst>
          </p:cNvPr>
          <p:cNvCxnSpPr/>
          <p:nvPr/>
        </p:nvCxnSpPr>
        <p:spPr>
          <a:xfrm>
            <a:off x="2647495" y="500380"/>
            <a:ext cx="25895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标题 1">
            <a:extLst>
              <a:ext uri="{FF2B5EF4-FFF2-40B4-BE49-F238E27FC236}">
                <a16:creationId xmlns:a16="http://schemas.microsoft.com/office/drawing/2014/main" id="{6AB22E28-38B2-92E2-85C5-A8F94C34038C}"/>
              </a:ext>
            </a:extLst>
          </p:cNvPr>
          <p:cNvSpPr txBox="1"/>
          <p:nvPr/>
        </p:nvSpPr>
        <p:spPr>
          <a:xfrm>
            <a:off x="502920" y="624840"/>
            <a:ext cx="4124325" cy="8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latin typeface="Times New Roman" panose="02020503050405090304" charset="0"/>
                <a:ea typeface="宋体" panose="02010600030101010101" pitchFamily="2" charset="-122"/>
                <a:cs typeface="Times New Roman" panose="02020503050405090304" charset="0"/>
              </a:rPr>
              <a:t>Separable Kernel</a:t>
            </a:r>
          </a:p>
        </p:txBody>
      </p:sp>
      <p:grpSp>
        <p:nvGrpSpPr>
          <p:cNvPr id="22" name="Group 55">
            <a:extLst>
              <a:ext uri="{FF2B5EF4-FFF2-40B4-BE49-F238E27FC236}">
                <a16:creationId xmlns:a16="http://schemas.microsoft.com/office/drawing/2014/main" id="{A1E03999-F560-5C3C-8239-C359C5E6C0DA}"/>
              </a:ext>
            </a:extLst>
          </p:cNvPr>
          <p:cNvGrpSpPr>
            <a:grpSpLocks/>
          </p:cNvGrpSpPr>
          <p:nvPr/>
        </p:nvGrpSpPr>
        <p:grpSpPr bwMode="auto">
          <a:xfrm>
            <a:off x="3454092" y="4525195"/>
            <a:ext cx="1464716" cy="1444373"/>
            <a:chOff x="528" y="192"/>
            <a:chExt cx="1152" cy="1136"/>
          </a:xfrm>
        </p:grpSpPr>
        <p:sp>
          <p:nvSpPr>
            <p:cNvPr id="23" name="Rectangle 56">
              <a:extLst>
                <a:ext uri="{FF2B5EF4-FFF2-40B4-BE49-F238E27FC236}">
                  <a16:creationId xmlns:a16="http://schemas.microsoft.com/office/drawing/2014/main" id="{C0FE0396-6847-0958-F5E9-6DF94319F6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6" y="949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t-EE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rPr>
                <a:t>1</a:t>
              </a:r>
            </a:p>
          </p:txBody>
        </p:sp>
        <p:sp>
          <p:nvSpPr>
            <p:cNvPr id="24" name="Rectangle 57">
              <a:extLst>
                <a:ext uri="{FF2B5EF4-FFF2-40B4-BE49-F238E27FC236}">
                  <a16:creationId xmlns:a16="http://schemas.microsoft.com/office/drawing/2014/main" id="{E810E909-2E3D-2D73-3532-F533D9A909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2" y="949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t-EE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rPr>
                <a:t>1</a:t>
              </a:r>
            </a:p>
          </p:txBody>
        </p:sp>
        <p:sp>
          <p:nvSpPr>
            <p:cNvPr id="25" name="Rectangle 58">
              <a:extLst>
                <a:ext uri="{FF2B5EF4-FFF2-40B4-BE49-F238E27FC236}">
                  <a16:creationId xmlns:a16="http://schemas.microsoft.com/office/drawing/2014/main" id="{9C2ED1C9-1B55-D1D7-CE8D-C23AE6862A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" y="949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t-EE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rPr>
                <a:t>1</a:t>
              </a:r>
            </a:p>
          </p:txBody>
        </p:sp>
        <p:sp>
          <p:nvSpPr>
            <p:cNvPr id="26" name="Rectangle 59">
              <a:extLst>
                <a:ext uri="{FF2B5EF4-FFF2-40B4-BE49-F238E27FC236}">
                  <a16:creationId xmlns:a16="http://schemas.microsoft.com/office/drawing/2014/main" id="{12CFDCFA-9500-F316-ECD7-F0A314C817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6" y="571"/>
              <a:ext cx="384" cy="378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t-EE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rPr>
                <a:t>1</a:t>
              </a:r>
            </a:p>
          </p:txBody>
        </p:sp>
        <p:sp>
          <p:nvSpPr>
            <p:cNvPr id="27" name="Rectangle 60">
              <a:extLst>
                <a:ext uri="{FF2B5EF4-FFF2-40B4-BE49-F238E27FC236}">
                  <a16:creationId xmlns:a16="http://schemas.microsoft.com/office/drawing/2014/main" id="{76B52EF3-6369-4373-6768-706FE340AF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2" y="571"/>
              <a:ext cx="384" cy="378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t-EE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rPr>
                <a:t>1</a:t>
              </a:r>
            </a:p>
          </p:txBody>
        </p:sp>
        <p:sp>
          <p:nvSpPr>
            <p:cNvPr id="28" name="Rectangle 61">
              <a:extLst>
                <a:ext uri="{FF2B5EF4-FFF2-40B4-BE49-F238E27FC236}">
                  <a16:creationId xmlns:a16="http://schemas.microsoft.com/office/drawing/2014/main" id="{F29516B9-A562-1D0A-D2E5-80E598D4CB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" y="571"/>
              <a:ext cx="384" cy="378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t-EE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rPr>
                <a:t>1</a:t>
              </a:r>
            </a:p>
          </p:txBody>
        </p:sp>
        <p:sp>
          <p:nvSpPr>
            <p:cNvPr id="29" name="Rectangle 62">
              <a:extLst>
                <a:ext uri="{FF2B5EF4-FFF2-40B4-BE49-F238E27FC236}">
                  <a16:creationId xmlns:a16="http://schemas.microsoft.com/office/drawing/2014/main" id="{3D0DF802-D452-6472-8572-4CD452FE85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6" y="192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t-EE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rPr>
                <a:t>1</a:t>
              </a:r>
            </a:p>
          </p:txBody>
        </p:sp>
        <p:sp>
          <p:nvSpPr>
            <p:cNvPr id="30" name="Rectangle 63">
              <a:extLst>
                <a:ext uri="{FF2B5EF4-FFF2-40B4-BE49-F238E27FC236}">
                  <a16:creationId xmlns:a16="http://schemas.microsoft.com/office/drawing/2014/main" id="{EC0C5DAF-E0D0-9D02-CC66-A73ACA520E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2" y="192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t-EE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rPr>
                <a:t>1</a:t>
              </a:r>
            </a:p>
          </p:txBody>
        </p:sp>
        <p:sp>
          <p:nvSpPr>
            <p:cNvPr id="31" name="Rectangle 64">
              <a:extLst>
                <a:ext uri="{FF2B5EF4-FFF2-40B4-BE49-F238E27FC236}">
                  <a16:creationId xmlns:a16="http://schemas.microsoft.com/office/drawing/2014/main" id="{7801CE78-797D-8BF5-0E29-09DD372F4E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" y="192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t-EE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rPr>
                <a:t>1</a:t>
              </a:r>
            </a:p>
          </p:txBody>
        </p:sp>
        <p:sp>
          <p:nvSpPr>
            <p:cNvPr id="32" name="Line 65">
              <a:extLst>
                <a:ext uri="{FF2B5EF4-FFF2-40B4-BE49-F238E27FC236}">
                  <a16:creationId xmlns:a16="http://schemas.microsoft.com/office/drawing/2014/main" id="{0693C232-9D67-AA6D-8CC6-9FAAD5E0DD4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8" y="192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3" name="Line 66">
              <a:extLst>
                <a:ext uri="{FF2B5EF4-FFF2-40B4-BE49-F238E27FC236}">
                  <a16:creationId xmlns:a16="http://schemas.microsoft.com/office/drawing/2014/main" id="{CFB39DF8-CA69-C8B1-2638-7D84D6DD2F0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8" y="571"/>
              <a:ext cx="11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4" name="Line 67">
              <a:extLst>
                <a:ext uri="{FF2B5EF4-FFF2-40B4-BE49-F238E27FC236}">
                  <a16:creationId xmlns:a16="http://schemas.microsoft.com/office/drawing/2014/main" id="{47F83D51-197C-08D9-85C0-A96CA07ED5E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8" y="949"/>
              <a:ext cx="11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5" name="Line 68">
              <a:extLst>
                <a:ext uri="{FF2B5EF4-FFF2-40B4-BE49-F238E27FC236}">
                  <a16:creationId xmlns:a16="http://schemas.microsoft.com/office/drawing/2014/main" id="{048468A6-C528-4049-798E-A4FFF4FA966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8" y="1328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6" name="Line 69">
              <a:extLst>
                <a:ext uri="{FF2B5EF4-FFF2-40B4-BE49-F238E27FC236}">
                  <a16:creationId xmlns:a16="http://schemas.microsoft.com/office/drawing/2014/main" id="{8B2A89CC-4D2F-48A9-2E53-9B619DDBD14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8" y="192"/>
              <a:ext cx="0" cy="113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7" name="Line 70">
              <a:extLst>
                <a:ext uri="{FF2B5EF4-FFF2-40B4-BE49-F238E27FC236}">
                  <a16:creationId xmlns:a16="http://schemas.microsoft.com/office/drawing/2014/main" id="{D7F01262-3C8F-2226-5A1E-7FABB101A12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12" y="192"/>
              <a:ext cx="0" cy="1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8" name="Line 71">
              <a:extLst>
                <a:ext uri="{FF2B5EF4-FFF2-40B4-BE49-F238E27FC236}">
                  <a16:creationId xmlns:a16="http://schemas.microsoft.com/office/drawing/2014/main" id="{7D424AC7-2D3D-CD2D-7A01-D32B7B31DA1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96" y="192"/>
              <a:ext cx="0" cy="1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9" name="Line 72">
              <a:extLst>
                <a:ext uri="{FF2B5EF4-FFF2-40B4-BE49-F238E27FC236}">
                  <a16:creationId xmlns:a16="http://schemas.microsoft.com/office/drawing/2014/main" id="{4C2DBE7D-8771-5405-D5DA-7517DD12511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80" y="192"/>
              <a:ext cx="0" cy="113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41" name="Group 55">
            <a:extLst>
              <a:ext uri="{FF2B5EF4-FFF2-40B4-BE49-F238E27FC236}">
                <a16:creationId xmlns:a16="http://schemas.microsoft.com/office/drawing/2014/main" id="{D97FDA7D-5BE5-F8FD-D6A4-E90906A02852}"/>
              </a:ext>
            </a:extLst>
          </p:cNvPr>
          <p:cNvGrpSpPr>
            <a:grpSpLocks/>
          </p:cNvGrpSpPr>
          <p:nvPr/>
        </p:nvGrpSpPr>
        <p:grpSpPr bwMode="auto">
          <a:xfrm>
            <a:off x="711971" y="4263767"/>
            <a:ext cx="1464716" cy="1444373"/>
            <a:chOff x="528" y="192"/>
            <a:chExt cx="1152" cy="1136"/>
          </a:xfrm>
          <a:solidFill>
            <a:schemeClr val="accent2">
              <a:lumMod val="20000"/>
              <a:lumOff val="80000"/>
              <a:alpha val="44000"/>
            </a:schemeClr>
          </a:solidFill>
        </p:grpSpPr>
        <p:sp>
          <p:nvSpPr>
            <p:cNvPr id="42" name="Rectangle 56">
              <a:extLst>
                <a:ext uri="{FF2B5EF4-FFF2-40B4-BE49-F238E27FC236}">
                  <a16:creationId xmlns:a16="http://schemas.microsoft.com/office/drawing/2014/main" id="{DE4BE7E7-8FF0-9B94-1FFF-D68D204654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6" y="949"/>
              <a:ext cx="384" cy="379"/>
            </a:xfrm>
            <a:prstGeom prst="rect">
              <a:avLst/>
            </a:prstGeom>
            <a:grpFill/>
            <a:ln w="9525">
              <a:solidFill>
                <a:sysClr val="windowText" lastClr="000000"/>
              </a:solidFill>
              <a:miter lim="800000"/>
              <a:headEnd/>
              <a:tailEnd/>
            </a:ln>
          </p:spPr>
          <p:txBody>
            <a:bodyPr lIns="0" tIns="0" rIns="0" bIns="0" anchor="ctr" anchorCtr="1"/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t-EE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endParaRPr>
            </a:p>
          </p:txBody>
        </p:sp>
        <p:sp>
          <p:nvSpPr>
            <p:cNvPr id="43" name="Rectangle 57">
              <a:extLst>
                <a:ext uri="{FF2B5EF4-FFF2-40B4-BE49-F238E27FC236}">
                  <a16:creationId xmlns:a16="http://schemas.microsoft.com/office/drawing/2014/main" id="{DBD2965B-A1EB-5BFD-045C-B301DEC8E1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2" y="949"/>
              <a:ext cx="384" cy="379"/>
            </a:xfrm>
            <a:prstGeom prst="rect">
              <a:avLst/>
            </a:prstGeom>
            <a:grpFill/>
            <a:ln w="9525">
              <a:solidFill>
                <a:sysClr val="windowText" lastClr="000000"/>
              </a:solidFill>
              <a:miter lim="800000"/>
              <a:headEnd/>
              <a:tailEnd/>
            </a:ln>
          </p:spPr>
          <p:txBody>
            <a:bodyPr lIns="0" tIns="0" rIns="0" bIns="0" anchor="ctr" anchorCtr="1"/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t-EE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endParaRPr>
            </a:p>
          </p:txBody>
        </p:sp>
        <p:sp>
          <p:nvSpPr>
            <p:cNvPr id="44" name="Rectangle 58">
              <a:extLst>
                <a:ext uri="{FF2B5EF4-FFF2-40B4-BE49-F238E27FC236}">
                  <a16:creationId xmlns:a16="http://schemas.microsoft.com/office/drawing/2014/main" id="{8D79E2BF-3B6A-4CF8-1F06-13CB0C306C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" y="949"/>
              <a:ext cx="384" cy="379"/>
            </a:xfrm>
            <a:prstGeom prst="rect">
              <a:avLst/>
            </a:prstGeom>
            <a:grpFill/>
            <a:ln w="9525">
              <a:solidFill>
                <a:sysClr val="windowText" lastClr="000000"/>
              </a:solidFill>
              <a:miter lim="800000"/>
              <a:headEnd/>
              <a:tailEnd/>
            </a:ln>
          </p:spPr>
          <p:txBody>
            <a:bodyPr lIns="0" tIns="0" rIns="0" bIns="0" anchor="ctr" anchorCtr="1"/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t-EE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endParaRPr>
            </a:p>
          </p:txBody>
        </p:sp>
        <p:sp>
          <p:nvSpPr>
            <p:cNvPr id="45" name="Rectangle 59">
              <a:extLst>
                <a:ext uri="{FF2B5EF4-FFF2-40B4-BE49-F238E27FC236}">
                  <a16:creationId xmlns:a16="http://schemas.microsoft.com/office/drawing/2014/main" id="{DFA54B23-9258-4751-4B94-980B6F550D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6" y="571"/>
              <a:ext cx="384" cy="378"/>
            </a:xfrm>
            <a:prstGeom prst="rect">
              <a:avLst/>
            </a:prstGeom>
            <a:grpFill/>
            <a:ln w="9525">
              <a:solidFill>
                <a:sysClr val="windowText" lastClr="000000"/>
              </a:solidFill>
              <a:miter lim="800000"/>
              <a:headEnd/>
              <a:tailEnd/>
            </a:ln>
          </p:spPr>
          <p:txBody>
            <a:bodyPr lIns="0" tIns="0" rIns="0" bIns="0" anchor="ctr" anchorCtr="1"/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t-EE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endParaRPr>
            </a:p>
          </p:txBody>
        </p:sp>
        <p:sp>
          <p:nvSpPr>
            <p:cNvPr id="46" name="Rectangle 60">
              <a:extLst>
                <a:ext uri="{FF2B5EF4-FFF2-40B4-BE49-F238E27FC236}">
                  <a16:creationId xmlns:a16="http://schemas.microsoft.com/office/drawing/2014/main" id="{5DE6A7C8-07D4-7809-9A96-819DDAA286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2" y="571"/>
              <a:ext cx="384" cy="378"/>
            </a:xfrm>
            <a:prstGeom prst="rect">
              <a:avLst/>
            </a:prstGeom>
            <a:grpFill/>
            <a:ln w="9525">
              <a:solidFill>
                <a:sysClr val="windowText" lastClr="000000"/>
              </a:solidFill>
              <a:miter lim="800000"/>
              <a:headEnd/>
              <a:tailEnd/>
            </a:ln>
          </p:spPr>
          <p:txBody>
            <a:bodyPr lIns="0" tIns="0" rIns="0" bIns="0" anchor="ctr" anchorCtr="1"/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t-EE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endParaRPr>
            </a:p>
          </p:txBody>
        </p:sp>
        <p:sp>
          <p:nvSpPr>
            <p:cNvPr id="47" name="Rectangle 61">
              <a:extLst>
                <a:ext uri="{FF2B5EF4-FFF2-40B4-BE49-F238E27FC236}">
                  <a16:creationId xmlns:a16="http://schemas.microsoft.com/office/drawing/2014/main" id="{E6602CA8-4473-D9E4-7234-F7A3EEEDE0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" y="571"/>
              <a:ext cx="384" cy="378"/>
            </a:xfrm>
            <a:prstGeom prst="rect">
              <a:avLst/>
            </a:prstGeom>
            <a:grpFill/>
            <a:ln w="9525">
              <a:solidFill>
                <a:sysClr val="windowText" lastClr="000000"/>
              </a:solidFill>
              <a:miter lim="800000"/>
              <a:headEnd/>
              <a:tailEnd/>
            </a:ln>
          </p:spPr>
          <p:txBody>
            <a:bodyPr lIns="0" tIns="0" rIns="0" bIns="0" anchor="ctr" anchorCtr="1"/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t-EE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endParaRPr>
            </a:p>
          </p:txBody>
        </p:sp>
        <p:sp>
          <p:nvSpPr>
            <p:cNvPr id="48" name="Rectangle 62">
              <a:extLst>
                <a:ext uri="{FF2B5EF4-FFF2-40B4-BE49-F238E27FC236}">
                  <a16:creationId xmlns:a16="http://schemas.microsoft.com/office/drawing/2014/main" id="{0D6755ED-FCD5-C636-E7D5-BE235FD30E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6" y="192"/>
              <a:ext cx="384" cy="379"/>
            </a:xfrm>
            <a:prstGeom prst="rect">
              <a:avLst/>
            </a:prstGeom>
            <a:grpFill/>
            <a:ln w="9525">
              <a:solidFill>
                <a:sysClr val="windowText" lastClr="000000"/>
              </a:solidFill>
              <a:miter lim="800000"/>
              <a:headEnd/>
              <a:tailEnd/>
            </a:ln>
          </p:spPr>
          <p:txBody>
            <a:bodyPr lIns="0" tIns="0" rIns="0" bIns="0" anchor="ctr" anchorCtr="1"/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t-EE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endParaRPr>
            </a:p>
          </p:txBody>
        </p:sp>
        <p:sp>
          <p:nvSpPr>
            <p:cNvPr id="49" name="Rectangle 63">
              <a:extLst>
                <a:ext uri="{FF2B5EF4-FFF2-40B4-BE49-F238E27FC236}">
                  <a16:creationId xmlns:a16="http://schemas.microsoft.com/office/drawing/2014/main" id="{631AF7F7-53EC-B7E3-6653-8C8F34DE86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2" y="192"/>
              <a:ext cx="384" cy="379"/>
            </a:xfrm>
            <a:prstGeom prst="rect">
              <a:avLst/>
            </a:prstGeom>
            <a:grpFill/>
            <a:ln w="9525">
              <a:solidFill>
                <a:sysClr val="windowText" lastClr="000000"/>
              </a:solidFill>
              <a:miter lim="800000"/>
              <a:headEnd/>
              <a:tailEnd/>
            </a:ln>
          </p:spPr>
          <p:txBody>
            <a:bodyPr lIns="0" tIns="0" rIns="0" bIns="0" anchor="ctr" anchorCtr="1"/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t-EE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endParaRPr>
            </a:p>
          </p:txBody>
        </p:sp>
        <p:sp>
          <p:nvSpPr>
            <p:cNvPr id="50" name="Rectangle 64">
              <a:extLst>
                <a:ext uri="{FF2B5EF4-FFF2-40B4-BE49-F238E27FC236}">
                  <a16:creationId xmlns:a16="http://schemas.microsoft.com/office/drawing/2014/main" id="{050FB8B7-A0BE-CF70-510F-27F89D72A9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" y="192"/>
              <a:ext cx="384" cy="379"/>
            </a:xfrm>
            <a:prstGeom prst="rect">
              <a:avLst/>
            </a:prstGeom>
            <a:grpFill/>
            <a:ln w="9525">
              <a:solidFill>
                <a:sysClr val="windowText" lastClr="000000"/>
              </a:solidFill>
              <a:miter lim="800000"/>
              <a:headEnd/>
              <a:tailEnd/>
            </a:ln>
          </p:spPr>
          <p:txBody>
            <a:bodyPr lIns="0" tIns="0" rIns="0" bIns="0" anchor="ctr" anchorCtr="1"/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t-EE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endParaRPr>
            </a:p>
          </p:txBody>
        </p:sp>
        <p:sp>
          <p:nvSpPr>
            <p:cNvPr id="51" name="Line 65">
              <a:extLst>
                <a:ext uri="{FF2B5EF4-FFF2-40B4-BE49-F238E27FC236}">
                  <a16:creationId xmlns:a16="http://schemas.microsoft.com/office/drawing/2014/main" id="{7B6B6C57-A09A-F335-60E2-60C5F7F5F31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8" y="192"/>
              <a:ext cx="1152" cy="0"/>
            </a:xfrm>
            <a:prstGeom prst="line">
              <a:avLst/>
            </a:prstGeom>
            <a:grpFill/>
            <a:ln w="28575" cap="sq">
              <a:solidFill>
                <a:sysClr val="windowText" lastClr="000000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2" name="Line 66">
              <a:extLst>
                <a:ext uri="{FF2B5EF4-FFF2-40B4-BE49-F238E27FC236}">
                  <a16:creationId xmlns:a16="http://schemas.microsoft.com/office/drawing/2014/main" id="{FD9E5D72-D865-C3E3-F3EB-7F51823DAA7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8" y="571"/>
              <a:ext cx="1152" cy="0"/>
            </a:xfrm>
            <a:prstGeom prst="line">
              <a:avLst/>
            </a:prstGeom>
            <a:grpFill/>
            <a:ln w="12700">
              <a:solidFill>
                <a:sysClr val="windowText" lastClr="000000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3" name="Line 67">
              <a:extLst>
                <a:ext uri="{FF2B5EF4-FFF2-40B4-BE49-F238E27FC236}">
                  <a16:creationId xmlns:a16="http://schemas.microsoft.com/office/drawing/2014/main" id="{8A0D2D73-E30C-DC5A-D80C-A13A3710CFF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8" y="949"/>
              <a:ext cx="1152" cy="0"/>
            </a:xfrm>
            <a:prstGeom prst="line">
              <a:avLst/>
            </a:prstGeom>
            <a:grpFill/>
            <a:ln w="12700">
              <a:solidFill>
                <a:sysClr val="windowText" lastClr="000000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4" name="Line 68">
              <a:extLst>
                <a:ext uri="{FF2B5EF4-FFF2-40B4-BE49-F238E27FC236}">
                  <a16:creationId xmlns:a16="http://schemas.microsoft.com/office/drawing/2014/main" id="{3E9EAAE6-6EF0-D140-1B14-E3653ADAFCC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8" y="1328"/>
              <a:ext cx="1152" cy="0"/>
            </a:xfrm>
            <a:prstGeom prst="line">
              <a:avLst/>
            </a:prstGeom>
            <a:grpFill/>
            <a:ln w="28575" cap="sq">
              <a:solidFill>
                <a:sysClr val="windowText" lastClr="000000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5" name="Line 69">
              <a:extLst>
                <a:ext uri="{FF2B5EF4-FFF2-40B4-BE49-F238E27FC236}">
                  <a16:creationId xmlns:a16="http://schemas.microsoft.com/office/drawing/2014/main" id="{A0799C82-A05F-18ED-C8B7-D24E990A007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8" y="192"/>
              <a:ext cx="0" cy="1136"/>
            </a:xfrm>
            <a:prstGeom prst="line">
              <a:avLst/>
            </a:prstGeom>
            <a:grpFill/>
            <a:ln w="28575" cap="sq">
              <a:solidFill>
                <a:sysClr val="windowText" lastClr="000000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6" name="Line 70">
              <a:extLst>
                <a:ext uri="{FF2B5EF4-FFF2-40B4-BE49-F238E27FC236}">
                  <a16:creationId xmlns:a16="http://schemas.microsoft.com/office/drawing/2014/main" id="{16359473-7EC2-80DF-2460-9E7FD737691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12" y="192"/>
              <a:ext cx="0" cy="1136"/>
            </a:xfrm>
            <a:prstGeom prst="line">
              <a:avLst/>
            </a:prstGeom>
            <a:grpFill/>
            <a:ln w="12700">
              <a:solidFill>
                <a:sysClr val="windowText" lastClr="000000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7" name="Line 71">
              <a:extLst>
                <a:ext uri="{FF2B5EF4-FFF2-40B4-BE49-F238E27FC236}">
                  <a16:creationId xmlns:a16="http://schemas.microsoft.com/office/drawing/2014/main" id="{0E6C0DF3-D008-D526-DCD6-93E36472879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96" y="192"/>
              <a:ext cx="0" cy="1136"/>
            </a:xfrm>
            <a:prstGeom prst="line">
              <a:avLst/>
            </a:prstGeom>
            <a:grpFill/>
            <a:ln w="12700">
              <a:solidFill>
                <a:sysClr val="windowText" lastClr="000000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8" name="Line 72">
              <a:extLst>
                <a:ext uri="{FF2B5EF4-FFF2-40B4-BE49-F238E27FC236}">
                  <a16:creationId xmlns:a16="http://schemas.microsoft.com/office/drawing/2014/main" id="{0BEADFAA-CAF2-9395-6F74-F026A77AEEC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80" y="192"/>
              <a:ext cx="0" cy="1136"/>
            </a:xfrm>
            <a:prstGeom prst="line">
              <a:avLst/>
            </a:prstGeom>
            <a:grpFill/>
            <a:ln w="28575" cap="sq">
              <a:solidFill>
                <a:sysClr val="windowText" lastClr="000000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59" name="矩形 58">
            <a:extLst>
              <a:ext uri="{FF2B5EF4-FFF2-40B4-BE49-F238E27FC236}">
                <a16:creationId xmlns:a16="http://schemas.microsoft.com/office/drawing/2014/main" id="{4919FA21-9C7B-B408-4FB9-5359CCD64B60}"/>
              </a:ext>
            </a:extLst>
          </p:cNvPr>
          <p:cNvSpPr/>
          <p:nvPr/>
        </p:nvSpPr>
        <p:spPr>
          <a:xfrm>
            <a:off x="1200210" y="4740009"/>
            <a:ext cx="469387" cy="47525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60" name="Group 23">
            <a:extLst>
              <a:ext uri="{FF2B5EF4-FFF2-40B4-BE49-F238E27FC236}">
                <a16:creationId xmlns:a16="http://schemas.microsoft.com/office/drawing/2014/main" id="{B53686AF-F53D-692F-E69B-8536679064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0609645"/>
              </p:ext>
            </p:extLst>
          </p:nvPr>
        </p:nvGraphicFramePr>
        <p:xfrm>
          <a:off x="6344023" y="4274564"/>
          <a:ext cx="1965096" cy="1936952"/>
        </p:xfrm>
        <a:graphic>
          <a:graphicData uri="http://schemas.openxmlformats.org/drawingml/2006/table">
            <a:tbl>
              <a:tblPr/>
              <a:tblGrid>
                <a:gridCol w="4912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12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912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9127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8487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</a:txBody>
                  <a:tcPr marL="0" marR="0" marT="0" marB="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359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</a:txBody>
                  <a:tcPr marL="0" marR="0" marT="0" marB="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3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16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359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</a:txBody>
                  <a:tcPr marL="0" marR="0" marT="0" marB="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3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487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L="0" marR="0" marT="0" marB="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3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3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1" name="矩形 60">
            <a:extLst>
              <a:ext uri="{FF2B5EF4-FFF2-40B4-BE49-F238E27FC236}">
                <a16:creationId xmlns:a16="http://schemas.microsoft.com/office/drawing/2014/main" id="{2AAA05A7-BF76-A7B5-C1A5-1991F7B808A7}"/>
              </a:ext>
            </a:extLst>
          </p:cNvPr>
          <p:cNvSpPr/>
          <p:nvPr/>
        </p:nvSpPr>
        <p:spPr>
          <a:xfrm>
            <a:off x="6851112" y="4769446"/>
            <a:ext cx="469387" cy="47525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5" name="组合 64">
            <a:extLst>
              <a:ext uri="{FF2B5EF4-FFF2-40B4-BE49-F238E27FC236}">
                <a16:creationId xmlns:a16="http://schemas.microsoft.com/office/drawing/2014/main" id="{ADC88C6A-61F9-ADBB-3061-67178025AE79}"/>
              </a:ext>
            </a:extLst>
          </p:cNvPr>
          <p:cNvGrpSpPr/>
          <p:nvPr/>
        </p:nvGrpSpPr>
        <p:grpSpPr>
          <a:xfrm>
            <a:off x="5405156" y="4455521"/>
            <a:ext cx="538462" cy="1569660"/>
            <a:chOff x="5405156" y="4455521"/>
            <a:chExt cx="538462" cy="1569660"/>
          </a:xfrm>
        </p:grpSpPr>
        <p:sp>
          <p:nvSpPr>
            <p:cNvPr id="63" name="文本框 62">
              <a:extLst>
                <a:ext uri="{FF2B5EF4-FFF2-40B4-BE49-F238E27FC236}">
                  <a16:creationId xmlns:a16="http://schemas.microsoft.com/office/drawing/2014/main" id="{93A0C38E-7017-32BB-2361-F8D692EAB149}"/>
                </a:ext>
              </a:extLst>
            </p:cNvPr>
            <p:cNvSpPr txBox="1"/>
            <p:nvPr/>
          </p:nvSpPr>
          <p:spPr>
            <a:xfrm>
              <a:off x="5405156" y="4455521"/>
              <a:ext cx="492443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>
                  <a:latin typeface="宋体" panose="02010600030101010101" pitchFamily="2" charset="-122"/>
                  <a:ea typeface="宋体" panose="02010600030101010101" pitchFamily="2" charset="-122"/>
                </a:rPr>
                <a:t>卷</a:t>
              </a:r>
              <a:endPara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  <a:p>
              <a:endPara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  <a:p>
              <a:endPara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  <a:p>
              <a:r>
                <a:rPr lang="zh-CN" altLang="en-US" sz="2400" dirty="0">
                  <a:latin typeface="宋体" panose="02010600030101010101" pitchFamily="2" charset="-122"/>
                  <a:ea typeface="宋体" panose="02010600030101010101" pitchFamily="2" charset="-122"/>
                </a:rPr>
                <a:t>积</a:t>
              </a:r>
            </a:p>
          </p:txBody>
        </p:sp>
        <p:sp>
          <p:nvSpPr>
            <p:cNvPr id="62" name="右箭头 15">
              <a:extLst>
                <a:ext uri="{FF2B5EF4-FFF2-40B4-BE49-F238E27FC236}">
                  <a16:creationId xmlns:a16="http://schemas.microsoft.com/office/drawing/2014/main" id="{6F3EB896-187C-5B63-8207-9CCB03E9DAF4}"/>
                </a:ext>
              </a:extLst>
            </p:cNvPr>
            <p:cNvSpPr/>
            <p:nvPr/>
          </p:nvSpPr>
          <p:spPr>
            <a:xfrm>
              <a:off x="5454033" y="4985953"/>
              <a:ext cx="489585" cy="47815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297865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788A6985-F888-83E0-7E80-E3213D52DB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4" name="Group 23">
            <a:extLst>
              <a:ext uri="{FF2B5EF4-FFF2-40B4-BE49-F238E27FC236}">
                <a16:creationId xmlns:a16="http://schemas.microsoft.com/office/drawing/2014/main" id="{7016E347-EAA1-6FE2-CE8B-F2AD0416F4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7625667"/>
              </p:ext>
            </p:extLst>
          </p:nvPr>
        </p:nvGraphicFramePr>
        <p:xfrm>
          <a:off x="6343554" y="4278905"/>
          <a:ext cx="1965096" cy="1936952"/>
        </p:xfrm>
        <a:graphic>
          <a:graphicData uri="http://schemas.openxmlformats.org/drawingml/2006/table">
            <a:tbl>
              <a:tblPr/>
              <a:tblGrid>
                <a:gridCol w="4912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12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912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9127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8487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</a:txBody>
                  <a:tcPr marL="0" marR="0" marT="0" marB="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359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</a:txBody>
                  <a:tcPr marL="0" marR="0" marT="0" marB="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3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359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</a:txBody>
                  <a:tcPr marL="0" marR="0" marT="0" marB="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3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487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L="0" marR="0" marT="0" marB="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3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3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8" name="矩形 7">
            <a:extLst>
              <a:ext uri="{FF2B5EF4-FFF2-40B4-BE49-F238E27FC236}">
                <a16:creationId xmlns:a16="http://schemas.microsoft.com/office/drawing/2014/main" id="{B6033400-400B-3C90-A011-257A06A4ADFA}"/>
              </a:ext>
            </a:extLst>
          </p:cNvPr>
          <p:cNvSpPr/>
          <p:nvPr/>
        </p:nvSpPr>
        <p:spPr>
          <a:xfrm>
            <a:off x="177165" y="1437640"/>
            <a:ext cx="8805545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 fontAlgn="auto">
              <a:buFont typeface="Wingdings" panose="05000000000000000000" pitchFamily="2" charset="2"/>
              <a:buChar char="n"/>
            </a:pPr>
            <a:r>
              <a:rPr kumimoji="1" lang="zh-CN" altLang="en-US" sz="2800" dirty="0">
                <a:solidFill>
                  <a:schemeClr val="tx1"/>
                </a:solidFill>
                <a:latin typeface="Times New Roman Bold" panose="02020503050405090304" charset="0"/>
                <a:ea typeface="宋体" panose="02010600030101010101" pitchFamily="2" charset="-122"/>
                <a:cs typeface="Times New Roman Italic" panose="02020503050405090304" charset="0"/>
                <a:sym typeface="+mn-ea"/>
              </a:rPr>
              <a:t>一个实例</a:t>
            </a:r>
          </a:p>
          <a:p>
            <a:pPr marL="800100" lvl="1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solidFill>
                <a:schemeClr val="tx1"/>
              </a:solidFill>
              <a:latin typeface="Times New Roman Bold" panose="02020503050405090304" charset="0"/>
              <a:ea typeface="宋体" panose="02010600030101010101" pitchFamily="2" charset="-122"/>
              <a:cs typeface="Times New Roman Italic" panose="02020503050405090304" charset="0"/>
              <a:sym typeface="+mn-ea"/>
            </a:endParaRPr>
          </a:p>
          <a:p>
            <a:pPr marL="800100" lvl="1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solidFill>
                <a:schemeClr val="tx1"/>
              </a:solidFill>
              <a:latin typeface="Times New Roman Bold" panose="02020503050405090304" charset="0"/>
              <a:ea typeface="宋体" panose="02010600030101010101" pitchFamily="2" charset="-122"/>
              <a:cs typeface="Times New Roman Italic" panose="02020503050405090304" charset="0"/>
              <a:sym typeface="+mn-ea"/>
            </a:endParaRPr>
          </a:p>
          <a:p>
            <a:pPr marL="800100" lvl="1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solidFill>
                <a:schemeClr val="tx1"/>
              </a:solidFill>
              <a:latin typeface="Times New Roman Bold" panose="02020503050405090304" charset="0"/>
              <a:ea typeface="宋体" panose="02010600030101010101" pitchFamily="2" charset="-122"/>
              <a:cs typeface="Times New Roman Italic" panose="02020503050405090304" charset="0"/>
              <a:sym typeface="+mn-ea"/>
            </a:endParaRPr>
          </a:p>
          <a:p>
            <a:pPr marL="800100" lvl="1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solidFill>
                <a:schemeClr val="tx1"/>
              </a:solidFill>
              <a:latin typeface="Times New Roman Bold" panose="02020503050405090304" charset="0"/>
              <a:ea typeface="宋体" panose="02010600030101010101" pitchFamily="2" charset="-122"/>
              <a:cs typeface="Times New Roman Italic" panose="02020503050405090304" charset="0"/>
              <a:sym typeface="+mn-ea"/>
            </a:endParaRPr>
          </a:p>
          <a:p>
            <a:pPr marL="800100" lvl="1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solidFill>
                <a:schemeClr val="tx1"/>
              </a:solidFill>
              <a:latin typeface="Times New Roman Bold" panose="02020503050405090304" charset="0"/>
              <a:ea typeface="宋体" panose="02010600030101010101" pitchFamily="2" charset="-122"/>
              <a:cs typeface="Times New Roman Italic" panose="02020503050405090304" charset="0"/>
              <a:sym typeface="+mn-ea"/>
            </a:endParaRPr>
          </a:p>
          <a:p>
            <a:pPr marL="800100" lvl="1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solidFill>
                <a:schemeClr val="tx1"/>
              </a:solidFill>
              <a:latin typeface="Times New Roman Bold" panose="02020503050405090304" charset="0"/>
              <a:ea typeface="宋体" panose="02010600030101010101" pitchFamily="2" charset="-122"/>
              <a:cs typeface="Times New Roman Italic" panose="02020503050405090304" charset="0"/>
              <a:sym typeface="+mn-ea"/>
            </a:endParaRPr>
          </a:p>
          <a:p>
            <a:pPr marL="800100" lvl="1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solidFill>
                <a:schemeClr val="tx1"/>
              </a:solidFill>
              <a:latin typeface="Times New Roman Bold" panose="02020503050405090304" charset="0"/>
              <a:ea typeface="宋体" panose="02010600030101010101" pitchFamily="2" charset="-122"/>
              <a:cs typeface="Times New Roman Italic" panose="02020503050405090304" charset="0"/>
              <a:sym typeface="+mn-ea"/>
            </a:endParaRPr>
          </a:p>
          <a:p>
            <a:pPr marL="800100" lvl="1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solidFill>
                <a:schemeClr val="tx1"/>
              </a:solidFill>
              <a:latin typeface="Times New Roman Bold" panose="02020503050405090304" charset="0"/>
              <a:ea typeface="宋体" panose="02010600030101010101" pitchFamily="2" charset="-122"/>
              <a:cs typeface="Times New Roman Italic" panose="02020503050405090304" charset="0"/>
              <a:sym typeface="+mn-ea"/>
            </a:endParaRPr>
          </a:p>
          <a:p>
            <a:pPr marL="800100" lvl="1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solidFill>
                <a:schemeClr val="tx1"/>
              </a:solidFill>
              <a:latin typeface="Times New Roman Bold" panose="02020503050405090304" charset="0"/>
              <a:ea typeface="宋体" panose="02010600030101010101" pitchFamily="2" charset="-122"/>
              <a:cs typeface="Times New Roman Italic" panose="02020503050405090304" charset="0"/>
              <a:sym typeface="+mn-ea"/>
            </a:endParaRPr>
          </a:p>
        </p:txBody>
      </p:sp>
      <p:graphicFrame>
        <p:nvGraphicFramePr>
          <p:cNvPr id="11" name="Group 23">
            <a:extLst>
              <a:ext uri="{FF2B5EF4-FFF2-40B4-BE49-F238E27FC236}">
                <a16:creationId xmlns:a16="http://schemas.microsoft.com/office/drawing/2014/main" id="{88E3C09D-A0D8-F1CD-D237-BB92CFA474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4795250"/>
              </p:ext>
            </p:extLst>
          </p:nvPr>
        </p:nvGraphicFramePr>
        <p:xfrm>
          <a:off x="718682" y="4252780"/>
          <a:ext cx="1965096" cy="1936952"/>
        </p:xfrm>
        <a:graphic>
          <a:graphicData uri="http://schemas.openxmlformats.org/drawingml/2006/table">
            <a:tbl>
              <a:tblPr/>
              <a:tblGrid>
                <a:gridCol w="4912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12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912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9127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8487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</a:txBody>
                  <a:tcPr marL="0" marR="0" marT="0" marB="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3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359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</a:txBody>
                  <a:tcPr marL="0" marR="0" marT="0" marB="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3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359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</a:txBody>
                  <a:tcPr marL="0" marR="0" marT="0" marB="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3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487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L="0" marR="0" marT="0" marB="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3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3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2" name="右箭头 15">
            <a:extLst>
              <a:ext uri="{FF2B5EF4-FFF2-40B4-BE49-F238E27FC236}">
                <a16:creationId xmlns:a16="http://schemas.microsoft.com/office/drawing/2014/main" id="{82D2FF80-F276-32AA-86E5-2D76197482FE}"/>
              </a:ext>
            </a:extLst>
          </p:cNvPr>
          <p:cNvSpPr/>
          <p:nvPr/>
        </p:nvSpPr>
        <p:spPr>
          <a:xfrm>
            <a:off x="3554637" y="2714625"/>
            <a:ext cx="489585" cy="4781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13981063-DFEF-C338-A072-66508ABB256E}"/>
                  </a:ext>
                </a:extLst>
              </p:cNvPr>
              <p:cNvSpPr txBox="1"/>
              <p:nvPr/>
            </p:nvSpPr>
            <p:spPr>
              <a:xfrm>
                <a:off x="1154705" y="2384089"/>
                <a:ext cx="1688732" cy="10157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1, 1, 1</m:t>
                              </m:r>
                            </m:e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1, 1, 1</m:t>
                              </m:r>
                            </m:e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1, 1, 1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13981063-DFEF-C338-A072-66508ABB25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705" y="2384089"/>
                <a:ext cx="1688732" cy="101572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41EC1522-ABCD-AC08-4CE8-BBD53BAEACF6}"/>
                  </a:ext>
                </a:extLst>
              </p:cNvPr>
              <p:cNvSpPr txBox="1"/>
              <p:nvPr/>
            </p:nvSpPr>
            <p:spPr>
              <a:xfrm>
                <a:off x="4755422" y="2404831"/>
                <a:ext cx="3146310" cy="9742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𝒄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𝒓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41EC1522-ABCD-AC08-4CE8-BBD53BAEAC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5422" y="2404831"/>
                <a:ext cx="3146310" cy="97424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图片 16">
            <a:extLst>
              <a:ext uri="{FF2B5EF4-FFF2-40B4-BE49-F238E27FC236}">
                <a16:creationId xmlns:a16="http://schemas.microsoft.com/office/drawing/2014/main" id="{26914148-A508-0C93-DAF4-63871069B3B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131" y="271543"/>
            <a:ext cx="872370" cy="853287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B03E59A0-D285-D129-965F-983A9287E3A4}"/>
              </a:ext>
            </a:extLst>
          </p:cNvPr>
          <p:cNvSpPr/>
          <p:nvPr/>
        </p:nvSpPr>
        <p:spPr>
          <a:xfrm>
            <a:off x="19878" y="183607"/>
            <a:ext cx="298173" cy="96933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19" name="标题 1">
            <a:extLst>
              <a:ext uri="{FF2B5EF4-FFF2-40B4-BE49-F238E27FC236}">
                <a16:creationId xmlns:a16="http://schemas.microsoft.com/office/drawing/2014/main" id="{3C651356-0203-E02F-AB99-4329DF84D21C}"/>
              </a:ext>
            </a:extLst>
          </p:cNvPr>
          <p:cNvSpPr>
            <a:spLocks noGrp="1"/>
          </p:cNvSpPr>
          <p:nvPr/>
        </p:nvSpPr>
        <p:spPr>
          <a:xfrm>
            <a:off x="409575" y="102552"/>
            <a:ext cx="2734310" cy="795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>
                <a:solidFill>
                  <a:schemeClr val="accent1">
                    <a:lumMod val="50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可分离核</a:t>
            </a:r>
          </a:p>
        </p:txBody>
      </p:sp>
      <p:cxnSp>
        <p:nvCxnSpPr>
          <p:cNvPr id="20" name="直线连接符 4">
            <a:extLst>
              <a:ext uri="{FF2B5EF4-FFF2-40B4-BE49-F238E27FC236}">
                <a16:creationId xmlns:a16="http://schemas.microsoft.com/office/drawing/2014/main" id="{CD498CA1-C289-C6AB-467C-B7090B140A92}"/>
              </a:ext>
            </a:extLst>
          </p:cNvPr>
          <p:cNvCxnSpPr/>
          <p:nvPr/>
        </p:nvCxnSpPr>
        <p:spPr>
          <a:xfrm>
            <a:off x="2647495" y="500380"/>
            <a:ext cx="25895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标题 1">
            <a:extLst>
              <a:ext uri="{FF2B5EF4-FFF2-40B4-BE49-F238E27FC236}">
                <a16:creationId xmlns:a16="http://schemas.microsoft.com/office/drawing/2014/main" id="{1E680CD2-E88F-F8D5-FFB9-5A7B1ECB473D}"/>
              </a:ext>
            </a:extLst>
          </p:cNvPr>
          <p:cNvSpPr txBox="1"/>
          <p:nvPr/>
        </p:nvSpPr>
        <p:spPr>
          <a:xfrm>
            <a:off x="502920" y="624840"/>
            <a:ext cx="4124325" cy="8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latin typeface="Times New Roman" panose="02020503050405090304" charset="0"/>
                <a:ea typeface="宋体" panose="02010600030101010101" pitchFamily="2" charset="-122"/>
                <a:cs typeface="Times New Roman" panose="02020503050405090304" charset="0"/>
              </a:rPr>
              <a:t>Separable Kernel</a:t>
            </a:r>
          </a:p>
        </p:txBody>
      </p:sp>
      <p:graphicFrame>
        <p:nvGraphicFramePr>
          <p:cNvPr id="60" name="Group 23">
            <a:extLst>
              <a:ext uri="{FF2B5EF4-FFF2-40B4-BE49-F238E27FC236}">
                <a16:creationId xmlns:a16="http://schemas.microsoft.com/office/drawing/2014/main" id="{323B1089-201C-EE8C-4B41-9A0FBBFEF7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9059072"/>
              </p:ext>
            </p:extLst>
          </p:nvPr>
        </p:nvGraphicFramePr>
        <p:xfrm>
          <a:off x="6347894" y="4285047"/>
          <a:ext cx="1965096" cy="1936952"/>
        </p:xfrm>
        <a:graphic>
          <a:graphicData uri="http://schemas.openxmlformats.org/drawingml/2006/table">
            <a:tbl>
              <a:tblPr/>
              <a:tblGrid>
                <a:gridCol w="4912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12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912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9127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8487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</a:txBody>
                  <a:tcPr marL="0" marR="0" marT="0" marB="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359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3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6</a:t>
                      </a:r>
                    </a:p>
                  </a:txBody>
                  <a:tcPr marL="0" marR="0" marT="0" marB="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3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4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3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6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359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</a:txBody>
                  <a:tcPr marL="0" marR="0" marT="0" marB="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3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487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L="0" marR="0" marT="0" marB="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3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3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1" name="矩形 60">
            <a:extLst>
              <a:ext uri="{FF2B5EF4-FFF2-40B4-BE49-F238E27FC236}">
                <a16:creationId xmlns:a16="http://schemas.microsoft.com/office/drawing/2014/main" id="{9F7938AC-B433-FD50-CDFD-C860F81E9396}"/>
              </a:ext>
            </a:extLst>
          </p:cNvPr>
          <p:cNvSpPr/>
          <p:nvPr/>
        </p:nvSpPr>
        <p:spPr>
          <a:xfrm>
            <a:off x="6348462" y="4752864"/>
            <a:ext cx="469387" cy="47525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1" name="组合 70">
            <a:extLst>
              <a:ext uri="{FF2B5EF4-FFF2-40B4-BE49-F238E27FC236}">
                <a16:creationId xmlns:a16="http://schemas.microsoft.com/office/drawing/2014/main" id="{D59A579B-DF65-0333-0FF8-A4EF3A421890}"/>
              </a:ext>
            </a:extLst>
          </p:cNvPr>
          <p:cNvGrpSpPr/>
          <p:nvPr/>
        </p:nvGrpSpPr>
        <p:grpSpPr>
          <a:xfrm>
            <a:off x="4833935" y="4393504"/>
            <a:ext cx="538462" cy="1569660"/>
            <a:chOff x="4833935" y="4393504"/>
            <a:chExt cx="538462" cy="1569660"/>
          </a:xfrm>
        </p:grpSpPr>
        <p:sp>
          <p:nvSpPr>
            <p:cNvPr id="63" name="文本框 62">
              <a:extLst>
                <a:ext uri="{FF2B5EF4-FFF2-40B4-BE49-F238E27FC236}">
                  <a16:creationId xmlns:a16="http://schemas.microsoft.com/office/drawing/2014/main" id="{62970D0F-7394-00F8-E042-FE8B30EF3A7C}"/>
                </a:ext>
              </a:extLst>
            </p:cNvPr>
            <p:cNvSpPr txBox="1"/>
            <p:nvPr/>
          </p:nvSpPr>
          <p:spPr>
            <a:xfrm>
              <a:off x="4833935" y="4393504"/>
              <a:ext cx="492443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>
                  <a:latin typeface="宋体" panose="02010600030101010101" pitchFamily="2" charset="-122"/>
                  <a:ea typeface="宋体" panose="02010600030101010101" pitchFamily="2" charset="-122"/>
                </a:rPr>
                <a:t>卷</a:t>
              </a:r>
              <a:endPara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  <a:p>
              <a:endPara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  <a:p>
              <a:endPara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  <a:p>
              <a:r>
                <a:rPr lang="zh-CN" altLang="en-US" sz="2400" dirty="0">
                  <a:latin typeface="宋体" panose="02010600030101010101" pitchFamily="2" charset="-122"/>
                  <a:ea typeface="宋体" panose="02010600030101010101" pitchFamily="2" charset="-122"/>
                </a:rPr>
                <a:t>积</a:t>
              </a:r>
            </a:p>
          </p:txBody>
        </p:sp>
        <p:sp>
          <p:nvSpPr>
            <p:cNvPr id="62" name="右箭头 15">
              <a:extLst>
                <a:ext uri="{FF2B5EF4-FFF2-40B4-BE49-F238E27FC236}">
                  <a16:creationId xmlns:a16="http://schemas.microsoft.com/office/drawing/2014/main" id="{C8BE918E-8F2E-884D-CAAC-C5592E74A5B7}"/>
                </a:ext>
              </a:extLst>
            </p:cNvPr>
            <p:cNvSpPr/>
            <p:nvPr/>
          </p:nvSpPr>
          <p:spPr>
            <a:xfrm>
              <a:off x="4882812" y="4923936"/>
              <a:ext cx="489585" cy="47815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E70C6FA6-F15C-CB85-30C0-65A3544CDF10}"/>
              </a:ext>
            </a:extLst>
          </p:cNvPr>
          <p:cNvGrpSpPr/>
          <p:nvPr/>
        </p:nvGrpSpPr>
        <p:grpSpPr>
          <a:xfrm>
            <a:off x="3454091" y="4525195"/>
            <a:ext cx="506210" cy="1444373"/>
            <a:chOff x="3454091" y="4525195"/>
            <a:chExt cx="506210" cy="1444373"/>
          </a:xfrm>
        </p:grpSpPr>
        <p:sp>
          <p:nvSpPr>
            <p:cNvPr id="25" name="Rectangle 58">
              <a:extLst>
                <a:ext uri="{FF2B5EF4-FFF2-40B4-BE49-F238E27FC236}">
                  <a16:creationId xmlns:a16="http://schemas.microsoft.com/office/drawing/2014/main" id="{76EA19C8-01F3-8889-F5FD-16344235D8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4092" y="5487687"/>
              <a:ext cx="488239" cy="481881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t-EE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rPr>
                <a:t>1</a:t>
              </a:r>
            </a:p>
          </p:txBody>
        </p:sp>
        <p:sp>
          <p:nvSpPr>
            <p:cNvPr id="28" name="Rectangle 61">
              <a:extLst>
                <a:ext uri="{FF2B5EF4-FFF2-40B4-BE49-F238E27FC236}">
                  <a16:creationId xmlns:a16="http://schemas.microsoft.com/office/drawing/2014/main" id="{029F2439-BF76-DBE7-0556-B1F31444C3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4092" y="5007076"/>
              <a:ext cx="488239" cy="480610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t-EE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rPr>
                <a:t>1</a:t>
              </a:r>
            </a:p>
          </p:txBody>
        </p:sp>
        <p:sp>
          <p:nvSpPr>
            <p:cNvPr id="31" name="Rectangle 64">
              <a:extLst>
                <a:ext uri="{FF2B5EF4-FFF2-40B4-BE49-F238E27FC236}">
                  <a16:creationId xmlns:a16="http://schemas.microsoft.com/office/drawing/2014/main" id="{183B2724-A364-2CD0-D725-592C0D5FB7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4092" y="4525195"/>
              <a:ext cx="488239" cy="481881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t-EE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rPr>
                <a:t>1</a:t>
              </a:r>
            </a:p>
          </p:txBody>
        </p:sp>
        <p:sp>
          <p:nvSpPr>
            <p:cNvPr id="32" name="Line 65">
              <a:extLst>
                <a:ext uri="{FF2B5EF4-FFF2-40B4-BE49-F238E27FC236}">
                  <a16:creationId xmlns:a16="http://schemas.microsoft.com/office/drawing/2014/main" id="{E78108F3-3B6A-B8EC-4CA8-63321F9AE0B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459006" y="4525195"/>
              <a:ext cx="488238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3" name="Line 66">
              <a:extLst>
                <a:ext uri="{FF2B5EF4-FFF2-40B4-BE49-F238E27FC236}">
                  <a16:creationId xmlns:a16="http://schemas.microsoft.com/office/drawing/2014/main" id="{F021CAD1-E0F4-F156-7253-D21FC1609B9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59000" y="5007076"/>
              <a:ext cx="48824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5" name="Line 68">
              <a:extLst>
                <a:ext uri="{FF2B5EF4-FFF2-40B4-BE49-F238E27FC236}">
                  <a16:creationId xmlns:a16="http://schemas.microsoft.com/office/drawing/2014/main" id="{01EC499B-6335-EEB7-8152-8A61BA27585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472063" y="5969568"/>
              <a:ext cx="488238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6" name="Line 69">
              <a:extLst>
                <a:ext uri="{FF2B5EF4-FFF2-40B4-BE49-F238E27FC236}">
                  <a16:creationId xmlns:a16="http://schemas.microsoft.com/office/drawing/2014/main" id="{C5338091-13A2-091B-88BB-1DA2771A78E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54092" y="4525195"/>
              <a:ext cx="0" cy="1444373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7" name="Line 70">
              <a:extLst>
                <a:ext uri="{FF2B5EF4-FFF2-40B4-BE49-F238E27FC236}">
                  <a16:creationId xmlns:a16="http://schemas.microsoft.com/office/drawing/2014/main" id="{863E83D4-A8A8-496C-87FA-88CEE901BAF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42331" y="4525195"/>
              <a:ext cx="0" cy="144437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" name="Line 66">
              <a:extLst>
                <a:ext uri="{FF2B5EF4-FFF2-40B4-BE49-F238E27FC236}">
                  <a16:creationId xmlns:a16="http://schemas.microsoft.com/office/drawing/2014/main" id="{28696B11-9F78-9E05-70F0-ECE07F4F584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54091" y="5489881"/>
              <a:ext cx="48824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70" name="组合 69">
            <a:extLst>
              <a:ext uri="{FF2B5EF4-FFF2-40B4-BE49-F238E27FC236}">
                <a16:creationId xmlns:a16="http://schemas.microsoft.com/office/drawing/2014/main" id="{19E426A5-4632-0610-E291-351F1371C296}"/>
              </a:ext>
            </a:extLst>
          </p:cNvPr>
          <p:cNvGrpSpPr/>
          <p:nvPr/>
        </p:nvGrpSpPr>
        <p:grpSpPr>
          <a:xfrm>
            <a:off x="713769" y="4248871"/>
            <a:ext cx="506210" cy="1444373"/>
            <a:chOff x="4280289" y="4569915"/>
            <a:chExt cx="506210" cy="1444373"/>
          </a:xfrm>
        </p:grpSpPr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987A7530-15E2-8925-0269-E695B425F148}"/>
                </a:ext>
              </a:extLst>
            </p:cNvPr>
            <p:cNvSpPr/>
            <p:nvPr/>
          </p:nvSpPr>
          <p:spPr>
            <a:xfrm>
              <a:off x="4284729" y="5051187"/>
              <a:ext cx="469387" cy="47525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Rectangle 58">
              <a:extLst>
                <a:ext uri="{FF2B5EF4-FFF2-40B4-BE49-F238E27FC236}">
                  <a16:creationId xmlns:a16="http://schemas.microsoft.com/office/drawing/2014/main" id="{1351BBBC-C51F-A9BC-7B8A-4914C1983C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80290" y="5532407"/>
              <a:ext cx="488239" cy="481881"/>
            </a:xfrm>
            <a:prstGeom prst="rect">
              <a:avLst/>
            </a:prstGeom>
            <a:solidFill>
              <a:srgbClr val="FFCC99">
                <a:alpha val="27000"/>
              </a:srgbClr>
            </a:solidFill>
            <a:ln>
              <a:noFill/>
            </a:ln>
          </p:spPr>
          <p:txBody>
            <a:bodyPr lIns="0" tIns="0" rIns="0" bIns="0" anchor="ctr" anchorCtr="1"/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t-EE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endParaRPr>
            </a:p>
          </p:txBody>
        </p:sp>
        <p:sp>
          <p:nvSpPr>
            <p:cNvPr id="13" name="Rectangle 61">
              <a:extLst>
                <a:ext uri="{FF2B5EF4-FFF2-40B4-BE49-F238E27FC236}">
                  <a16:creationId xmlns:a16="http://schemas.microsoft.com/office/drawing/2014/main" id="{C42F2946-2DFB-7174-F39E-D75948BE0F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80290" y="5051796"/>
              <a:ext cx="488239" cy="480610"/>
            </a:xfrm>
            <a:prstGeom prst="rect">
              <a:avLst/>
            </a:prstGeom>
            <a:solidFill>
              <a:srgbClr val="FFCC99">
                <a:alpha val="27000"/>
              </a:srgbClr>
            </a:solidFill>
            <a:ln>
              <a:noFill/>
            </a:ln>
          </p:spPr>
          <p:txBody>
            <a:bodyPr lIns="0" tIns="0" rIns="0" bIns="0" anchor="ctr" anchorCtr="1"/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t-EE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endParaRPr>
            </a:p>
          </p:txBody>
        </p:sp>
        <p:sp>
          <p:nvSpPr>
            <p:cNvPr id="16" name="Rectangle 64">
              <a:extLst>
                <a:ext uri="{FF2B5EF4-FFF2-40B4-BE49-F238E27FC236}">
                  <a16:creationId xmlns:a16="http://schemas.microsoft.com/office/drawing/2014/main" id="{1E538017-BB8D-F3D9-3F84-4C558C9E3E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80290" y="4569915"/>
              <a:ext cx="488239" cy="481881"/>
            </a:xfrm>
            <a:prstGeom prst="rect">
              <a:avLst/>
            </a:prstGeom>
            <a:solidFill>
              <a:srgbClr val="FFCC99">
                <a:alpha val="27000"/>
              </a:srgbClr>
            </a:solidFill>
            <a:ln>
              <a:noFill/>
            </a:ln>
          </p:spPr>
          <p:txBody>
            <a:bodyPr lIns="0" tIns="0" rIns="0" bIns="0" anchor="ctr" anchorCtr="1"/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t-EE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endParaRPr>
            </a:p>
          </p:txBody>
        </p:sp>
        <p:sp>
          <p:nvSpPr>
            <p:cNvPr id="40" name="Line 65">
              <a:extLst>
                <a:ext uri="{FF2B5EF4-FFF2-40B4-BE49-F238E27FC236}">
                  <a16:creationId xmlns:a16="http://schemas.microsoft.com/office/drawing/2014/main" id="{29E6FCFF-5624-8894-F542-20509B73029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285204" y="4569915"/>
              <a:ext cx="488238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5" name="Line 66">
              <a:extLst>
                <a:ext uri="{FF2B5EF4-FFF2-40B4-BE49-F238E27FC236}">
                  <a16:creationId xmlns:a16="http://schemas.microsoft.com/office/drawing/2014/main" id="{9D47E05F-DCDB-B00F-6E81-CB101C79005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85198" y="5051796"/>
              <a:ext cx="48824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6" name="Line 68">
              <a:extLst>
                <a:ext uri="{FF2B5EF4-FFF2-40B4-BE49-F238E27FC236}">
                  <a16:creationId xmlns:a16="http://schemas.microsoft.com/office/drawing/2014/main" id="{A8C43DC2-D5E6-D0A8-6612-27CAEB5B6AA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298261" y="6014288"/>
              <a:ext cx="488238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7" name="Line 69">
              <a:extLst>
                <a:ext uri="{FF2B5EF4-FFF2-40B4-BE49-F238E27FC236}">
                  <a16:creationId xmlns:a16="http://schemas.microsoft.com/office/drawing/2014/main" id="{0297890A-5EC2-CBAC-A0BB-7E1C7EF46B0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80290" y="4569915"/>
              <a:ext cx="0" cy="1444373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8" name="Line 70">
              <a:extLst>
                <a:ext uri="{FF2B5EF4-FFF2-40B4-BE49-F238E27FC236}">
                  <a16:creationId xmlns:a16="http://schemas.microsoft.com/office/drawing/2014/main" id="{416D7CEE-E62E-1E64-C6E3-21333266275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68529" y="4569915"/>
              <a:ext cx="0" cy="144437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9" name="Line 66">
              <a:extLst>
                <a:ext uri="{FF2B5EF4-FFF2-40B4-BE49-F238E27FC236}">
                  <a16:creationId xmlns:a16="http://schemas.microsoft.com/office/drawing/2014/main" id="{BFFCA8F1-53DF-38A8-F082-4124D2F8E87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80289" y="5534601"/>
              <a:ext cx="48824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 panose="02010600030101010101" pitchFamily="2" charset="-122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65289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1.48148E-6 L 0.10833 1.48148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17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63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3.7037E-6 L 0.10694 0.00092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47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animBg="1"/>
      <p:bldP spid="61" grpId="1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494EC2EE-4492-8CEC-2FC1-A98AFEC0EC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4" name="Group 23">
            <a:extLst>
              <a:ext uri="{FF2B5EF4-FFF2-40B4-BE49-F238E27FC236}">
                <a16:creationId xmlns:a16="http://schemas.microsoft.com/office/drawing/2014/main" id="{36AFBD4F-FB50-E66F-E911-CCD3DC3456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4635607"/>
              </p:ext>
            </p:extLst>
          </p:nvPr>
        </p:nvGraphicFramePr>
        <p:xfrm>
          <a:off x="6343554" y="4278905"/>
          <a:ext cx="1965096" cy="1936952"/>
        </p:xfrm>
        <a:graphic>
          <a:graphicData uri="http://schemas.openxmlformats.org/drawingml/2006/table">
            <a:tbl>
              <a:tblPr/>
              <a:tblGrid>
                <a:gridCol w="4912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12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912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9127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8487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</a:txBody>
                  <a:tcPr marL="0" marR="0" marT="0" marB="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359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3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6</a:t>
                      </a:r>
                    </a:p>
                  </a:txBody>
                  <a:tcPr marL="0" marR="0" marT="0" marB="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3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4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3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6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359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</a:txBody>
                  <a:tcPr marL="0" marR="0" marT="0" marB="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3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487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L="0" marR="0" marT="0" marB="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3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3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8" name="矩形 7">
            <a:extLst>
              <a:ext uri="{FF2B5EF4-FFF2-40B4-BE49-F238E27FC236}">
                <a16:creationId xmlns:a16="http://schemas.microsoft.com/office/drawing/2014/main" id="{F38506CA-6C6E-E605-88DF-48E8F7C862CB}"/>
              </a:ext>
            </a:extLst>
          </p:cNvPr>
          <p:cNvSpPr/>
          <p:nvPr/>
        </p:nvSpPr>
        <p:spPr>
          <a:xfrm>
            <a:off x="177165" y="1437640"/>
            <a:ext cx="8805545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 fontAlgn="auto">
              <a:buFont typeface="Wingdings" panose="05000000000000000000" pitchFamily="2" charset="2"/>
              <a:buChar char="n"/>
            </a:pPr>
            <a:r>
              <a:rPr kumimoji="1" lang="zh-CN" altLang="en-US" sz="2800" dirty="0">
                <a:solidFill>
                  <a:schemeClr val="tx1"/>
                </a:solidFill>
                <a:latin typeface="Times New Roman Bold" panose="02020503050405090304" charset="0"/>
                <a:ea typeface="宋体" panose="02010600030101010101" pitchFamily="2" charset="-122"/>
                <a:cs typeface="Times New Roman Italic" panose="02020503050405090304" charset="0"/>
                <a:sym typeface="+mn-ea"/>
              </a:rPr>
              <a:t>一个实例</a:t>
            </a:r>
          </a:p>
          <a:p>
            <a:pPr marL="800100" lvl="1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solidFill>
                <a:schemeClr val="tx1"/>
              </a:solidFill>
              <a:latin typeface="Times New Roman Bold" panose="02020503050405090304" charset="0"/>
              <a:ea typeface="宋体" panose="02010600030101010101" pitchFamily="2" charset="-122"/>
              <a:cs typeface="Times New Roman Italic" panose="02020503050405090304" charset="0"/>
              <a:sym typeface="+mn-ea"/>
            </a:endParaRPr>
          </a:p>
          <a:p>
            <a:pPr marL="800100" lvl="1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solidFill>
                <a:schemeClr val="tx1"/>
              </a:solidFill>
              <a:latin typeface="Times New Roman Bold" panose="02020503050405090304" charset="0"/>
              <a:ea typeface="宋体" panose="02010600030101010101" pitchFamily="2" charset="-122"/>
              <a:cs typeface="Times New Roman Italic" panose="02020503050405090304" charset="0"/>
              <a:sym typeface="+mn-ea"/>
            </a:endParaRPr>
          </a:p>
          <a:p>
            <a:pPr marL="800100" lvl="1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solidFill>
                <a:schemeClr val="tx1"/>
              </a:solidFill>
              <a:latin typeface="Times New Roman Bold" panose="02020503050405090304" charset="0"/>
              <a:ea typeface="宋体" panose="02010600030101010101" pitchFamily="2" charset="-122"/>
              <a:cs typeface="Times New Roman Italic" panose="02020503050405090304" charset="0"/>
              <a:sym typeface="+mn-ea"/>
            </a:endParaRPr>
          </a:p>
          <a:p>
            <a:pPr marL="800100" lvl="1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solidFill>
                <a:schemeClr val="tx1"/>
              </a:solidFill>
              <a:latin typeface="Times New Roman Bold" panose="02020503050405090304" charset="0"/>
              <a:ea typeface="宋体" panose="02010600030101010101" pitchFamily="2" charset="-122"/>
              <a:cs typeface="Times New Roman Italic" panose="02020503050405090304" charset="0"/>
              <a:sym typeface="+mn-ea"/>
            </a:endParaRPr>
          </a:p>
          <a:p>
            <a:pPr marL="800100" lvl="1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solidFill>
                <a:schemeClr val="tx1"/>
              </a:solidFill>
              <a:latin typeface="Times New Roman Bold" panose="02020503050405090304" charset="0"/>
              <a:ea typeface="宋体" panose="02010600030101010101" pitchFamily="2" charset="-122"/>
              <a:cs typeface="Times New Roman Italic" panose="02020503050405090304" charset="0"/>
              <a:sym typeface="+mn-ea"/>
            </a:endParaRPr>
          </a:p>
          <a:p>
            <a:pPr marL="800100" lvl="1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solidFill>
                <a:schemeClr val="tx1"/>
              </a:solidFill>
              <a:latin typeface="Times New Roman Bold" panose="02020503050405090304" charset="0"/>
              <a:ea typeface="宋体" panose="02010600030101010101" pitchFamily="2" charset="-122"/>
              <a:cs typeface="Times New Roman Italic" panose="02020503050405090304" charset="0"/>
              <a:sym typeface="+mn-ea"/>
            </a:endParaRPr>
          </a:p>
          <a:p>
            <a:pPr marL="800100" lvl="1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solidFill>
                <a:schemeClr val="tx1"/>
              </a:solidFill>
              <a:latin typeface="Times New Roman Bold" panose="02020503050405090304" charset="0"/>
              <a:ea typeface="宋体" panose="02010600030101010101" pitchFamily="2" charset="-122"/>
              <a:cs typeface="Times New Roman Italic" panose="02020503050405090304" charset="0"/>
              <a:sym typeface="+mn-ea"/>
            </a:endParaRPr>
          </a:p>
          <a:p>
            <a:pPr marL="800100" lvl="1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solidFill>
                <a:schemeClr val="tx1"/>
              </a:solidFill>
              <a:latin typeface="Times New Roman Bold" panose="02020503050405090304" charset="0"/>
              <a:ea typeface="宋体" panose="02010600030101010101" pitchFamily="2" charset="-122"/>
              <a:cs typeface="Times New Roman Italic" panose="02020503050405090304" charset="0"/>
              <a:sym typeface="+mn-ea"/>
            </a:endParaRPr>
          </a:p>
          <a:p>
            <a:pPr marL="800100" lvl="1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solidFill>
                <a:schemeClr val="tx1"/>
              </a:solidFill>
              <a:latin typeface="Times New Roman Bold" panose="02020503050405090304" charset="0"/>
              <a:ea typeface="宋体" panose="02010600030101010101" pitchFamily="2" charset="-122"/>
              <a:cs typeface="Times New Roman Italic" panose="02020503050405090304" charset="0"/>
              <a:sym typeface="+mn-ea"/>
            </a:endParaRPr>
          </a:p>
        </p:txBody>
      </p:sp>
      <p:graphicFrame>
        <p:nvGraphicFramePr>
          <p:cNvPr id="11" name="Group 23">
            <a:extLst>
              <a:ext uri="{FF2B5EF4-FFF2-40B4-BE49-F238E27FC236}">
                <a16:creationId xmlns:a16="http://schemas.microsoft.com/office/drawing/2014/main" id="{02AE6771-82BD-B3D9-6129-BEB1BD4038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906905"/>
              </p:ext>
            </p:extLst>
          </p:nvPr>
        </p:nvGraphicFramePr>
        <p:xfrm>
          <a:off x="718682" y="4252780"/>
          <a:ext cx="1965096" cy="1936952"/>
        </p:xfrm>
        <a:graphic>
          <a:graphicData uri="http://schemas.openxmlformats.org/drawingml/2006/table">
            <a:tbl>
              <a:tblPr/>
              <a:tblGrid>
                <a:gridCol w="4912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12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912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9127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8487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</a:txBody>
                  <a:tcPr marL="0" marR="0" marT="0" marB="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3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359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3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6</a:t>
                      </a:r>
                    </a:p>
                  </a:txBody>
                  <a:tcPr marL="0" marR="0" marT="0" marB="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3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4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3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6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3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359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</a:txBody>
                  <a:tcPr marL="0" marR="0" marT="0" marB="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3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487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L="0" marR="0" marT="0" marB="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3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3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2" name="右箭头 15">
            <a:extLst>
              <a:ext uri="{FF2B5EF4-FFF2-40B4-BE49-F238E27FC236}">
                <a16:creationId xmlns:a16="http://schemas.microsoft.com/office/drawing/2014/main" id="{25C1C5D1-A705-4E69-F628-5692ADD7D1A7}"/>
              </a:ext>
            </a:extLst>
          </p:cNvPr>
          <p:cNvSpPr/>
          <p:nvPr/>
        </p:nvSpPr>
        <p:spPr>
          <a:xfrm>
            <a:off x="3554637" y="2714625"/>
            <a:ext cx="489585" cy="4781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4D8A0436-7DC3-1ACB-CEB2-AF4556FD61FB}"/>
                  </a:ext>
                </a:extLst>
              </p:cNvPr>
              <p:cNvSpPr txBox="1"/>
              <p:nvPr/>
            </p:nvSpPr>
            <p:spPr>
              <a:xfrm>
                <a:off x="1154705" y="2384089"/>
                <a:ext cx="1688732" cy="10157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4D8A0436-7DC3-1ACB-CEB2-AF4556FD61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705" y="2384089"/>
                <a:ext cx="1688732" cy="101572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2884E993-1058-4201-74E8-354E38B7C9B5}"/>
                  </a:ext>
                </a:extLst>
              </p:cNvPr>
              <p:cNvSpPr txBox="1"/>
              <p:nvPr/>
            </p:nvSpPr>
            <p:spPr>
              <a:xfrm>
                <a:off x="4755422" y="2404831"/>
                <a:ext cx="3146310" cy="9742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𝒄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𝒓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2884E993-1058-4201-74E8-354E38B7C9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5422" y="2404831"/>
                <a:ext cx="3146310" cy="97424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图片 16">
            <a:extLst>
              <a:ext uri="{FF2B5EF4-FFF2-40B4-BE49-F238E27FC236}">
                <a16:creationId xmlns:a16="http://schemas.microsoft.com/office/drawing/2014/main" id="{87BD7396-261C-26AE-CDCF-600A91D3352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131" y="271543"/>
            <a:ext cx="872370" cy="853287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AA109A95-1413-79FD-C668-0F905BD62CD1}"/>
              </a:ext>
            </a:extLst>
          </p:cNvPr>
          <p:cNvSpPr/>
          <p:nvPr/>
        </p:nvSpPr>
        <p:spPr>
          <a:xfrm>
            <a:off x="19878" y="183607"/>
            <a:ext cx="298173" cy="96933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19" name="标题 1">
            <a:extLst>
              <a:ext uri="{FF2B5EF4-FFF2-40B4-BE49-F238E27FC236}">
                <a16:creationId xmlns:a16="http://schemas.microsoft.com/office/drawing/2014/main" id="{9F886A7F-C1CC-0AE6-2166-A50C5F506FA2}"/>
              </a:ext>
            </a:extLst>
          </p:cNvPr>
          <p:cNvSpPr>
            <a:spLocks noGrp="1"/>
          </p:cNvSpPr>
          <p:nvPr/>
        </p:nvSpPr>
        <p:spPr>
          <a:xfrm>
            <a:off x="409575" y="102552"/>
            <a:ext cx="2734310" cy="795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>
                <a:solidFill>
                  <a:schemeClr val="accent1">
                    <a:lumMod val="50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可分离核</a:t>
            </a:r>
          </a:p>
        </p:txBody>
      </p:sp>
      <p:cxnSp>
        <p:nvCxnSpPr>
          <p:cNvPr id="20" name="直线连接符 4">
            <a:extLst>
              <a:ext uri="{FF2B5EF4-FFF2-40B4-BE49-F238E27FC236}">
                <a16:creationId xmlns:a16="http://schemas.microsoft.com/office/drawing/2014/main" id="{9538D851-FEE0-1A06-ED0B-FE435992F856}"/>
              </a:ext>
            </a:extLst>
          </p:cNvPr>
          <p:cNvCxnSpPr/>
          <p:nvPr/>
        </p:nvCxnSpPr>
        <p:spPr>
          <a:xfrm>
            <a:off x="2647495" y="500380"/>
            <a:ext cx="25895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标题 1">
            <a:extLst>
              <a:ext uri="{FF2B5EF4-FFF2-40B4-BE49-F238E27FC236}">
                <a16:creationId xmlns:a16="http://schemas.microsoft.com/office/drawing/2014/main" id="{ECDE2C0A-E827-9F0C-869D-39A7658BBDC4}"/>
              </a:ext>
            </a:extLst>
          </p:cNvPr>
          <p:cNvSpPr txBox="1"/>
          <p:nvPr/>
        </p:nvSpPr>
        <p:spPr>
          <a:xfrm>
            <a:off x="502920" y="624840"/>
            <a:ext cx="4124325" cy="8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latin typeface="Times New Roman" panose="02020503050405090304" charset="0"/>
                <a:ea typeface="宋体" panose="02010600030101010101" pitchFamily="2" charset="-122"/>
                <a:cs typeface="Times New Roman" panose="02020503050405090304" charset="0"/>
              </a:rPr>
              <a:t>Separable Kernel</a:t>
            </a:r>
          </a:p>
        </p:txBody>
      </p:sp>
      <p:graphicFrame>
        <p:nvGraphicFramePr>
          <p:cNvPr id="60" name="Group 23">
            <a:extLst>
              <a:ext uri="{FF2B5EF4-FFF2-40B4-BE49-F238E27FC236}">
                <a16:creationId xmlns:a16="http://schemas.microsoft.com/office/drawing/2014/main" id="{A97F96DA-9B71-2568-B249-61EE169928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729904"/>
              </p:ext>
            </p:extLst>
          </p:nvPr>
        </p:nvGraphicFramePr>
        <p:xfrm>
          <a:off x="6353978" y="4277342"/>
          <a:ext cx="1965096" cy="1936952"/>
        </p:xfrm>
        <a:graphic>
          <a:graphicData uri="http://schemas.openxmlformats.org/drawingml/2006/table">
            <a:tbl>
              <a:tblPr/>
              <a:tblGrid>
                <a:gridCol w="4912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12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912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9127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8487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</a:txBody>
                  <a:tcPr marL="0" marR="0" marT="0" marB="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359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3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6</a:t>
                      </a:r>
                    </a:p>
                  </a:txBody>
                  <a:tcPr marL="0" marR="0" marT="0" marB="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3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16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3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6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359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</a:txBody>
                  <a:tcPr marL="0" marR="0" marT="0" marB="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3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487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L="0" marR="0" marT="0" marB="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3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3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1" name="矩形 60">
            <a:extLst>
              <a:ext uri="{FF2B5EF4-FFF2-40B4-BE49-F238E27FC236}">
                <a16:creationId xmlns:a16="http://schemas.microsoft.com/office/drawing/2014/main" id="{611BD47B-B21A-4BF1-486E-0DCB57F1579D}"/>
              </a:ext>
            </a:extLst>
          </p:cNvPr>
          <p:cNvSpPr/>
          <p:nvPr/>
        </p:nvSpPr>
        <p:spPr>
          <a:xfrm>
            <a:off x="6857874" y="4772122"/>
            <a:ext cx="469387" cy="47525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1" name="组合 70">
            <a:extLst>
              <a:ext uri="{FF2B5EF4-FFF2-40B4-BE49-F238E27FC236}">
                <a16:creationId xmlns:a16="http://schemas.microsoft.com/office/drawing/2014/main" id="{9327FF97-0E89-EDC6-7C9E-1B40F5F61C3C}"/>
              </a:ext>
            </a:extLst>
          </p:cNvPr>
          <p:cNvGrpSpPr/>
          <p:nvPr/>
        </p:nvGrpSpPr>
        <p:grpSpPr>
          <a:xfrm>
            <a:off x="4833935" y="4393504"/>
            <a:ext cx="538462" cy="1569660"/>
            <a:chOff x="4833935" y="4393504"/>
            <a:chExt cx="538462" cy="1569660"/>
          </a:xfrm>
        </p:grpSpPr>
        <p:sp>
          <p:nvSpPr>
            <p:cNvPr id="63" name="文本框 62">
              <a:extLst>
                <a:ext uri="{FF2B5EF4-FFF2-40B4-BE49-F238E27FC236}">
                  <a16:creationId xmlns:a16="http://schemas.microsoft.com/office/drawing/2014/main" id="{3B5C3BDC-B30D-78CD-56E7-D2B9D1493FAA}"/>
                </a:ext>
              </a:extLst>
            </p:cNvPr>
            <p:cNvSpPr txBox="1"/>
            <p:nvPr/>
          </p:nvSpPr>
          <p:spPr>
            <a:xfrm>
              <a:off x="4833935" y="4393504"/>
              <a:ext cx="492443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>
                  <a:latin typeface="宋体" panose="02010600030101010101" pitchFamily="2" charset="-122"/>
                  <a:ea typeface="宋体" panose="02010600030101010101" pitchFamily="2" charset="-122"/>
                </a:rPr>
                <a:t>卷</a:t>
              </a:r>
              <a:endPara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  <a:p>
              <a:endPara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  <a:p>
              <a:endPara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  <a:p>
              <a:r>
                <a:rPr lang="zh-CN" altLang="en-US" sz="2400" dirty="0">
                  <a:latin typeface="宋体" panose="02010600030101010101" pitchFamily="2" charset="-122"/>
                  <a:ea typeface="宋体" panose="02010600030101010101" pitchFamily="2" charset="-122"/>
                </a:rPr>
                <a:t>积</a:t>
              </a:r>
            </a:p>
          </p:txBody>
        </p:sp>
        <p:sp>
          <p:nvSpPr>
            <p:cNvPr id="62" name="右箭头 15">
              <a:extLst>
                <a:ext uri="{FF2B5EF4-FFF2-40B4-BE49-F238E27FC236}">
                  <a16:creationId xmlns:a16="http://schemas.microsoft.com/office/drawing/2014/main" id="{F060A4AA-5E7E-898F-412A-B57807F8F5E9}"/>
                </a:ext>
              </a:extLst>
            </p:cNvPr>
            <p:cNvSpPr/>
            <p:nvPr/>
          </p:nvSpPr>
          <p:spPr>
            <a:xfrm>
              <a:off x="4882812" y="4923936"/>
              <a:ext cx="489585" cy="47815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466EF2B5-A7A1-72DD-7819-61B52301B798}"/>
              </a:ext>
            </a:extLst>
          </p:cNvPr>
          <p:cNvGrpSpPr/>
          <p:nvPr/>
        </p:nvGrpSpPr>
        <p:grpSpPr>
          <a:xfrm>
            <a:off x="3067744" y="4920210"/>
            <a:ext cx="1464716" cy="481881"/>
            <a:chOff x="3067744" y="4920210"/>
            <a:chExt cx="1464716" cy="481881"/>
          </a:xfrm>
        </p:grpSpPr>
        <p:sp>
          <p:nvSpPr>
            <p:cNvPr id="24" name="Rectangle 62">
              <a:extLst>
                <a:ext uri="{FF2B5EF4-FFF2-40B4-BE49-F238E27FC236}">
                  <a16:creationId xmlns:a16="http://schemas.microsoft.com/office/drawing/2014/main" id="{A68F91A4-BAE2-FCB7-C84E-8E4F8B2FA6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44221" y="4920210"/>
              <a:ext cx="488239" cy="481881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t-EE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rPr>
                <a:t>1</a:t>
              </a:r>
            </a:p>
          </p:txBody>
        </p:sp>
        <p:sp>
          <p:nvSpPr>
            <p:cNvPr id="26" name="Rectangle 63">
              <a:extLst>
                <a:ext uri="{FF2B5EF4-FFF2-40B4-BE49-F238E27FC236}">
                  <a16:creationId xmlns:a16="http://schemas.microsoft.com/office/drawing/2014/main" id="{3067A1BC-C494-7256-80DC-BEBD00063E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5983" y="4920210"/>
              <a:ext cx="488239" cy="481881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t-EE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rPr>
                <a:t>1</a:t>
              </a:r>
            </a:p>
          </p:txBody>
        </p:sp>
        <p:sp>
          <p:nvSpPr>
            <p:cNvPr id="27" name="Rectangle 64">
              <a:extLst>
                <a:ext uri="{FF2B5EF4-FFF2-40B4-BE49-F238E27FC236}">
                  <a16:creationId xmlns:a16="http://schemas.microsoft.com/office/drawing/2014/main" id="{B748F978-7E37-A608-F6CE-3D822E7E8E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67744" y="4920210"/>
              <a:ext cx="488239" cy="481881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t-EE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rPr>
                <a:t>1</a:t>
              </a:r>
            </a:p>
          </p:txBody>
        </p:sp>
        <p:sp>
          <p:nvSpPr>
            <p:cNvPr id="29" name="Line 65">
              <a:extLst>
                <a:ext uri="{FF2B5EF4-FFF2-40B4-BE49-F238E27FC236}">
                  <a16:creationId xmlns:a16="http://schemas.microsoft.com/office/drawing/2014/main" id="{A7D28C4E-953B-ED1C-ACB4-C1562697404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67744" y="4920210"/>
              <a:ext cx="1464716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0" name="Line 66">
              <a:extLst>
                <a:ext uri="{FF2B5EF4-FFF2-40B4-BE49-F238E27FC236}">
                  <a16:creationId xmlns:a16="http://schemas.microsoft.com/office/drawing/2014/main" id="{E96BC0CE-210A-25E2-ACF6-B443A1AB32E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67744" y="5402091"/>
              <a:ext cx="146471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9" name="Line 69">
              <a:extLst>
                <a:ext uri="{FF2B5EF4-FFF2-40B4-BE49-F238E27FC236}">
                  <a16:creationId xmlns:a16="http://schemas.microsoft.com/office/drawing/2014/main" id="{BA1AE87A-22C2-F8B3-310E-A12D67B3FB5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67744" y="4920210"/>
              <a:ext cx="0" cy="481881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1" name="Line 70">
              <a:extLst>
                <a:ext uri="{FF2B5EF4-FFF2-40B4-BE49-F238E27FC236}">
                  <a16:creationId xmlns:a16="http://schemas.microsoft.com/office/drawing/2014/main" id="{46253BF4-7548-7A87-266E-C838E578150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55983" y="4920210"/>
              <a:ext cx="0" cy="48188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2" name="Line 71">
              <a:extLst>
                <a:ext uri="{FF2B5EF4-FFF2-40B4-BE49-F238E27FC236}">
                  <a16:creationId xmlns:a16="http://schemas.microsoft.com/office/drawing/2014/main" id="{1FC1D9EF-E872-FEA3-2404-2311A2F4020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44221" y="4920210"/>
              <a:ext cx="0" cy="48188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3" name="Line 72">
              <a:extLst>
                <a:ext uri="{FF2B5EF4-FFF2-40B4-BE49-F238E27FC236}">
                  <a16:creationId xmlns:a16="http://schemas.microsoft.com/office/drawing/2014/main" id="{B8D1C793-1B33-0F1D-4926-F60979656ED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32460" y="4920210"/>
              <a:ext cx="0" cy="481881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2221BB3A-1767-81C1-65B8-6B4720B2C88D}"/>
              </a:ext>
            </a:extLst>
          </p:cNvPr>
          <p:cNvGrpSpPr/>
          <p:nvPr/>
        </p:nvGrpSpPr>
        <p:grpSpPr>
          <a:xfrm>
            <a:off x="728166" y="4732822"/>
            <a:ext cx="1464716" cy="481881"/>
            <a:chOff x="3220144" y="5072610"/>
            <a:chExt cx="1464716" cy="481881"/>
          </a:xfrm>
        </p:grpSpPr>
        <p:sp>
          <p:nvSpPr>
            <p:cNvPr id="44" name="Rectangle 62">
              <a:extLst>
                <a:ext uri="{FF2B5EF4-FFF2-40B4-BE49-F238E27FC236}">
                  <a16:creationId xmlns:a16="http://schemas.microsoft.com/office/drawing/2014/main" id="{3A01B3D3-CEED-FA41-FBF7-D5C0092D3D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96621" y="5072610"/>
              <a:ext cx="488239" cy="481881"/>
            </a:xfrm>
            <a:prstGeom prst="rect">
              <a:avLst/>
            </a:prstGeom>
            <a:solidFill>
              <a:srgbClr val="FFCC99">
                <a:alpha val="23000"/>
              </a:srgbClr>
            </a:solidFill>
            <a:ln>
              <a:noFill/>
            </a:ln>
          </p:spPr>
          <p:txBody>
            <a:bodyPr lIns="0" tIns="0" rIns="0" bIns="0" anchor="ctr" anchorCtr="1"/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t-EE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endParaRPr>
            </a:p>
          </p:txBody>
        </p:sp>
        <p:sp>
          <p:nvSpPr>
            <p:cNvPr id="45" name="Rectangle 63">
              <a:extLst>
                <a:ext uri="{FF2B5EF4-FFF2-40B4-BE49-F238E27FC236}">
                  <a16:creationId xmlns:a16="http://schemas.microsoft.com/office/drawing/2014/main" id="{350D2E6B-8BFB-75DE-7C49-9AF9A405CA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8383" y="5072610"/>
              <a:ext cx="488239" cy="481881"/>
            </a:xfrm>
            <a:prstGeom prst="rect">
              <a:avLst/>
            </a:prstGeom>
            <a:solidFill>
              <a:srgbClr val="FFCC99">
                <a:alpha val="23000"/>
              </a:srgbClr>
            </a:solidFill>
            <a:ln>
              <a:noFill/>
            </a:ln>
          </p:spPr>
          <p:txBody>
            <a:bodyPr lIns="0" tIns="0" rIns="0" bIns="0" anchor="ctr" anchorCtr="1"/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t-EE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endParaRPr>
            </a:p>
          </p:txBody>
        </p:sp>
        <p:sp>
          <p:nvSpPr>
            <p:cNvPr id="46" name="Rectangle 64">
              <a:extLst>
                <a:ext uri="{FF2B5EF4-FFF2-40B4-BE49-F238E27FC236}">
                  <a16:creationId xmlns:a16="http://schemas.microsoft.com/office/drawing/2014/main" id="{C58FD9C9-52A9-820A-603B-66D80767E6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20144" y="5072610"/>
              <a:ext cx="488239" cy="481881"/>
            </a:xfrm>
            <a:prstGeom prst="rect">
              <a:avLst/>
            </a:prstGeom>
            <a:solidFill>
              <a:srgbClr val="FFCC99">
                <a:alpha val="23000"/>
              </a:srgbClr>
            </a:solidFill>
            <a:ln>
              <a:noFill/>
            </a:ln>
          </p:spPr>
          <p:txBody>
            <a:bodyPr lIns="0" tIns="0" rIns="0" bIns="0" anchor="ctr" anchorCtr="1"/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t-EE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endParaRPr>
            </a:p>
          </p:txBody>
        </p:sp>
        <p:sp>
          <p:nvSpPr>
            <p:cNvPr id="47" name="Line 65">
              <a:extLst>
                <a:ext uri="{FF2B5EF4-FFF2-40B4-BE49-F238E27FC236}">
                  <a16:creationId xmlns:a16="http://schemas.microsoft.com/office/drawing/2014/main" id="{B1A2DD22-DA77-C232-55E4-81D42CCC2BD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20144" y="5072610"/>
              <a:ext cx="1464716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" name="Line 66">
              <a:extLst>
                <a:ext uri="{FF2B5EF4-FFF2-40B4-BE49-F238E27FC236}">
                  <a16:creationId xmlns:a16="http://schemas.microsoft.com/office/drawing/2014/main" id="{4CF0C02C-0CC4-257A-1892-FA2768A4D72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20144" y="5554491"/>
              <a:ext cx="146471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9" name="Line 69">
              <a:extLst>
                <a:ext uri="{FF2B5EF4-FFF2-40B4-BE49-F238E27FC236}">
                  <a16:creationId xmlns:a16="http://schemas.microsoft.com/office/drawing/2014/main" id="{5DEAC231-C1CA-606C-0061-2AB5D7E70B1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20144" y="5072610"/>
              <a:ext cx="0" cy="481881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0" name="Line 70">
              <a:extLst>
                <a:ext uri="{FF2B5EF4-FFF2-40B4-BE49-F238E27FC236}">
                  <a16:creationId xmlns:a16="http://schemas.microsoft.com/office/drawing/2014/main" id="{4CED2FC4-9220-3756-3BA2-B729EF16235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08383" y="5072610"/>
              <a:ext cx="0" cy="48188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1" name="Line 71">
              <a:extLst>
                <a:ext uri="{FF2B5EF4-FFF2-40B4-BE49-F238E27FC236}">
                  <a16:creationId xmlns:a16="http://schemas.microsoft.com/office/drawing/2014/main" id="{0F7C7A03-1D1B-5C74-9500-48E3728B93F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96621" y="5072610"/>
              <a:ext cx="0" cy="48188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2" name="Line 72">
              <a:extLst>
                <a:ext uri="{FF2B5EF4-FFF2-40B4-BE49-F238E27FC236}">
                  <a16:creationId xmlns:a16="http://schemas.microsoft.com/office/drawing/2014/main" id="{16AE5BC6-861E-3A29-F083-4567859FBC2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84860" y="5072610"/>
              <a:ext cx="0" cy="481881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56" name="矩形 55">
            <a:extLst>
              <a:ext uri="{FF2B5EF4-FFF2-40B4-BE49-F238E27FC236}">
                <a16:creationId xmlns:a16="http://schemas.microsoft.com/office/drawing/2014/main" id="{CF9C6DBB-A2BD-F222-8374-217262878004}"/>
              </a:ext>
            </a:extLst>
          </p:cNvPr>
          <p:cNvSpPr/>
          <p:nvPr/>
        </p:nvSpPr>
        <p:spPr>
          <a:xfrm>
            <a:off x="1200210" y="4740009"/>
            <a:ext cx="469387" cy="47525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3729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177166" y="1437640"/>
            <a:ext cx="8670336" cy="78483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 fontAlgn="auto">
              <a:buFont typeface="Wingdings" panose="05000000000000000000" pitchFamily="2" charset="2"/>
              <a:buChar char="n"/>
            </a:pPr>
            <a:r>
              <a:rPr kumimoji="1" lang="zh-CN" altLang="en-US" sz="2800" b="1" dirty="0">
                <a:latin typeface="Times New Roman Bold" panose="02020503050405090304" charset="0"/>
                <a:ea typeface="宋体" panose="02010600030101010101" pitchFamily="2" charset="-122"/>
                <a:cs typeface="Times New Roman Italic" panose="02020503050405090304" charset="0"/>
                <a:sym typeface="+mn-ea"/>
              </a:rPr>
              <a:t>可分离核优势</a:t>
            </a:r>
          </a:p>
          <a:p>
            <a:pPr marL="914400" lvl="1" indent="-457200" fontAlgn="auto">
              <a:buFont typeface="Wingdings" panose="05000000000000000000" pitchFamily="2" charset="2"/>
              <a:buChar char="Ø"/>
            </a:pPr>
            <a:r>
              <a:rPr kumimoji="1" lang="zh-CN" altLang="en-US" sz="2800" dirty="0">
                <a:latin typeface="Times New Roman Bold" panose="02020503050405090304" charset="0"/>
                <a:ea typeface="宋体" panose="02010600030101010101" pitchFamily="2" charset="-122"/>
                <a:cs typeface="Times New Roman Italic" panose="02020503050405090304" charset="0"/>
                <a:sym typeface="+mn-ea"/>
              </a:rPr>
              <a:t>可分离核可以通过两次卷积，降低空间滤波的计算代价，降低的比率为</a:t>
            </a:r>
          </a:p>
          <a:p>
            <a:pPr marL="800100" lvl="1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Times New Roman Bold" panose="02020503050405090304" charset="0"/>
              <a:ea typeface="宋体" panose="02010600030101010101" pitchFamily="2" charset="-122"/>
              <a:cs typeface="Times New Roman Italic" panose="02020503050405090304" charset="0"/>
              <a:sym typeface="+mn-ea"/>
            </a:endParaRPr>
          </a:p>
          <a:p>
            <a:pPr lvl="2" indent="0" fontAlgn="auto">
              <a:buFont typeface="Wingdings" panose="05000000000000000000" pitchFamily="2" charset="2"/>
              <a:buNone/>
            </a:pPr>
            <a:endParaRPr kumimoji="1" lang="zh-CN" altLang="en-US" sz="2800" dirty="0">
              <a:solidFill>
                <a:schemeClr val="tx1"/>
              </a:solidFill>
              <a:latin typeface="Times New Roman Bold" panose="02020503050405090304" charset="0"/>
              <a:ea typeface="宋体" panose="02010600030101010101" pitchFamily="2" charset="-122"/>
              <a:cs typeface="Times New Roman Italic" panose="02020503050405090304" charset="0"/>
              <a:sym typeface="+mn-ea"/>
            </a:endParaRPr>
          </a:p>
          <a:p>
            <a:pPr marL="800100" lvl="1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solidFill>
                <a:schemeClr val="tx1"/>
              </a:solidFill>
              <a:latin typeface="Times New Roman Bold" panose="02020503050405090304" charset="0"/>
              <a:ea typeface="宋体" panose="02010600030101010101" pitchFamily="2" charset="-122"/>
              <a:cs typeface="Times New Roman Italic" panose="02020503050405090304" charset="0"/>
              <a:sym typeface="+mn-ea"/>
            </a:endParaRPr>
          </a:p>
          <a:p>
            <a:pPr marL="800100" lvl="1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solidFill>
                <a:schemeClr val="tx1"/>
              </a:solidFill>
              <a:latin typeface="Times New Roman Bold" panose="02020503050405090304" charset="0"/>
              <a:ea typeface="宋体" panose="02010600030101010101" pitchFamily="2" charset="-122"/>
              <a:cs typeface="Times New Roman Italic" panose="02020503050405090304" charset="0"/>
              <a:sym typeface="+mn-ea"/>
            </a:endParaRP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kumimoji="1" lang="zh-CN" altLang="en-US" sz="2800" dirty="0">
                <a:solidFill>
                  <a:schemeClr val="tx1"/>
                </a:solidFill>
                <a:latin typeface="Times New Roman Bold" panose="02020503050405090304" charset="0"/>
                <a:ea typeface="宋体" panose="02010600030101010101" pitchFamily="2" charset="-122"/>
                <a:cs typeface="Times New Roman Italic" panose="02020503050405090304" charset="0"/>
                <a:sym typeface="+mn-ea"/>
              </a:rPr>
              <a:t>其中，</a:t>
            </a:r>
            <a:r>
              <a:rPr kumimoji="1" lang="en-US" altLang="zh-CN" sz="2800" i="1" dirty="0">
                <a:solidFill>
                  <a:schemeClr val="tx1"/>
                </a:solidFill>
                <a:latin typeface="Times New Roman Italic" panose="02020503050405090304" charset="0"/>
                <a:ea typeface="宋体" panose="02010600030101010101" pitchFamily="2" charset="-122"/>
                <a:cs typeface="Times New Roman Italic" panose="02020503050405090304" charset="0"/>
                <a:sym typeface="+mn-ea"/>
              </a:rPr>
              <a:t>M</a:t>
            </a:r>
            <a:r>
              <a:rPr kumimoji="1" lang="zh-CN" altLang="en-US" sz="2800" i="1" dirty="0">
                <a:solidFill>
                  <a:schemeClr val="tx1"/>
                </a:solidFill>
                <a:latin typeface="Times New Roman Bold" panose="02020503050405090304" charset="0"/>
                <a:ea typeface="宋体" charset="0"/>
                <a:cs typeface="Times New Roman Italic" panose="02020503050405090304" charset="0"/>
                <a:sym typeface="+mn-ea"/>
              </a:rPr>
              <a:t>、</a:t>
            </a:r>
            <a:r>
              <a:rPr kumimoji="1" lang="en-US" altLang="zh-CN" sz="2800" i="1" dirty="0">
                <a:solidFill>
                  <a:schemeClr val="tx1"/>
                </a:solidFill>
                <a:latin typeface="Times New Roman Italic" panose="02020503050405090304" charset="0"/>
                <a:ea typeface="宋体" charset="0"/>
                <a:cs typeface="Times New Roman Italic" panose="02020503050405090304" charset="0"/>
                <a:sym typeface="+mn-ea"/>
              </a:rPr>
              <a:t>N</a:t>
            </a:r>
            <a:r>
              <a:rPr kumimoji="1" lang="en-US" altLang="zh-CN" sz="2800" i="1" dirty="0">
                <a:solidFill>
                  <a:schemeClr val="tx1"/>
                </a:solidFill>
                <a:latin typeface="Times New Roman Bold" panose="02020503050405090304" charset="0"/>
                <a:ea typeface="宋体" charset="0"/>
                <a:cs typeface="Times New Roman Italic" panose="02020503050405090304" charset="0"/>
                <a:sym typeface="+mn-ea"/>
              </a:rPr>
              <a:t> </a:t>
            </a:r>
            <a:r>
              <a:rPr kumimoji="1" lang="zh-CN" altLang="en-US" sz="2800" dirty="0">
                <a:solidFill>
                  <a:schemeClr val="tx1"/>
                </a:solidFill>
                <a:latin typeface="Times New Roman Bold" panose="02020503050405090304" charset="0"/>
                <a:ea typeface="宋体" charset="0"/>
                <a:cs typeface="Times New Roman Italic" panose="02020503050405090304" charset="0"/>
                <a:sym typeface="+mn-ea"/>
              </a:rPr>
              <a:t>分别是对应图像 </a:t>
            </a:r>
            <a:r>
              <a:rPr kumimoji="1" lang="en-US" altLang="zh-CN" sz="2800" i="1" dirty="0">
                <a:solidFill>
                  <a:schemeClr val="tx1"/>
                </a:solidFill>
                <a:latin typeface="Times New Roman Italic" panose="02020503050405090304" charset="0"/>
                <a:ea typeface="宋体" charset="0"/>
                <a:cs typeface="Times New Roman Italic" panose="02020503050405090304" charset="0"/>
                <a:sym typeface="+mn-ea"/>
              </a:rPr>
              <a:t>f </a:t>
            </a:r>
            <a:r>
              <a:rPr kumimoji="1" lang="zh-CN" altLang="en-US" sz="2800" dirty="0">
                <a:solidFill>
                  <a:schemeClr val="tx1"/>
                </a:solidFill>
                <a:latin typeface="Times New Roman Bold" panose="02020503050405090304" charset="0"/>
                <a:ea typeface="宋体" charset="0"/>
                <a:cs typeface="Times New Roman Italic" panose="02020503050405090304" charset="0"/>
                <a:sym typeface="+mn-ea"/>
              </a:rPr>
              <a:t>的行像素与列像素数目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kumimoji="1" lang="en-US" altLang="zh-CN" sz="2800" i="1" dirty="0">
                <a:solidFill>
                  <a:schemeClr val="tx1"/>
                </a:solidFill>
                <a:latin typeface="Times New Roman Italic" panose="02020503050405090304" charset="0"/>
                <a:ea typeface="宋体" charset="0"/>
                <a:cs typeface="Times New Roman Italic" panose="02020503050405090304" charset="0"/>
                <a:sym typeface="+mn-ea"/>
              </a:rPr>
              <a:t>m</a:t>
            </a:r>
            <a:r>
              <a:rPr kumimoji="1" lang="zh-CN" altLang="en-US" sz="2800" i="1" dirty="0">
                <a:solidFill>
                  <a:schemeClr val="tx1"/>
                </a:solidFill>
                <a:latin typeface="Times New Roman Bold" panose="02020503050405090304" charset="0"/>
                <a:ea typeface="宋体" charset="0"/>
                <a:cs typeface="Times New Roman Italic" panose="02020503050405090304" charset="0"/>
                <a:sym typeface="+mn-ea"/>
              </a:rPr>
              <a:t>，</a:t>
            </a:r>
            <a:r>
              <a:rPr kumimoji="1" lang="en-US" altLang="zh-CN" sz="2800" i="1" dirty="0">
                <a:solidFill>
                  <a:schemeClr val="tx1"/>
                </a:solidFill>
                <a:latin typeface="Times New Roman Italic" panose="02020503050405090304" charset="0"/>
                <a:ea typeface="宋体" charset="0"/>
                <a:cs typeface="Times New Roman Italic" panose="02020503050405090304" charset="0"/>
                <a:sym typeface="+mn-ea"/>
              </a:rPr>
              <a:t>n</a:t>
            </a:r>
            <a:r>
              <a:rPr kumimoji="1" lang="en-US" altLang="zh-CN" sz="2800" i="1" dirty="0">
                <a:solidFill>
                  <a:schemeClr val="tx1"/>
                </a:solidFill>
                <a:latin typeface="Times New Roman Bold" panose="02020503050405090304" charset="0"/>
                <a:ea typeface="宋体" charset="0"/>
                <a:cs typeface="Times New Roman Italic" panose="02020503050405090304" charset="0"/>
                <a:sym typeface="+mn-ea"/>
              </a:rPr>
              <a:t> </a:t>
            </a:r>
            <a:r>
              <a:rPr kumimoji="1" lang="zh-CN" altLang="en-US" sz="2800" dirty="0">
                <a:solidFill>
                  <a:schemeClr val="tx1"/>
                </a:solidFill>
                <a:latin typeface="Times New Roman Bold" panose="02020503050405090304" charset="0"/>
                <a:ea typeface="宋体" charset="0"/>
                <a:cs typeface="Times New Roman Italic" panose="02020503050405090304" charset="0"/>
                <a:sym typeface="+mn-ea"/>
              </a:rPr>
              <a:t>分别是核的行数与列数</a:t>
            </a:r>
            <a:endParaRPr kumimoji="1" lang="en-US" altLang="zh-CN" sz="2800" dirty="0">
              <a:solidFill>
                <a:schemeClr val="tx1"/>
              </a:solidFill>
              <a:latin typeface="Times New Roman Bold" panose="02020503050405090304" charset="0"/>
              <a:ea typeface="宋体" charset="0"/>
              <a:cs typeface="Times New Roman Italic" panose="02020503050405090304" charset="0"/>
              <a:sym typeface="+mn-ea"/>
            </a:endParaRPr>
          </a:p>
          <a:p>
            <a:pPr marL="800100" lvl="1" indent="-342900" fontAlgn="auto">
              <a:buFont typeface="Wingdings" panose="05000000000000000000" pitchFamily="2" charset="2"/>
              <a:buChar char="n"/>
            </a:pPr>
            <a:endParaRPr kumimoji="1" lang="en-US" altLang="zh-CN" sz="2800" dirty="0">
              <a:latin typeface="Times New Roman Bold" panose="02020503050405090304" charset="0"/>
              <a:ea typeface="宋体" charset="0"/>
              <a:cs typeface="Times New Roman Italic" panose="02020503050405090304" charset="0"/>
              <a:sym typeface="+mn-ea"/>
            </a:endParaRPr>
          </a:p>
          <a:p>
            <a:pPr marL="800100" lvl="1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solidFill>
                <a:schemeClr val="tx1"/>
              </a:solidFill>
              <a:latin typeface="Times New Roman Bold" panose="02020503050405090304" charset="0"/>
              <a:ea typeface="宋体" panose="02010600030101010101" pitchFamily="2" charset="-122"/>
              <a:cs typeface="Times New Roman Italic" panose="02020503050405090304" charset="0"/>
              <a:sym typeface="+mn-ea"/>
            </a:endParaRPr>
          </a:p>
          <a:p>
            <a:pPr marL="800100" lvl="1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solidFill>
                <a:schemeClr val="tx1"/>
              </a:solidFill>
              <a:latin typeface="Times New Roman Bold" panose="02020503050405090304" charset="0"/>
              <a:ea typeface="宋体" panose="02010600030101010101" pitchFamily="2" charset="-122"/>
              <a:cs typeface="Times New Roman Italic" panose="02020503050405090304" charset="0"/>
              <a:sym typeface="+mn-ea"/>
            </a:endParaRPr>
          </a:p>
          <a:p>
            <a:pPr marL="800100" lvl="1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solidFill>
                <a:schemeClr val="tx1"/>
              </a:solidFill>
              <a:latin typeface="Times New Roman Bold" panose="02020503050405090304" charset="0"/>
              <a:ea typeface="宋体" panose="02010600030101010101" pitchFamily="2" charset="-122"/>
              <a:cs typeface="Times New Roman Italic" panose="02020503050405090304" charset="0"/>
              <a:sym typeface="+mn-ea"/>
            </a:endParaRPr>
          </a:p>
          <a:p>
            <a:pPr marL="800100" lvl="1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solidFill>
                <a:schemeClr val="tx1"/>
              </a:solidFill>
              <a:latin typeface="Times New Roman Bold" panose="02020503050405090304" charset="0"/>
              <a:ea typeface="宋体" panose="02010600030101010101" pitchFamily="2" charset="-122"/>
              <a:cs typeface="Times New Roman Italic" panose="02020503050405090304" charset="0"/>
              <a:sym typeface="+mn-ea"/>
            </a:endParaRPr>
          </a:p>
          <a:p>
            <a:pPr marL="800100" lvl="1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solidFill>
                <a:schemeClr val="tx1"/>
              </a:solidFill>
              <a:latin typeface="Times New Roman Bold" panose="02020503050405090304" charset="0"/>
              <a:ea typeface="宋体" panose="02010600030101010101" pitchFamily="2" charset="-122"/>
              <a:cs typeface="Times New Roman Italic" panose="02020503050405090304" charset="0"/>
              <a:sym typeface="+mn-ea"/>
            </a:endParaRPr>
          </a:p>
          <a:p>
            <a:pPr marL="800100" lvl="1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solidFill>
                <a:schemeClr val="tx1"/>
              </a:solidFill>
              <a:latin typeface="Times New Roman Bold" panose="02020503050405090304" charset="0"/>
              <a:ea typeface="宋体" panose="02010600030101010101" pitchFamily="2" charset="-122"/>
              <a:cs typeface="Times New Roman Italic" panose="02020503050405090304" charset="0"/>
              <a:sym typeface="+mn-ea"/>
            </a:endParaRPr>
          </a:p>
          <a:p>
            <a:pPr lvl="1" indent="0" fontAlgn="auto">
              <a:buFont typeface="Wingdings" panose="05000000000000000000" pitchFamily="2" charset="2"/>
              <a:buNone/>
            </a:pPr>
            <a:endParaRPr kumimoji="1" lang="en-US" altLang="zh-CN" sz="2800" dirty="0">
              <a:solidFill>
                <a:schemeClr val="tx1"/>
              </a:solidFill>
              <a:latin typeface="Times New Roman" panose="02020503050405090304" charset="0"/>
              <a:ea typeface="宋体" panose="02010600030101010101" pitchFamily="2" charset="-122"/>
              <a:cs typeface="Times New Roman" panose="02020503050405090304" charset="0"/>
              <a:sym typeface="+mn-ea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9025" y="2994025"/>
            <a:ext cx="4933315" cy="142748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662B1A80-EE6C-4C93-4A56-E7505E6C0CD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131" y="271543"/>
            <a:ext cx="872370" cy="853287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EFAC5868-56A0-855E-3314-70C4978E355F}"/>
              </a:ext>
            </a:extLst>
          </p:cNvPr>
          <p:cNvSpPr/>
          <p:nvPr/>
        </p:nvSpPr>
        <p:spPr>
          <a:xfrm>
            <a:off x="19878" y="183607"/>
            <a:ext cx="298173" cy="96933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9263CB84-7F49-731B-B710-4FF5969027C2}"/>
              </a:ext>
            </a:extLst>
          </p:cNvPr>
          <p:cNvSpPr>
            <a:spLocks noGrp="1"/>
          </p:cNvSpPr>
          <p:nvPr/>
        </p:nvSpPr>
        <p:spPr>
          <a:xfrm>
            <a:off x="409575" y="102552"/>
            <a:ext cx="2734310" cy="795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>
                <a:solidFill>
                  <a:schemeClr val="accent1">
                    <a:lumMod val="50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可分离核</a:t>
            </a:r>
          </a:p>
        </p:txBody>
      </p:sp>
      <p:cxnSp>
        <p:nvCxnSpPr>
          <p:cNvPr id="10" name="直线连接符 4">
            <a:extLst>
              <a:ext uri="{FF2B5EF4-FFF2-40B4-BE49-F238E27FC236}">
                <a16:creationId xmlns:a16="http://schemas.microsoft.com/office/drawing/2014/main" id="{87A14D2A-F826-C18E-78DD-C5B20E782DEC}"/>
              </a:ext>
            </a:extLst>
          </p:cNvPr>
          <p:cNvCxnSpPr/>
          <p:nvPr/>
        </p:nvCxnSpPr>
        <p:spPr>
          <a:xfrm>
            <a:off x="2647495" y="500380"/>
            <a:ext cx="25895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标题 1">
            <a:extLst>
              <a:ext uri="{FF2B5EF4-FFF2-40B4-BE49-F238E27FC236}">
                <a16:creationId xmlns:a16="http://schemas.microsoft.com/office/drawing/2014/main" id="{66FA9B91-BF9F-F9D0-327D-021BD634B028}"/>
              </a:ext>
            </a:extLst>
          </p:cNvPr>
          <p:cNvSpPr txBox="1"/>
          <p:nvPr/>
        </p:nvSpPr>
        <p:spPr>
          <a:xfrm>
            <a:off x="502920" y="624840"/>
            <a:ext cx="4124325" cy="8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latin typeface="Times New Roman" panose="02020503050405090304" charset="0"/>
                <a:ea typeface="宋体" panose="02010600030101010101" pitchFamily="2" charset="-122"/>
                <a:cs typeface="Times New Roman" panose="02020503050405090304" charset="0"/>
              </a:rPr>
              <a:t>Separable Kernel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36195" y="1437640"/>
            <a:ext cx="8936990" cy="43999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 fontAlgn="auto">
              <a:buFont typeface="Wingdings" panose="05000000000000000000" pitchFamily="2" charset="2"/>
              <a:buChar char="n"/>
            </a:pPr>
            <a:r>
              <a:rPr kumimoji="1" lang="zh-CN" altLang="en-US" sz="2800" dirty="0">
                <a:latin typeface="Times New Roman Bold" panose="02020503050405090304" charset="0"/>
                <a:ea typeface="宋体" panose="02010600030101010101" pitchFamily="2" charset="-122"/>
                <a:cs typeface="Times New Roman Italic" panose="02020503050405090304" charset="0"/>
                <a:sym typeface="+mn-ea"/>
              </a:rPr>
              <a:t>如何对可分离核</a:t>
            </a:r>
            <a:r>
              <a:rPr kumimoji="1" lang="en-US" altLang="zh-CN" sz="2800" i="1" dirty="0">
                <a:latin typeface="Times New Roman Italic" panose="02020503050405090304" charset="0"/>
                <a:ea typeface="宋体" panose="02010600030101010101" pitchFamily="2" charset="-122"/>
                <a:cs typeface="Times New Roman Italic" panose="02020503050405090304" charset="0"/>
                <a:sym typeface="+mn-ea"/>
              </a:rPr>
              <a:t>w</a:t>
            </a:r>
            <a:r>
              <a:rPr kumimoji="1" lang="zh-CN" altLang="en-US" sz="2800" dirty="0">
                <a:latin typeface="Times New Roman Bold" panose="02020503050405090304" charset="0"/>
                <a:ea typeface="宋体" panose="02010600030101010101" pitchFamily="2" charset="-122"/>
                <a:cs typeface="Times New Roman Italic" panose="02020503050405090304" charset="0"/>
                <a:sym typeface="+mn-ea"/>
              </a:rPr>
              <a:t>进行分解</a:t>
            </a:r>
          </a:p>
          <a:p>
            <a:pPr marL="800100" lvl="1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Times New Roman Bold" panose="02020503050405090304" charset="0"/>
              <a:ea typeface="宋体" panose="02010600030101010101" pitchFamily="2" charset="-122"/>
              <a:cs typeface="Times New Roman Italic" panose="02020503050405090304" charset="0"/>
              <a:sym typeface="+mn-ea"/>
            </a:endParaRPr>
          </a:p>
          <a:p>
            <a:pPr marL="971550" lvl="1" indent="-514350" fontAlgn="auto">
              <a:buFont typeface="Wingdings" panose="05000000000000000000" pitchFamily="2" charset="2"/>
              <a:buAutoNum type="arabicPeriod"/>
            </a:pPr>
            <a:r>
              <a:rPr kumimoji="1" lang="zh-CN" altLang="en-US" sz="2800" dirty="0">
                <a:solidFill>
                  <a:schemeClr val="tx1"/>
                </a:solidFill>
                <a:latin typeface="Times New Roman Bold" panose="02020503050405090304" charset="0"/>
                <a:ea typeface="宋体" panose="02010600030101010101" pitchFamily="2" charset="-122"/>
                <a:cs typeface="Times New Roman Italic" panose="02020503050405090304" charset="0"/>
                <a:sym typeface="+mn-ea"/>
              </a:rPr>
              <a:t>在核中找到任意一个非 </a:t>
            </a:r>
            <a:r>
              <a:rPr kumimoji="1" lang="en-US" altLang="zh-CN" sz="2800" dirty="0">
                <a:solidFill>
                  <a:schemeClr val="tx1"/>
                </a:solidFill>
                <a:latin typeface="Times New Roman" panose="02020503050405090304" charset="0"/>
                <a:ea typeface="宋体" panose="02010600030101010101" pitchFamily="2" charset="-122"/>
                <a:cs typeface="Times New Roman" panose="02020503050405090304" charset="0"/>
                <a:sym typeface="+mn-ea"/>
              </a:rPr>
              <a:t>0 </a:t>
            </a:r>
            <a:r>
              <a:rPr kumimoji="1" lang="zh-CN" altLang="en-US" sz="2800" dirty="0">
                <a:solidFill>
                  <a:schemeClr val="tx1"/>
                </a:solidFill>
                <a:latin typeface="Times New Roman Bold" panose="02020503050405090304" charset="0"/>
                <a:ea typeface="宋体" panose="02010600030101010101" pitchFamily="2" charset="-122"/>
                <a:cs typeface="Times New Roman Italic" panose="02020503050405090304" charset="0"/>
                <a:sym typeface="+mn-ea"/>
              </a:rPr>
              <a:t>元素，并将其值表示为</a:t>
            </a:r>
            <a:r>
              <a:rPr kumimoji="1" lang="en-US" altLang="zh-CN" sz="2800" i="1" dirty="0">
                <a:solidFill>
                  <a:schemeClr val="tx1"/>
                </a:solidFill>
                <a:latin typeface="Times New Roman Italic" panose="02020503050405090304" charset="0"/>
                <a:ea typeface="宋体" panose="02010600030101010101" pitchFamily="2" charset="-122"/>
                <a:cs typeface="Times New Roman Italic" panose="02020503050405090304" charset="0"/>
                <a:sym typeface="+mn-ea"/>
              </a:rPr>
              <a:t>E</a:t>
            </a:r>
          </a:p>
          <a:p>
            <a:pPr marL="971550" lvl="1" indent="-514350" fontAlgn="auto">
              <a:buFont typeface="Wingdings" panose="05000000000000000000" pitchFamily="2" charset="2"/>
              <a:buAutoNum type="arabicPeriod"/>
            </a:pPr>
            <a:r>
              <a:rPr kumimoji="1" lang="zh-CN" altLang="en-US" sz="2800" dirty="0">
                <a:solidFill>
                  <a:schemeClr val="tx1"/>
                </a:solidFill>
                <a:latin typeface="Times New Roman Bold" panose="02020503050405090304" charset="0"/>
                <a:ea typeface="宋体" panose="02010600030101010101" pitchFamily="2" charset="-122"/>
                <a:cs typeface="Times New Roman Italic" panose="02020503050405090304" charset="0"/>
                <a:sym typeface="+mn-ea"/>
              </a:rPr>
              <a:t>步骤</a:t>
            </a:r>
            <a:r>
              <a:rPr kumimoji="1" lang="en-US" altLang="zh-CN" sz="2800" dirty="0">
                <a:solidFill>
                  <a:schemeClr val="tx1"/>
                </a:solidFill>
                <a:latin typeface="Times New Roman" panose="02020503050405090304" charset="0"/>
                <a:ea typeface="宋体" panose="02010600030101010101" pitchFamily="2" charset="-122"/>
                <a:cs typeface="Times New Roman" panose="02020503050405090304" charset="0"/>
                <a:sym typeface="+mn-ea"/>
              </a:rPr>
              <a:t>1</a:t>
            </a:r>
            <a:r>
              <a:rPr kumimoji="1" lang="zh-CN" altLang="en-US" sz="2800" dirty="0">
                <a:solidFill>
                  <a:schemeClr val="tx1"/>
                </a:solidFill>
                <a:latin typeface="Times New Roman Bold" panose="02020503050405090304" charset="0"/>
                <a:ea typeface="宋体" panose="02010600030101010101" pitchFamily="2" charset="-122"/>
                <a:cs typeface="Times New Roman Italic" panose="02020503050405090304" charset="0"/>
                <a:sym typeface="+mn-ea"/>
              </a:rPr>
              <a:t>中找到元素的对应行列，形成向量</a:t>
            </a:r>
            <a:r>
              <a:rPr kumimoji="1" lang="en-US" altLang="zh-CN" sz="2800" i="1" dirty="0">
                <a:solidFill>
                  <a:schemeClr val="tx1"/>
                </a:solidFill>
                <a:latin typeface="Times New Roman Italic" panose="02020503050405090304" charset="0"/>
                <a:ea typeface="宋体" panose="02010600030101010101" pitchFamily="2" charset="-122"/>
                <a:cs typeface="Times New Roman Italic" panose="02020503050405090304" charset="0"/>
                <a:sym typeface="+mn-ea"/>
              </a:rPr>
              <a:t>w</a:t>
            </a:r>
            <a:r>
              <a:rPr kumimoji="1" lang="en-US" altLang="zh-CN" sz="2800" baseline="-25000" dirty="0">
                <a:solidFill>
                  <a:schemeClr val="tx1"/>
                </a:solidFill>
                <a:latin typeface="Times New Roman" panose="02020503050405090304" charset="0"/>
                <a:ea typeface="宋体" panose="02010600030101010101" pitchFamily="2" charset="-122"/>
                <a:cs typeface="Times New Roman" panose="02020503050405090304" charset="0"/>
                <a:sym typeface="+mn-ea"/>
              </a:rPr>
              <a:t>1</a:t>
            </a:r>
            <a:r>
              <a:rPr kumimoji="1" lang="zh-CN" altLang="en-US" sz="2800" dirty="0">
                <a:solidFill>
                  <a:schemeClr val="tx1"/>
                </a:solidFill>
                <a:latin typeface="Times New Roman Bold" panose="02020503050405090304" charset="0"/>
                <a:ea typeface="宋体" panose="02010600030101010101" pitchFamily="2" charset="-122"/>
                <a:cs typeface="Times New Roman Italic" panose="02020503050405090304" charset="0"/>
                <a:sym typeface="+mn-ea"/>
              </a:rPr>
              <a:t>和</a:t>
            </a:r>
            <a:r>
              <a:rPr kumimoji="1" lang="en-US" altLang="zh-CN" sz="2800" i="1" dirty="0">
                <a:solidFill>
                  <a:schemeClr val="tx1"/>
                </a:solidFill>
                <a:latin typeface="Times New Roman Italic" panose="02020503050405090304" charset="0"/>
                <a:ea typeface="宋体" panose="02010600030101010101" pitchFamily="2" charset="-122"/>
                <a:cs typeface="Times New Roman Italic" panose="02020503050405090304" charset="0"/>
                <a:sym typeface="+mn-ea"/>
              </a:rPr>
              <a:t>w</a:t>
            </a:r>
            <a:r>
              <a:rPr kumimoji="1" lang="en-US" altLang="zh-CN" sz="2800" baseline="-25000" dirty="0">
                <a:solidFill>
                  <a:schemeClr val="tx1"/>
                </a:solidFill>
                <a:latin typeface="Times New Roman" panose="02020503050405090304" charset="0"/>
                <a:ea typeface="宋体" panose="02010600030101010101" pitchFamily="2" charset="-122"/>
                <a:cs typeface="Times New Roman" panose="02020503050405090304" charset="0"/>
                <a:sym typeface="+mn-ea"/>
              </a:rPr>
              <a:t>2</a:t>
            </a:r>
          </a:p>
          <a:p>
            <a:pPr marL="971550" lvl="1" indent="-514350" fontAlgn="auto">
              <a:buFont typeface="Wingdings" panose="05000000000000000000" pitchFamily="2" charset="2"/>
              <a:buAutoNum type="arabicPeriod"/>
            </a:pPr>
            <a:r>
              <a:rPr kumimoji="1" lang="zh-CN" altLang="en-US" sz="2800" dirty="0">
                <a:solidFill>
                  <a:schemeClr val="tx1"/>
                </a:solidFill>
                <a:latin typeface="Times New Roman Bold" panose="02020503050405090304" charset="0"/>
                <a:ea typeface="宋体" panose="02010600030101010101" pitchFamily="2" charset="-122"/>
                <a:cs typeface="Times New Roman Italic" panose="02020503050405090304" charset="0"/>
                <a:sym typeface="+mn-ea"/>
              </a:rPr>
              <a:t>令</a:t>
            </a:r>
            <a:r>
              <a:rPr kumimoji="1" lang="zh-CN" altLang="en-US" sz="2800" i="1" dirty="0">
                <a:solidFill>
                  <a:schemeClr val="tx1"/>
                </a:solidFill>
                <a:latin typeface="Times New Roman Italic" panose="02020503050405090304" charset="0"/>
                <a:ea typeface="宋体" panose="02010600030101010101" pitchFamily="2" charset="-122"/>
                <a:cs typeface="Times New Roman Italic" panose="02020503050405090304" charset="0"/>
                <a:sym typeface="+mn-ea"/>
              </a:rPr>
              <a:t>c</a:t>
            </a:r>
            <a:r>
              <a:rPr kumimoji="1" lang="zh-CN" altLang="en-US" sz="2800" dirty="0">
                <a:solidFill>
                  <a:schemeClr val="tx1"/>
                </a:solidFill>
                <a:latin typeface="Times New Roman Bold" panose="02020503050405090304" charset="0"/>
                <a:ea typeface="宋体" panose="02010600030101010101" pitchFamily="2" charset="-122"/>
                <a:cs typeface="Times New Roman Italic" panose="02020503050405090304" charset="0"/>
                <a:sym typeface="+mn-ea"/>
              </a:rPr>
              <a:t> </a:t>
            </a:r>
            <a:r>
              <a:rPr kumimoji="1" lang="en-US" altLang="zh-CN" sz="2800" i="1" dirty="0">
                <a:solidFill>
                  <a:schemeClr val="tx1"/>
                </a:solidFill>
                <a:latin typeface="Times New Roman Italic" panose="02020503050405090304" charset="0"/>
                <a:ea typeface="宋体" panose="02010600030101010101" pitchFamily="2" charset="-122"/>
                <a:cs typeface="Times New Roman Italic" panose="02020503050405090304" charset="0"/>
                <a:sym typeface="+mn-ea"/>
              </a:rPr>
              <a:t>= </a:t>
            </a:r>
            <a:r>
              <a:rPr kumimoji="1" lang="en-US" altLang="zh-CN" sz="2800" i="1" dirty="0">
                <a:latin typeface="Times New Roman Italic" panose="02020503050405090304" charset="0"/>
                <a:ea typeface="宋体" panose="02010600030101010101" pitchFamily="2" charset="-122"/>
                <a:cs typeface="Times New Roman Italic" panose="02020503050405090304" charset="0"/>
                <a:sym typeface="+mn-ea"/>
              </a:rPr>
              <a:t>w</a:t>
            </a:r>
            <a:r>
              <a:rPr kumimoji="1" lang="en-US" altLang="zh-CN" sz="2800" baseline="-25000" dirty="0">
                <a:latin typeface="Times New Roman" panose="02020503050405090304" charset="0"/>
                <a:ea typeface="宋体" panose="02010600030101010101" pitchFamily="2" charset="-122"/>
                <a:cs typeface="Times New Roman" panose="02020503050405090304" charset="0"/>
                <a:sym typeface="+mn-ea"/>
              </a:rPr>
              <a:t>2</a:t>
            </a:r>
            <a:r>
              <a:rPr kumimoji="1" lang="zh-CN" altLang="en-US" sz="2800" dirty="0">
                <a:solidFill>
                  <a:schemeClr val="tx1"/>
                </a:solidFill>
                <a:latin typeface="Times New Roman Bold" panose="02020503050405090304" charset="0"/>
                <a:ea typeface="宋体" charset="0"/>
                <a:cs typeface="Times New Roman Italic" panose="02020503050405090304" charset="0"/>
                <a:sym typeface="+mn-ea"/>
              </a:rPr>
              <a:t>，</a:t>
            </a:r>
            <a:r>
              <a:rPr kumimoji="1" lang="en-US" altLang="zh-CN" sz="2800" i="1" dirty="0">
                <a:solidFill>
                  <a:schemeClr val="tx1"/>
                </a:solidFill>
                <a:latin typeface="Times New Roman Italic" panose="02020503050405090304" charset="0"/>
                <a:ea typeface="宋体" charset="0"/>
                <a:cs typeface="Times New Roman Italic" panose="02020503050405090304" charset="0"/>
                <a:sym typeface="+mn-ea"/>
              </a:rPr>
              <a:t>r = </a:t>
            </a:r>
            <a:r>
              <a:rPr kumimoji="1" lang="en-US" altLang="zh-CN" sz="2800" i="1" dirty="0">
                <a:latin typeface="Times New Roman Italic" panose="02020503050405090304" charset="0"/>
                <a:ea typeface="宋体" panose="02010600030101010101" pitchFamily="2" charset="-122"/>
                <a:cs typeface="Times New Roman Italic" panose="02020503050405090304" charset="0"/>
                <a:sym typeface="+mn-ea"/>
              </a:rPr>
              <a:t>w</a:t>
            </a:r>
            <a:r>
              <a:rPr kumimoji="1" lang="en-US" altLang="zh-CN" sz="2800" baseline="-25000" dirty="0">
                <a:latin typeface="Times New Roman" panose="02020503050405090304" charset="0"/>
                <a:ea typeface="宋体" panose="02010600030101010101" pitchFamily="2" charset="-122"/>
                <a:cs typeface="Times New Roman" panose="02020503050405090304" charset="0"/>
                <a:sym typeface="+mn-ea"/>
              </a:rPr>
              <a:t>1</a:t>
            </a:r>
            <a:r>
              <a:rPr kumimoji="1" lang="en-US" altLang="zh-CN" sz="2800" i="1" dirty="0">
                <a:latin typeface="Times New Roman Italic" panose="02020503050405090304" charset="0"/>
                <a:ea typeface="宋体" panose="02010600030101010101" pitchFamily="2" charset="-122"/>
                <a:cs typeface="Times New Roman Italic" panose="02020503050405090304" charset="0"/>
                <a:sym typeface="+mn-ea"/>
              </a:rPr>
              <a:t>/E</a:t>
            </a:r>
            <a:endParaRPr kumimoji="1" lang="zh-CN" altLang="en-US" sz="2800" dirty="0">
              <a:solidFill>
                <a:schemeClr val="tx1"/>
              </a:solidFill>
              <a:latin typeface="Times New Roman Bold" panose="02020503050405090304" charset="0"/>
              <a:ea typeface="宋体" panose="02010600030101010101" pitchFamily="2" charset="-122"/>
              <a:cs typeface="Times New Roman Italic" panose="02020503050405090304" charset="0"/>
              <a:sym typeface="+mn-ea"/>
            </a:endParaRPr>
          </a:p>
          <a:p>
            <a:pPr marL="971550" lvl="1" indent="-514350" fontAlgn="auto">
              <a:buFont typeface="Wingdings" panose="05000000000000000000" pitchFamily="2" charset="2"/>
              <a:buAutoNum type="arabicPeriod"/>
            </a:pPr>
            <a:endParaRPr kumimoji="1" lang="zh-CN" altLang="en-US" sz="2800" dirty="0">
              <a:solidFill>
                <a:schemeClr val="tx1"/>
              </a:solidFill>
              <a:latin typeface="Times New Roman Bold" panose="02020503050405090304" charset="0"/>
              <a:ea typeface="宋体" panose="02010600030101010101" pitchFamily="2" charset="-122"/>
              <a:cs typeface="Times New Roman Italic" panose="02020503050405090304" charset="0"/>
              <a:sym typeface="+mn-ea"/>
            </a:endParaRPr>
          </a:p>
          <a:p>
            <a:pPr marL="971550" lvl="1" indent="-51435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solidFill>
                <a:schemeClr val="tx1"/>
              </a:solidFill>
              <a:latin typeface="Times New Roman Bold" panose="02020503050405090304" charset="0"/>
              <a:ea typeface="宋体" panose="02010600030101010101" pitchFamily="2" charset="-122"/>
              <a:cs typeface="Times New Roman Italic" panose="02020503050405090304" charset="0"/>
              <a:sym typeface="+mn-ea"/>
            </a:endParaRPr>
          </a:p>
          <a:p>
            <a:pPr marL="800100" lvl="1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solidFill>
                <a:schemeClr val="tx1"/>
              </a:solidFill>
              <a:latin typeface="Times New Roman Bold" panose="02020503050405090304" charset="0"/>
              <a:ea typeface="宋体" panose="02010600030101010101" pitchFamily="2" charset="-122"/>
              <a:cs typeface="Times New Roman Italic" panose="02020503050405090304" charset="0"/>
              <a:sym typeface="+mn-ea"/>
            </a:endParaRPr>
          </a:p>
          <a:p>
            <a:pPr marL="800100" lvl="1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solidFill>
                <a:schemeClr val="tx1"/>
              </a:solidFill>
              <a:latin typeface="Times New Roman Bold" panose="02020503050405090304" charset="0"/>
              <a:ea typeface="宋体" panose="02010600030101010101" pitchFamily="2" charset="-122"/>
              <a:cs typeface="Times New Roman Italic" panose="02020503050405090304" charset="0"/>
              <a:sym typeface="+mn-ea"/>
            </a:endParaRPr>
          </a:p>
          <a:p>
            <a:pPr lvl="1" indent="0" fontAlgn="auto">
              <a:buFont typeface="Wingdings" panose="05000000000000000000" pitchFamily="2" charset="2"/>
              <a:buNone/>
            </a:pPr>
            <a:endParaRPr kumimoji="1" lang="en-US" altLang="zh-CN" sz="2800" dirty="0">
              <a:solidFill>
                <a:schemeClr val="tx1"/>
              </a:solidFill>
              <a:latin typeface="Times New Roman" panose="02020503050405090304" charset="0"/>
              <a:ea typeface="宋体" panose="02010600030101010101" pitchFamily="2" charset="-122"/>
              <a:cs typeface="Times New Roman" panose="02020503050405090304" charset="0"/>
              <a:sym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C1E8DB58-E7FD-9AE4-1F5D-FC92136737B9}"/>
                  </a:ext>
                </a:extLst>
              </p:cNvPr>
              <p:cNvSpPr/>
              <p:nvPr/>
            </p:nvSpPr>
            <p:spPr>
              <a:xfrm>
                <a:off x="19878" y="4351713"/>
                <a:ext cx="8936990" cy="310854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800100" lvl="1" indent="-342900" fontAlgn="auto">
                  <a:buFont typeface="Wingdings" panose="05000000000000000000" pitchFamily="2" charset="2"/>
                  <a:buChar char="n"/>
                </a:pPr>
                <a:r>
                  <a:rPr kumimoji="1" lang="zh-CN" altLang="en-US" sz="2800" dirty="0">
                    <a:latin typeface="Times New Roman Bold" panose="02020503050405090304" charset="0"/>
                    <a:ea typeface="Times New Roman" panose="02020503050405090304" charset="0"/>
                    <a:cs typeface="Times New Roman Italic" panose="02020503050405090304" charset="0"/>
                    <a:sym typeface="+mn-ea"/>
                  </a:rPr>
                  <a:t>一个可分离</a:t>
                </a:r>
                <a:r>
                  <a:rPr kumimoji="1" lang="zh-CN" altLang="en-US" sz="2800" dirty="0">
                    <a:latin typeface="宋体" panose="02010600030101010101" pitchFamily="2" charset="-122"/>
                    <a:ea typeface="宋体" panose="02010600030101010101" pitchFamily="2" charset="-122"/>
                    <a:cs typeface="Times New Roman Italic" panose="02020503050405090304" charset="0"/>
                    <a:sym typeface="+mn-ea"/>
                  </a:rPr>
                  <a:t>核与图像</a:t>
                </a:r>
                <a14:m>
                  <m:oMath xmlns:m="http://schemas.openxmlformats.org/officeDocument/2006/math">
                    <m:r>
                      <a:rPr kumimoji="1" lang="en-US" altLang="zh-CN" sz="2800" i="1" dirty="0" smtClean="0">
                        <a:latin typeface="Cambria Math" panose="02040503050406030204" pitchFamily="18" charset="0"/>
                        <a:ea typeface="Times New Roman" panose="02020503050405090304" charset="0"/>
                        <a:cs typeface="Times New Roman Italic" panose="02020503050405090304" charset="0"/>
                        <a:sym typeface="+mn-ea"/>
                      </a:rPr>
                      <m:t>𝑓</m:t>
                    </m:r>
                    <m:r>
                      <m:rPr>
                        <m:nor/>
                      </m:rPr>
                      <a:rPr kumimoji="1" lang="zh-CN" altLang="en-US" sz="2800" dirty="0"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 Italic" panose="02020503050405090304" charset="0"/>
                        <a:sym typeface="+mn-ea"/>
                      </a:rPr>
                      <m:t>卷积</m:t>
                    </m:r>
                  </m:oMath>
                </a14:m>
                <a:r>
                  <a:rPr kumimoji="1" lang="zh-CN" altLang="en-US" sz="2800" dirty="0">
                    <a:latin typeface="宋体" panose="02010600030101010101" pitchFamily="2" charset="-122"/>
                    <a:ea typeface="宋体" panose="02010600030101010101" pitchFamily="2" charset="-122"/>
                    <a:cs typeface="Times New Roman Italic" panose="02020503050405090304" charset="0"/>
                    <a:sym typeface="+mn-ea"/>
                  </a:rPr>
                  <a:t>，可以等价于先</a:t>
                </a:r>
                <a14:m>
                  <m:oMath xmlns:m="http://schemas.openxmlformats.org/officeDocument/2006/math">
                    <m:r>
                      <a:rPr kumimoji="1" lang="zh-CN" altLang="en-US" sz="2800" i="1" dirty="0" smtClean="0">
                        <a:latin typeface="Cambria Math" panose="02040503050406030204" pitchFamily="18" charset="0"/>
                        <a:ea typeface="Times New Roman" panose="02020503050405090304" charset="0"/>
                        <a:cs typeface="Times New Roman Italic" panose="02020503050405090304" charset="0"/>
                        <a:sym typeface="+mn-ea"/>
                      </a:rPr>
                      <m:t>用</m:t>
                    </m:r>
                    <m:r>
                      <a:rPr kumimoji="1" lang="en-US" altLang="zh-CN" sz="2800" i="1" dirty="0" smtClean="0">
                        <a:latin typeface="Cambria Math" panose="02040503050406030204" pitchFamily="18" charset="0"/>
                        <a:ea typeface="Times New Roman" panose="02020503050405090304" charset="0"/>
                        <a:cs typeface="Times New Roman Italic" panose="02020503050405090304" charset="0"/>
                        <a:sym typeface="+mn-ea"/>
                      </a:rPr>
                      <m:t>𝑓</m:t>
                    </m:r>
                    <m:r>
                      <a:rPr kumimoji="1" lang="zh-CN" altLang="en-US" sz="2800" i="1" dirty="0" smtClean="0">
                        <a:latin typeface="Cambria Math" panose="02040503050406030204" pitchFamily="18" charset="0"/>
                        <a:ea typeface="Times New Roman" panose="02020503050405090304" charset="0"/>
                        <a:cs typeface="Times New Roman Italic" panose="02020503050405090304" charset="0"/>
                        <a:sym typeface="+mn-ea"/>
                      </a:rPr>
                      <m:t>与</m:t>
                    </m:r>
                    <m:r>
                      <a:rPr kumimoji="1" lang="en-US" altLang="zh-CN" sz="2800" i="1" dirty="0" smtClean="0">
                        <a:latin typeface="Cambria Math" panose="02040503050406030204" pitchFamily="18" charset="0"/>
                        <a:ea typeface="Times New Roman" panose="02020503050405090304" charset="0"/>
                        <a:cs typeface="Times New Roman Italic" panose="02020503050405090304" charset="0"/>
                        <a:sym typeface="+mn-ea"/>
                      </a:rPr>
                      <m:t>𝑐</m:t>
                    </m:r>
                    <m:r>
                      <m:rPr>
                        <m:nor/>
                      </m:rPr>
                      <a:rPr kumimoji="1" lang="zh-CN" altLang="en-US" sz="2800" dirty="0"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 Italic" panose="02020503050405090304" charset="0"/>
                        <a:sym typeface="+mn-ea"/>
                      </a:rPr>
                      <m:t>卷积</m:t>
                    </m:r>
                  </m:oMath>
                </a14:m>
                <a:r>
                  <a:rPr kumimoji="1" lang="zh-CN" altLang="en-US" sz="2800" dirty="0">
                    <a:latin typeface="宋体" panose="02010600030101010101" pitchFamily="2" charset="-122"/>
                    <a:ea typeface="宋体" panose="02010600030101010101" pitchFamily="2" charset="-122"/>
                    <a:cs typeface="Times New Roman Italic" panose="02020503050405090304" charset="0"/>
                    <a:sym typeface="+mn-ea"/>
                  </a:rPr>
                  <a:t>，再用</a:t>
                </a:r>
                <a14:m>
                  <m:oMath xmlns:m="http://schemas.openxmlformats.org/officeDocument/2006/math">
                    <m:r>
                      <a:rPr kumimoji="1" lang="en-US" altLang="zh-CN" sz="2800" i="1" dirty="0" smtClean="0">
                        <a:latin typeface="Cambria Math" panose="02040503050406030204" pitchFamily="18" charset="0"/>
                        <a:ea typeface="Times New Roman" panose="02020503050405090304" charset="0"/>
                        <a:cs typeface="Times New Roman Italic" panose="02020503050405090304" charset="0"/>
                        <a:sym typeface="+mn-ea"/>
                      </a:rPr>
                      <m:t>𝑟</m:t>
                    </m:r>
                  </m:oMath>
                </a14:m>
                <a:r>
                  <a:rPr kumimoji="1" lang="zh-CN" altLang="en-US" sz="2800" dirty="0">
                    <a:latin typeface="宋体" panose="02010600030101010101" pitchFamily="2" charset="-122"/>
                    <a:ea typeface="宋体" panose="02010600030101010101" pitchFamily="2" charset="-122"/>
                    <a:cs typeface="Times New Roman Italic" panose="02020503050405090304" charset="0"/>
                    <a:sym typeface="+mn-ea"/>
                  </a:rPr>
                  <a:t>对卷积的结果再次卷积</a:t>
                </a:r>
              </a:p>
              <a:p>
                <a:pPr marL="971550" lvl="1" indent="-514350" fontAlgn="auto">
                  <a:buFont typeface="Wingdings" panose="05000000000000000000" pitchFamily="2" charset="2"/>
                  <a:buAutoNum type="arabicPeriod"/>
                </a:pPr>
                <a:endParaRPr kumimoji="1" lang="zh-CN" altLang="en-US" sz="2800" dirty="0">
                  <a:solidFill>
                    <a:schemeClr val="tx1"/>
                  </a:solidFill>
                  <a:latin typeface="Times New Roman Bold" panose="02020503050405090304" charset="0"/>
                  <a:ea typeface="Times New Roman" panose="02020503050405090304" charset="0"/>
                  <a:cs typeface="Times New Roman Italic" panose="02020503050405090304" charset="0"/>
                  <a:sym typeface="+mn-ea"/>
                </a:endParaRPr>
              </a:p>
              <a:p>
                <a:pPr marL="971550" lvl="1" indent="-514350" fontAlgn="auto">
                  <a:buFont typeface="Wingdings" panose="05000000000000000000" pitchFamily="2" charset="2"/>
                  <a:buChar char="n"/>
                </a:pPr>
                <a:endParaRPr kumimoji="1" lang="zh-CN" altLang="en-US" sz="2800" dirty="0">
                  <a:solidFill>
                    <a:schemeClr val="tx1"/>
                  </a:solidFill>
                  <a:latin typeface="Times New Roman Bold" panose="02020503050405090304" charset="0"/>
                  <a:ea typeface="Times New Roman" panose="02020503050405090304" charset="0"/>
                  <a:cs typeface="Times New Roman Italic" panose="02020503050405090304" charset="0"/>
                  <a:sym typeface="+mn-ea"/>
                </a:endParaRPr>
              </a:p>
              <a:p>
                <a:pPr marL="800100" lvl="1" indent="-342900" fontAlgn="auto">
                  <a:buFont typeface="Wingdings" panose="05000000000000000000" pitchFamily="2" charset="2"/>
                  <a:buChar char="n"/>
                </a:pPr>
                <a:endParaRPr kumimoji="1" lang="zh-CN" altLang="en-US" sz="2800" dirty="0">
                  <a:solidFill>
                    <a:schemeClr val="tx1"/>
                  </a:solidFill>
                  <a:latin typeface="Times New Roman Bold" panose="02020503050405090304" charset="0"/>
                  <a:ea typeface="Times New Roman" panose="02020503050405090304" charset="0"/>
                  <a:cs typeface="Times New Roman Italic" panose="02020503050405090304" charset="0"/>
                  <a:sym typeface="+mn-ea"/>
                </a:endParaRPr>
              </a:p>
              <a:p>
                <a:pPr marL="800100" lvl="1" indent="-342900" fontAlgn="auto">
                  <a:buFont typeface="Wingdings" panose="05000000000000000000" pitchFamily="2" charset="2"/>
                  <a:buChar char="n"/>
                </a:pPr>
                <a:endParaRPr kumimoji="1" lang="zh-CN" altLang="en-US" sz="2800" dirty="0">
                  <a:solidFill>
                    <a:schemeClr val="tx1"/>
                  </a:solidFill>
                  <a:latin typeface="Times New Roman Bold" panose="02020503050405090304" charset="0"/>
                  <a:ea typeface="Times New Roman" panose="02020503050405090304" charset="0"/>
                  <a:cs typeface="Times New Roman Italic" panose="02020503050405090304" charset="0"/>
                  <a:sym typeface="+mn-ea"/>
                </a:endParaRPr>
              </a:p>
              <a:p>
                <a:pPr lvl="1" indent="0" fontAlgn="auto">
                  <a:buFont typeface="Wingdings" panose="05000000000000000000" pitchFamily="2" charset="2"/>
                  <a:buNone/>
                </a:pPr>
                <a:endParaRPr kumimoji="1" lang="en-US" altLang="zh-CN" sz="2800" dirty="0">
                  <a:solidFill>
                    <a:schemeClr val="tx1"/>
                  </a:solidFill>
                  <a:latin typeface="Times New Roman" panose="02020503050405090304" charset="0"/>
                  <a:ea typeface="Times New Roman" panose="02020503050405090304" charset="0"/>
                  <a:cs typeface="Times New Roman" panose="02020503050405090304" charset="0"/>
                  <a:sym typeface="+mn-ea"/>
                </a:endParaRPr>
              </a:p>
            </p:txBody>
          </p:sp>
        </mc:Choice>
        <mc:Fallback xmlns="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C1E8DB58-E7FD-9AE4-1F5D-FC92136737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78" y="4351713"/>
                <a:ext cx="8936990" cy="3108543"/>
              </a:xfrm>
              <a:prstGeom prst="rect">
                <a:avLst/>
              </a:prstGeom>
              <a:blipFill>
                <a:blip r:embed="rId3"/>
                <a:stretch>
                  <a:fillRect t="-254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>
            <a:extLst>
              <a:ext uri="{FF2B5EF4-FFF2-40B4-BE49-F238E27FC236}">
                <a16:creationId xmlns:a16="http://schemas.microsoft.com/office/drawing/2014/main" id="{2197398F-8DE4-D34C-569B-48FFEE65152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131" y="271543"/>
            <a:ext cx="872370" cy="853287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29686936-3DE7-1EDB-A445-327A2A6CF26A}"/>
              </a:ext>
            </a:extLst>
          </p:cNvPr>
          <p:cNvSpPr/>
          <p:nvPr/>
        </p:nvSpPr>
        <p:spPr>
          <a:xfrm>
            <a:off x="19878" y="183607"/>
            <a:ext cx="298173" cy="96933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10" name="标题 1">
            <a:extLst>
              <a:ext uri="{FF2B5EF4-FFF2-40B4-BE49-F238E27FC236}">
                <a16:creationId xmlns:a16="http://schemas.microsoft.com/office/drawing/2014/main" id="{B00CD587-ECF2-EEEB-4115-CC0F240EEE12}"/>
              </a:ext>
            </a:extLst>
          </p:cNvPr>
          <p:cNvSpPr>
            <a:spLocks noGrp="1"/>
          </p:cNvSpPr>
          <p:nvPr/>
        </p:nvSpPr>
        <p:spPr>
          <a:xfrm>
            <a:off x="409575" y="102552"/>
            <a:ext cx="2734310" cy="795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>
                <a:solidFill>
                  <a:schemeClr val="accent1">
                    <a:lumMod val="50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可分离核</a:t>
            </a:r>
          </a:p>
        </p:txBody>
      </p:sp>
      <p:cxnSp>
        <p:nvCxnSpPr>
          <p:cNvPr id="11" name="直线连接符 4">
            <a:extLst>
              <a:ext uri="{FF2B5EF4-FFF2-40B4-BE49-F238E27FC236}">
                <a16:creationId xmlns:a16="http://schemas.microsoft.com/office/drawing/2014/main" id="{E3DFE1D7-C545-7F26-5185-23B144671B8E}"/>
              </a:ext>
            </a:extLst>
          </p:cNvPr>
          <p:cNvCxnSpPr/>
          <p:nvPr/>
        </p:nvCxnSpPr>
        <p:spPr>
          <a:xfrm>
            <a:off x="2647495" y="500380"/>
            <a:ext cx="25895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标题 1">
            <a:extLst>
              <a:ext uri="{FF2B5EF4-FFF2-40B4-BE49-F238E27FC236}">
                <a16:creationId xmlns:a16="http://schemas.microsoft.com/office/drawing/2014/main" id="{3D855BBF-6F1C-2EE2-EA6B-F1A3096D8743}"/>
              </a:ext>
            </a:extLst>
          </p:cNvPr>
          <p:cNvSpPr txBox="1"/>
          <p:nvPr/>
        </p:nvSpPr>
        <p:spPr>
          <a:xfrm>
            <a:off x="502920" y="624840"/>
            <a:ext cx="4124325" cy="8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latin typeface="Times New Roman" panose="02020503050405090304" charset="0"/>
                <a:ea typeface="宋体" panose="02010600030101010101" pitchFamily="2" charset="-122"/>
                <a:cs typeface="Times New Roman" panose="02020503050405090304" charset="0"/>
              </a:rPr>
              <a:t>Separable Kernel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177165" y="1437640"/>
            <a:ext cx="8805545" cy="43999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 fontAlgn="auto">
              <a:buFont typeface="Wingdings" panose="05000000000000000000" pitchFamily="2" charset="2"/>
              <a:buChar char="n"/>
            </a:pPr>
            <a:r>
              <a:rPr kumimoji="1" lang="zh-CN" altLang="en-US" sz="2800" dirty="0">
                <a:latin typeface="Times New Roman Bold" panose="02020503050405090304" charset="0"/>
                <a:ea typeface="宋体" panose="02010600030101010101" pitchFamily="2" charset="-122"/>
                <a:cs typeface="Times New Roman Italic" panose="02020503050405090304" charset="0"/>
                <a:sym typeface="+mn-ea"/>
              </a:rPr>
              <a:t>一个具体的实例</a:t>
            </a:r>
          </a:p>
          <a:p>
            <a:pPr marL="800100" lvl="1" indent="-342900" fontAlgn="auto">
              <a:buFont typeface="Wingdings" panose="05000000000000000000" pitchFamily="2" charset="2"/>
              <a:buChar char="n"/>
            </a:pPr>
            <a:r>
              <a:rPr kumimoji="1" lang="zh-CN" altLang="en-US" sz="2800" dirty="0">
                <a:latin typeface="Times New Roman Bold" panose="02020503050405090304" charset="0"/>
                <a:ea typeface="宋体" panose="02010600030101010101" pitchFamily="2" charset="-122"/>
                <a:cs typeface="Times New Roman Italic" panose="02020503050405090304" charset="0"/>
                <a:sym typeface="+mn-ea"/>
              </a:rPr>
              <a:t>将下列可分离核</a:t>
            </a:r>
            <a:r>
              <a:rPr kumimoji="1" lang="en-US" altLang="zh-CN" sz="2800" i="1" dirty="0">
                <a:latin typeface="Times New Roman Italic" panose="02020503050405090304" charset="0"/>
                <a:ea typeface="宋体" panose="02010600030101010101" pitchFamily="2" charset="-122"/>
                <a:cs typeface="Times New Roman Italic" panose="02020503050405090304" charset="0"/>
                <a:sym typeface="+mn-ea"/>
              </a:rPr>
              <a:t>w</a:t>
            </a:r>
            <a:r>
              <a:rPr kumimoji="1" lang="zh-CN" altLang="en-US" sz="2800" dirty="0">
                <a:latin typeface="Times New Roman Bold" panose="02020503050405090304" charset="0"/>
                <a:ea typeface="宋体" panose="02010600030101010101" pitchFamily="2" charset="-122"/>
                <a:cs typeface="Times New Roman Italic" panose="02020503050405090304" charset="0"/>
                <a:sym typeface="+mn-ea"/>
              </a:rPr>
              <a:t>分解成为两个一维核</a:t>
            </a:r>
            <a:r>
              <a:rPr kumimoji="1" lang="en-US" altLang="zh-CN" sz="2800" i="1" dirty="0">
                <a:latin typeface="Times New Roman" panose="02020503050405090304" charset="0"/>
                <a:ea typeface="宋体" panose="02010600030101010101" pitchFamily="2" charset="-122"/>
                <a:cs typeface="Times New Roman" panose="02020503050405090304" charset="0"/>
                <a:sym typeface="+mn-ea"/>
              </a:rPr>
              <a:t>c</a:t>
            </a:r>
            <a:r>
              <a:rPr kumimoji="1" lang="zh-CN" altLang="en-US" sz="2800" i="1" dirty="0">
                <a:latin typeface="Times New Roman" panose="02020503050405090304" charset="0"/>
                <a:ea typeface="宋体" charset="0"/>
                <a:cs typeface="Times New Roman" panose="02020503050405090304" charset="0"/>
                <a:sym typeface="+mn-ea"/>
              </a:rPr>
              <a:t>，</a:t>
            </a:r>
            <a:r>
              <a:rPr kumimoji="1" lang="en-US" altLang="zh-CN" sz="2800" i="1" dirty="0">
                <a:latin typeface="Times New Roman" panose="02020503050405090304" charset="0"/>
                <a:ea typeface="宋体" panose="02010600030101010101" pitchFamily="2" charset="-122"/>
                <a:cs typeface="Times New Roman" panose="02020503050405090304" charset="0"/>
                <a:sym typeface="+mn-ea"/>
              </a:rPr>
              <a:t>r</a:t>
            </a:r>
            <a:r>
              <a:rPr kumimoji="1" lang="zh-CN" altLang="en-US" sz="2800" i="1" dirty="0">
                <a:latin typeface="Times New Roman" panose="02020503050405090304" charset="0"/>
                <a:ea typeface="宋体" charset="0"/>
                <a:cs typeface="Times New Roman" panose="02020503050405090304" charset="0"/>
                <a:sym typeface="+mn-ea"/>
              </a:rPr>
              <a:t>，使得</a:t>
            </a:r>
            <a:r>
              <a:rPr kumimoji="1" lang="en-US" altLang="zh-CN" sz="2800" i="1" dirty="0">
                <a:latin typeface="Times New Roman" panose="02020503050405090304" charset="0"/>
                <a:ea typeface="宋体" charset="0"/>
                <a:cs typeface="Times New Roman" panose="02020503050405090304" charset="0"/>
                <a:sym typeface="+mn-ea"/>
              </a:rPr>
              <a:t>w = cr</a:t>
            </a:r>
            <a:r>
              <a:rPr kumimoji="1" lang="en-US" altLang="zh-CN" sz="2800" i="1" baseline="30000" dirty="0">
                <a:latin typeface="Times New Roman" panose="02020503050405090304" charset="0"/>
                <a:ea typeface="宋体" charset="0"/>
                <a:cs typeface="Times New Roman" panose="02020503050405090304" charset="0"/>
                <a:sym typeface="+mn-ea"/>
              </a:rPr>
              <a:t>T</a:t>
            </a:r>
            <a:endParaRPr kumimoji="1" lang="zh-CN" altLang="en-US" sz="2800" i="1" dirty="0">
              <a:latin typeface="Times New Roman" panose="02020503050405090304" charset="0"/>
              <a:ea typeface="宋体" panose="02010600030101010101" pitchFamily="2" charset="-122"/>
              <a:cs typeface="Times New Roman" panose="02020503050405090304" charset="0"/>
              <a:sym typeface="+mn-ea"/>
            </a:endParaRPr>
          </a:p>
          <a:p>
            <a:pPr marL="800100" lvl="1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solidFill>
                <a:schemeClr val="tx1"/>
              </a:solidFill>
              <a:latin typeface="Times New Roman Bold" panose="02020503050405090304" charset="0"/>
              <a:ea typeface="宋体" panose="02010600030101010101" pitchFamily="2" charset="-122"/>
              <a:cs typeface="Times New Roman Italic" panose="02020503050405090304" charset="0"/>
              <a:sym typeface="+mn-ea"/>
            </a:endParaRPr>
          </a:p>
          <a:p>
            <a:pPr marL="800100" lvl="1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solidFill>
                <a:schemeClr val="tx1"/>
              </a:solidFill>
              <a:latin typeface="Times New Roman Bold" panose="02020503050405090304" charset="0"/>
              <a:ea typeface="宋体" panose="02010600030101010101" pitchFamily="2" charset="-122"/>
              <a:cs typeface="Times New Roman Italic" panose="02020503050405090304" charset="0"/>
              <a:sym typeface="+mn-ea"/>
            </a:endParaRPr>
          </a:p>
          <a:p>
            <a:pPr marL="800100" lvl="1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solidFill>
                <a:schemeClr val="tx1"/>
              </a:solidFill>
              <a:latin typeface="Times New Roman Bold" panose="02020503050405090304" charset="0"/>
              <a:ea typeface="宋体" panose="02010600030101010101" pitchFamily="2" charset="-122"/>
              <a:cs typeface="Times New Roman Italic" panose="02020503050405090304" charset="0"/>
              <a:sym typeface="+mn-ea"/>
            </a:endParaRPr>
          </a:p>
          <a:p>
            <a:pPr marL="800100" lvl="1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solidFill>
                <a:schemeClr val="tx1"/>
              </a:solidFill>
              <a:latin typeface="Times New Roman Bold" panose="02020503050405090304" charset="0"/>
              <a:ea typeface="宋体" panose="02010600030101010101" pitchFamily="2" charset="-122"/>
              <a:cs typeface="Times New Roman Italic" panose="02020503050405090304" charset="0"/>
              <a:sym typeface="+mn-ea"/>
            </a:endParaRPr>
          </a:p>
          <a:p>
            <a:pPr marL="800100" lvl="1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solidFill>
                <a:schemeClr val="tx1"/>
              </a:solidFill>
              <a:latin typeface="Times New Roman Bold" panose="02020503050405090304" charset="0"/>
              <a:ea typeface="宋体" panose="02010600030101010101" pitchFamily="2" charset="-122"/>
              <a:cs typeface="Times New Roman Italic" panose="02020503050405090304" charset="0"/>
              <a:sym typeface="+mn-ea"/>
            </a:endParaRPr>
          </a:p>
          <a:p>
            <a:pPr marL="800100" lvl="1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solidFill>
                <a:schemeClr val="tx1"/>
              </a:solidFill>
              <a:latin typeface="Times New Roman Bold" panose="02020503050405090304" charset="0"/>
              <a:ea typeface="宋体" panose="02010600030101010101" pitchFamily="2" charset="-122"/>
              <a:cs typeface="Times New Roman Italic" panose="02020503050405090304" charset="0"/>
              <a:sym typeface="+mn-ea"/>
            </a:endParaRPr>
          </a:p>
          <a:p>
            <a:pPr lvl="1" indent="0" fontAlgn="auto">
              <a:buFont typeface="Wingdings" panose="05000000000000000000" pitchFamily="2" charset="2"/>
              <a:buNone/>
            </a:pPr>
            <a:endParaRPr kumimoji="1" lang="en-US" altLang="zh-CN" sz="2800" dirty="0">
              <a:solidFill>
                <a:schemeClr val="tx1"/>
              </a:solidFill>
              <a:latin typeface="Times New Roman" panose="02020503050405090304" charset="0"/>
              <a:ea typeface="宋体" panose="02010600030101010101" pitchFamily="2" charset="-122"/>
              <a:cs typeface="Times New Roman" panose="02020503050405090304" charset="0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5210" y="2849880"/>
            <a:ext cx="3451225" cy="255714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DA5E69A-169D-95C6-A6D6-8DC9E836656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131" y="271543"/>
            <a:ext cx="872370" cy="853287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EFDF3597-592A-8A3B-1748-ADC0ABAEAEC8}"/>
              </a:ext>
            </a:extLst>
          </p:cNvPr>
          <p:cNvSpPr/>
          <p:nvPr/>
        </p:nvSpPr>
        <p:spPr>
          <a:xfrm>
            <a:off x="19878" y="183607"/>
            <a:ext cx="298173" cy="96933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10" name="标题 1">
            <a:extLst>
              <a:ext uri="{FF2B5EF4-FFF2-40B4-BE49-F238E27FC236}">
                <a16:creationId xmlns:a16="http://schemas.microsoft.com/office/drawing/2014/main" id="{E1D5C65F-49E6-1E2F-C842-645E48139AF2}"/>
              </a:ext>
            </a:extLst>
          </p:cNvPr>
          <p:cNvSpPr>
            <a:spLocks noGrp="1"/>
          </p:cNvSpPr>
          <p:nvPr/>
        </p:nvSpPr>
        <p:spPr>
          <a:xfrm>
            <a:off x="409575" y="102552"/>
            <a:ext cx="2734310" cy="795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>
                <a:solidFill>
                  <a:schemeClr val="accent1">
                    <a:lumMod val="50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可分离核</a:t>
            </a:r>
          </a:p>
        </p:txBody>
      </p:sp>
      <p:cxnSp>
        <p:nvCxnSpPr>
          <p:cNvPr id="11" name="直线连接符 4">
            <a:extLst>
              <a:ext uri="{FF2B5EF4-FFF2-40B4-BE49-F238E27FC236}">
                <a16:creationId xmlns:a16="http://schemas.microsoft.com/office/drawing/2014/main" id="{F169EDFB-E07F-0668-F039-084975104711}"/>
              </a:ext>
            </a:extLst>
          </p:cNvPr>
          <p:cNvCxnSpPr/>
          <p:nvPr/>
        </p:nvCxnSpPr>
        <p:spPr>
          <a:xfrm>
            <a:off x="2647495" y="500380"/>
            <a:ext cx="25895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标题 1">
            <a:extLst>
              <a:ext uri="{FF2B5EF4-FFF2-40B4-BE49-F238E27FC236}">
                <a16:creationId xmlns:a16="http://schemas.microsoft.com/office/drawing/2014/main" id="{81872807-8D65-61ED-B266-537CE9DD5A91}"/>
              </a:ext>
            </a:extLst>
          </p:cNvPr>
          <p:cNvSpPr txBox="1"/>
          <p:nvPr/>
        </p:nvSpPr>
        <p:spPr>
          <a:xfrm>
            <a:off x="502920" y="624840"/>
            <a:ext cx="4124325" cy="8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latin typeface="Times New Roman" panose="02020503050405090304" charset="0"/>
                <a:ea typeface="宋体" panose="02010600030101010101" pitchFamily="2" charset="-122"/>
                <a:cs typeface="Times New Roman" panose="02020503050405090304" charset="0"/>
              </a:rPr>
              <a:t>Separable Kernel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5210" y="2849880"/>
            <a:ext cx="3451225" cy="255714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3489325" y="3196590"/>
            <a:ext cx="595630" cy="1824355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3489325" y="3775710"/>
            <a:ext cx="1834515" cy="631825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77165" y="1437640"/>
            <a:ext cx="8805545" cy="47847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 fontAlgn="auto">
              <a:buFont typeface="Wingdings" panose="05000000000000000000" pitchFamily="2" charset="2"/>
              <a:buChar char="n"/>
            </a:pPr>
            <a:r>
              <a:rPr kumimoji="1" lang="zh-CN" altLang="en-US" sz="2800" dirty="0">
                <a:latin typeface="Times New Roman Bold" panose="02020503050405090304" charset="0"/>
                <a:ea typeface="宋体" panose="02010600030101010101" pitchFamily="2" charset="-122"/>
                <a:cs typeface="Times New Roman Italic" panose="02020503050405090304" charset="0"/>
                <a:sym typeface="+mn-ea"/>
              </a:rPr>
              <a:t>一个具体的实例</a:t>
            </a:r>
          </a:p>
          <a:p>
            <a:pPr marL="800100" lvl="1" indent="-342900" fontAlgn="auto">
              <a:buFont typeface="Wingdings" panose="05000000000000000000" pitchFamily="2" charset="2"/>
              <a:buChar char="n"/>
            </a:pPr>
            <a:r>
              <a:rPr kumimoji="1" lang="zh-CN" altLang="en-US" sz="2800" dirty="0">
                <a:latin typeface="Times New Roman Bold" panose="02020503050405090304" charset="0"/>
                <a:ea typeface="宋体" panose="02010600030101010101" pitchFamily="2" charset="-122"/>
                <a:cs typeface="Times New Roman Italic" panose="02020503050405090304" charset="0"/>
                <a:sym typeface="+mn-ea"/>
              </a:rPr>
              <a:t>将下列可分离核</a:t>
            </a:r>
            <a:r>
              <a:rPr kumimoji="1" lang="en-US" altLang="zh-CN" sz="2800" i="1" dirty="0">
                <a:latin typeface="Times New Roman Italic" panose="02020503050405090304" charset="0"/>
                <a:ea typeface="宋体" panose="02010600030101010101" pitchFamily="2" charset="-122"/>
                <a:cs typeface="Times New Roman Italic" panose="02020503050405090304" charset="0"/>
                <a:sym typeface="+mn-ea"/>
              </a:rPr>
              <a:t>w</a:t>
            </a:r>
            <a:r>
              <a:rPr kumimoji="1" lang="zh-CN" altLang="en-US" sz="2800" dirty="0">
                <a:latin typeface="Times New Roman Bold" panose="02020503050405090304" charset="0"/>
                <a:ea typeface="宋体" panose="02010600030101010101" pitchFamily="2" charset="-122"/>
                <a:cs typeface="Times New Roman Italic" panose="02020503050405090304" charset="0"/>
                <a:sym typeface="+mn-ea"/>
              </a:rPr>
              <a:t>分解成为两个一维核</a:t>
            </a:r>
            <a:r>
              <a:rPr kumimoji="1" lang="en-US" altLang="zh-CN" sz="2800" i="1" dirty="0">
                <a:latin typeface="Times New Roman" panose="02020503050405090304" charset="0"/>
                <a:ea typeface="宋体" panose="02010600030101010101" pitchFamily="2" charset="-122"/>
                <a:cs typeface="Times New Roman" panose="02020503050405090304" charset="0"/>
                <a:sym typeface="+mn-ea"/>
              </a:rPr>
              <a:t>c</a:t>
            </a:r>
            <a:r>
              <a:rPr kumimoji="1" lang="zh-CN" altLang="en-US" sz="2800" i="1" dirty="0">
                <a:latin typeface="Times New Roman" panose="02020503050405090304" charset="0"/>
                <a:ea typeface="宋体" charset="0"/>
                <a:cs typeface="Times New Roman" panose="02020503050405090304" charset="0"/>
                <a:sym typeface="+mn-ea"/>
              </a:rPr>
              <a:t>，</a:t>
            </a:r>
            <a:r>
              <a:rPr kumimoji="1" lang="en-US" altLang="zh-CN" sz="2800" i="1" dirty="0">
                <a:latin typeface="Times New Roman" panose="02020503050405090304" charset="0"/>
                <a:ea typeface="宋体" panose="02010600030101010101" pitchFamily="2" charset="-122"/>
                <a:cs typeface="Times New Roman" panose="02020503050405090304" charset="0"/>
                <a:sym typeface="+mn-ea"/>
              </a:rPr>
              <a:t>r</a:t>
            </a:r>
            <a:r>
              <a:rPr kumimoji="1" lang="zh-CN" altLang="en-US" sz="2800" i="1" dirty="0">
                <a:latin typeface="Times New Roman" panose="02020503050405090304" charset="0"/>
                <a:ea typeface="宋体" charset="0"/>
                <a:cs typeface="Times New Roman" panose="02020503050405090304" charset="0"/>
                <a:sym typeface="+mn-ea"/>
              </a:rPr>
              <a:t>，使得</a:t>
            </a:r>
            <a:r>
              <a:rPr kumimoji="1" lang="en-US" altLang="zh-CN" sz="2800" i="1" dirty="0">
                <a:latin typeface="Times New Roman" panose="02020503050405090304" charset="0"/>
                <a:ea typeface="宋体" charset="0"/>
                <a:cs typeface="Times New Roman" panose="02020503050405090304" charset="0"/>
                <a:sym typeface="+mn-ea"/>
              </a:rPr>
              <a:t>w = cr</a:t>
            </a:r>
            <a:r>
              <a:rPr kumimoji="1" lang="en-US" altLang="zh-CN" sz="2800" i="1" baseline="30000" dirty="0">
                <a:latin typeface="Times New Roman" panose="02020503050405090304" charset="0"/>
                <a:ea typeface="宋体" charset="0"/>
                <a:cs typeface="Times New Roman" panose="02020503050405090304" charset="0"/>
                <a:sym typeface="+mn-ea"/>
              </a:rPr>
              <a:t>T</a:t>
            </a:r>
          </a:p>
          <a:p>
            <a:pPr marL="800100" lvl="1" indent="-342900" fontAlgn="auto">
              <a:buFont typeface="Wingdings" panose="05000000000000000000" pitchFamily="2" charset="2"/>
              <a:buChar char="n"/>
            </a:pPr>
            <a:endParaRPr kumimoji="1" lang="en-US" altLang="zh-CN" sz="2800" i="1" baseline="30000" dirty="0">
              <a:latin typeface="Times New Roman" panose="02020503050405090304" charset="0"/>
              <a:ea typeface="宋体" charset="0"/>
              <a:cs typeface="Times New Roman" panose="02020503050405090304" charset="0"/>
              <a:sym typeface="+mn-ea"/>
            </a:endParaRPr>
          </a:p>
          <a:p>
            <a:pPr marL="800100" lvl="1" indent="-342900" fontAlgn="auto">
              <a:buFont typeface="Wingdings" panose="05000000000000000000" pitchFamily="2" charset="2"/>
              <a:buChar char="n"/>
            </a:pPr>
            <a:endParaRPr kumimoji="1" lang="en-US" altLang="zh-CN" sz="2800" i="1" baseline="30000" dirty="0">
              <a:latin typeface="Times New Roman" panose="02020503050405090304" charset="0"/>
              <a:ea typeface="宋体" charset="0"/>
              <a:cs typeface="Times New Roman" panose="02020503050405090304" charset="0"/>
              <a:sym typeface="+mn-ea"/>
            </a:endParaRPr>
          </a:p>
          <a:p>
            <a:pPr marL="800100" lvl="1" indent="-342900" fontAlgn="auto">
              <a:buFont typeface="Wingdings" panose="05000000000000000000" pitchFamily="2" charset="2"/>
              <a:buChar char="n"/>
            </a:pPr>
            <a:endParaRPr kumimoji="1" lang="en-US" altLang="zh-CN" sz="2800" i="1" baseline="30000" dirty="0">
              <a:latin typeface="Times New Roman" panose="02020503050405090304" charset="0"/>
              <a:ea typeface="宋体" charset="0"/>
              <a:cs typeface="Times New Roman" panose="02020503050405090304" charset="0"/>
              <a:sym typeface="+mn-ea"/>
            </a:endParaRPr>
          </a:p>
          <a:p>
            <a:pPr marL="800100" lvl="1" indent="-342900" fontAlgn="auto">
              <a:buFont typeface="Wingdings" panose="05000000000000000000" pitchFamily="2" charset="2"/>
              <a:buChar char="n"/>
            </a:pPr>
            <a:endParaRPr kumimoji="1" lang="en-US" altLang="zh-CN" sz="2800" i="1" baseline="30000" dirty="0">
              <a:latin typeface="Times New Roman" panose="02020503050405090304" charset="0"/>
              <a:ea typeface="宋体" charset="0"/>
              <a:cs typeface="Times New Roman" panose="02020503050405090304" charset="0"/>
              <a:sym typeface="+mn-ea"/>
            </a:endParaRPr>
          </a:p>
          <a:p>
            <a:pPr marL="800100" lvl="1" indent="-342900" fontAlgn="auto">
              <a:buFont typeface="Wingdings" panose="05000000000000000000" pitchFamily="2" charset="2"/>
              <a:buChar char="n"/>
            </a:pPr>
            <a:endParaRPr kumimoji="1" lang="en-US" altLang="zh-CN" sz="2800" i="1" baseline="30000" dirty="0">
              <a:latin typeface="Times New Roman" panose="02020503050405090304" charset="0"/>
              <a:ea typeface="宋体" charset="0"/>
              <a:cs typeface="Times New Roman" panose="02020503050405090304" charset="0"/>
              <a:sym typeface="+mn-ea"/>
            </a:endParaRPr>
          </a:p>
          <a:p>
            <a:pPr marL="800100" lvl="1" indent="-342900" fontAlgn="auto">
              <a:buFont typeface="Wingdings" panose="05000000000000000000" pitchFamily="2" charset="2"/>
              <a:buChar char="n"/>
            </a:pPr>
            <a:endParaRPr kumimoji="1" lang="en-US" altLang="zh-CN" sz="2800" i="1" baseline="30000" dirty="0">
              <a:latin typeface="Times New Roman" panose="02020503050405090304" charset="0"/>
              <a:ea typeface="宋体" charset="0"/>
              <a:cs typeface="Times New Roman" panose="02020503050405090304" charset="0"/>
              <a:sym typeface="+mn-ea"/>
            </a:endParaRPr>
          </a:p>
          <a:p>
            <a:pPr marL="800100" lvl="1" indent="-342900" fontAlgn="auto">
              <a:buFont typeface="Wingdings" panose="05000000000000000000" pitchFamily="2" charset="2"/>
              <a:buChar char="n"/>
            </a:pPr>
            <a:endParaRPr kumimoji="1" lang="zh-CN" altLang="en-US" sz="2800" i="1" dirty="0">
              <a:latin typeface="Times New Roman" panose="02020503050405090304" charset="0"/>
              <a:ea typeface="宋体" panose="02010600030101010101" pitchFamily="2" charset="-122"/>
              <a:cs typeface="Times New Roman" panose="02020503050405090304" charset="0"/>
              <a:sym typeface="+mn-ea"/>
            </a:endParaRPr>
          </a:p>
          <a:p>
            <a:pPr marL="800100" lvl="1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solidFill>
                <a:schemeClr val="tx1"/>
              </a:solidFill>
              <a:latin typeface="Times New Roman Bold" panose="02020503050405090304" charset="0"/>
              <a:ea typeface="宋体" panose="02010600030101010101" pitchFamily="2" charset="-122"/>
              <a:cs typeface="Times New Roman Italic" panose="02020503050405090304" charset="0"/>
              <a:sym typeface="+mn-ea"/>
            </a:endParaRPr>
          </a:p>
          <a:p>
            <a:pPr marL="800100" lvl="1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solidFill>
                <a:schemeClr val="tx1"/>
              </a:solidFill>
              <a:latin typeface="Times New Roman Bold" panose="02020503050405090304" charset="0"/>
              <a:ea typeface="宋体" panose="02010600030101010101" pitchFamily="2" charset="-122"/>
              <a:cs typeface="Times New Roman Italic" panose="02020503050405090304" charset="0"/>
              <a:sym typeface="+mn-ea"/>
            </a:endParaRPr>
          </a:p>
          <a:p>
            <a:pPr marL="800100" lvl="1" indent="-342900" fontAlgn="auto">
              <a:buFont typeface="Wingdings" panose="05000000000000000000" pitchFamily="2" charset="2"/>
              <a:buChar char="n"/>
            </a:pPr>
            <a:r>
              <a:rPr kumimoji="1" lang="zh-CN" altLang="en-US" sz="2800" dirty="0">
                <a:latin typeface="Times New Roman Bold" panose="02020503050405090304" charset="0"/>
                <a:ea typeface="宋体" panose="02010600030101010101" pitchFamily="2" charset="-122"/>
                <a:cs typeface="Times New Roman Italic" panose="02020503050405090304" charset="0"/>
                <a:sym typeface="+mn-ea"/>
              </a:rPr>
              <a:t>选中</a:t>
            </a:r>
            <a:r>
              <a:rPr kumimoji="1" lang="en-US" altLang="zh-CN" sz="2800" dirty="0">
                <a:latin typeface="Times New Roman" panose="02020503050405090304" charset="0"/>
                <a:ea typeface="宋体" panose="02010600030101010101" pitchFamily="2" charset="-122"/>
                <a:cs typeface="Times New Roman" panose="02020503050405090304" charset="0"/>
                <a:sym typeface="+mn-ea"/>
              </a:rPr>
              <a:t>E</a:t>
            </a:r>
            <a:r>
              <a:rPr kumimoji="1" lang="en-US" altLang="zh-CN" sz="2800" dirty="0">
                <a:latin typeface="Times New Roman Bold" panose="02020503050405090304" charset="0"/>
                <a:ea typeface="宋体" panose="02010600030101010101" pitchFamily="2" charset="-122"/>
                <a:cs typeface="Times New Roman Italic" panose="02020503050405090304" charset="0"/>
                <a:sym typeface="+mn-ea"/>
              </a:rPr>
              <a:t> = </a:t>
            </a:r>
            <a:r>
              <a:rPr kumimoji="1" lang="en-US" altLang="zh-CN" sz="2800" dirty="0">
                <a:latin typeface="Times New Roman" panose="02020503050405090304" charset="0"/>
                <a:ea typeface="宋体" panose="02010600030101010101" pitchFamily="2" charset="-122"/>
                <a:cs typeface="Times New Roman" panose="02020503050405090304" charset="0"/>
                <a:sym typeface="+mn-ea"/>
              </a:rPr>
              <a:t>2</a:t>
            </a:r>
            <a:r>
              <a:rPr kumimoji="1" lang="zh-CN" altLang="en-US" sz="2800" dirty="0">
                <a:latin typeface="Times New Roman" panose="02020503050405090304" charset="0"/>
                <a:ea typeface="宋体" charset="0"/>
                <a:cs typeface="Times New Roman" panose="02020503050405090304" charset="0"/>
                <a:sym typeface="+mn-ea"/>
              </a:rPr>
              <a:t>，</a:t>
            </a:r>
            <a:r>
              <a:rPr kumimoji="1" lang="zh-CN" altLang="en-US" sz="2800" i="1" dirty="0">
                <a:latin typeface="Times New Roman Italic" panose="02020503050405090304" charset="0"/>
                <a:ea typeface="宋体" panose="02010600030101010101" pitchFamily="2" charset="-122"/>
                <a:cs typeface="Times New Roman Italic" panose="02020503050405090304" charset="0"/>
                <a:sym typeface="+mn-ea"/>
              </a:rPr>
              <a:t>c </a:t>
            </a:r>
            <a:r>
              <a:rPr kumimoji="1" lang="en-US" altLang="zh-CN" sz="2800" i="1" dirty="0">
                <a:latin typeface="Times New Roman Italic" panose="02020503050405090304" charset="0"/>
                <a:ea typeface="宋体" panose="02010600030101010101" pitchFamily="2" charset="-122"/>
                <a:cs typeface="Times New Roman Italic" panose="02020503050405090304" charset="0"/>
                <a:sym typeface="+mn-ea"/>
              </a:rPr>
              <a:t>=        </a:t>
            </a:r>
            <a:r>
              <a:rPr kumimoji="1" lang="en-US" altLang="zh-CN" sz="2800" dirty="0">
                <a:latin typeface="Times New Roman" panose="02020503050405090304" charset="0"/>
                <a:ea typeface="宋体" panose="02010600030101010101" pitchFamily="2" charset="-122"/>
                <a:cs typeface="Times New Roman" panose="02020503050405090304" charset="0"/>
                <a:sym typeface="+mn-ea"/>
              </a:rPr>
              <a:t>，</a:t>
            </a:r>
            <a:r>
              <a:rPr kumimoji="1" lang="en-US" altLang="zh-CN" sz="2800" i="1" dirty="0">
                <a:latin typeface="Times New Roman Italic" panose="02020503050405090304" charset="0"/>
                <a:ea typeface="宋体" panose="02010600030101010101" pitchFamily="2" charset="-122"/>
                <a:cs typeface="Times New Roman Italic" panose="02020503050405090304" charset="0"/>
                <a:sym typeface="+mn-ea"/>
              </a:rPr>
              <a:t>r</a:t>
            </a:r>
            <a:r>
              <a:rPr kumimoji="1" lang="en-US" altLang="zh-CN" sz="2800" i="1" baseline="30000" dirty="0">
                <a:latin typeface="Times New Roman Italic" panose="02020503050405090304" charset="0"/>
                <a:ea typeface="宋体" panose="02010600030101010101" pitchFamily="2" charset="-122"/>
                <a:cs typeface="Times New Roman Italic" panose="02020503050405090304" charset="0"/>
                <a:sym typeface="+mn-ea"/>
              </a:rPr>
              <a:t>T</a:t>
            </a:r>
            <a:r>
              <a:rPr kumimoji="1" lang="en-US" altLang="zh-CN" sz="2800" dirty="0">
                <a:latin typeface="Times New Roman" panose="02020503050405090304" charset="0"/>
                <a:ea typeface="宋体" panose="02010600030101010101" pitchFamily="2" charset="-122"/>
                <a:cs typeface="Times New Roman" panose="02020503050405090304" charset="0"/>
                <a:sym typeface="+mn-ea"/>
              </a:rPr>
              <a:t> = [2, 4, 2]/2 = [1, 2, 1]</a:t>
            </a:r>
            <a:endParaRPr kumimoji="1" lang="en-US" altLang="zh-CN" sz="2800" dirty="0">
              <a:solidFill>
                <a:schemeClr val="tx1"/>
              </a:solidFill>
              <a:latin typeface="Times New Roman" panose="02020503050405090304" charset="0"/>
              <a:ea typeface="宋体" panose="02010600030101010101" pitchFamily="2" charset="-122"/>
              <a:cs typeface="Times New Roman" panose="02020503050405090304" charset="0"/>
              <a:sym typeface="+mn-ea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8990" y="5150485"/>
            <a:ext cx="754380" cy="158813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E67520A-F732-6518-8861-03BC3182A93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131" y="271543"/>
            <a:ext cx="872370" cy="853287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1549D392-F7DB-0185-1F1B-137FED86A766}"/>
              </a:ext>
            </a:extLst>
          </p:cNvPr>
          <p:cNvSpPr/>
          <p:nvPr/>
        </p:nvSpPr>
        <p:spPr>
          <a:xfrm>
            <a:off x="19878" y="183607"/>
            <a:ext cx="298173" cy="96933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23FFD3DE-240B-4526-BB2B-96FEB9F5A835}"/>
              </a:ext>
            </a:extLst>
          </p:cNvPr>
          <p:cNvSpPr>
            <a:spLocks noGrp="1"/>
          </p:cNvSpPr>
          <p:nvPr/>
        </p:nvSpPr>
        <p:spPr>
          <a:xfrm>
            <a:off x="409575" y="102552"/>
            <a:ext cx="2734310" cy="795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>
                <a:solidFill>
                  <a:schemeClr val="accent1">
                    <a:lumMod val="50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可分离核</a:t>
            </a:r>
          </a:p>
        </p:txBody>
      </p:sp>
      <p:cxnSp>
        <p:nvCxnSpPr>
          <p:cNvPr id="15" name="直线连接符 4">
            <a:extLst>
              <a:ext uri="{FF2B5EF4-FFF2-40B4-BE49-F238E27FC236}">
                <a16:creationId xmlns:a16="http://schemas.microsoft.com/office/drawing/2014/main" id="{5ADC355E-DEC2-3E64-BE68-0A2E90AFF246}"/>
              </a:ext>
            </a:extLst>
          </p:cNvPr>
          <p:cNvCxnSpPr/>
          <p:nvPr/>
        </p:nvCxnSpPr>
        <p:spPr>
          <a:xfrm>
            <a:off x="2647495" y="500380"/>
            <a:ext cx="25895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标题 1">
            <a:extLst>
              <a:ext uri="{FF2B5EF4-FFF2-40B4-BE49-F238E27FC236}">
                <a16:creationId xmlns:a16="http://schemas.microsoft.com/office/drawing/2014/main" id="{6ABBC5C6-E52D-00AD-FE78-7C4FF60DDFEE}"/>
              </a:ext>
            </a:extLst>
          </p:cNvPr>
          <p:cNvSpPr txBox="1"/>
          <p:nvPr/>
        </p:nvSpPr>
        <p:spPr>
          <a:xfrm>
            <a:off x="502920" y="624840"/>
            <a:ext cx="4124325" cy="8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latin typeface="Times New Roman" panose="02020503050405090304" charset="0"/>
                <a:ea typeface="宋体" panose="02010600030101010101" pitchFamily="2" charset="-122"/>
                <a:cs typeface="Times New Roman" panose="02020503050405090304" charset="0"/>
              </a:rPr>
              <a:t>Separable Kernel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177165" y="1437640"/>
            <a:ext cx="8805545" cy="20942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 fontAlgn="auto">
              <a:buFont typeface="Wingdings" panose="05000000000000000000" pitchFamily="2" charset="2"/>
              <a:buChar char="n"/>
            </a:pPr>
            <a:r>
              <a:rPr kumimoji="1" lang="zh-CN" altLang="en-US" sz="2800" dirty="0">
                <a:latin typeface="Times New Roman Bold" panose="02020503050405090304" charset="0"/>
                <a:ea typeface="宋体" panose="02010600030101010101" pitchFamily="2" charset="-122"/>
                <a:cs typeface="Times New Roman Italic" panose="02020503050405090304" charset="0"/>
                <a:sym typeface="+mn-ea"/>
              </a:rPr>
              <a:t>课堂测试</a:t>
            </a:r>
          </a:p>
          <a:p>
            <a:pPr marL="800100" lvl="1" indent="-342900" fontAlgn="auto">
              <a:buFont typeface="Wingdings" panose="05000000000000000000" pitchFamily="2" charset="2"/>
              <a:buChar char="n"/>
            </a:pPr>
            <a:r>
              <a:rPr kumimoji="1" lang="zh-CN" altLang="en-US" sz="2800" dirty="0">
                <a:latin typeface="Times New Roman Bold" panose="02020503050405090304" charset="0"/>
                <a:ea typeface="宋体" panose="02010600030101010101" pitchFamily="2" charset="-122"/>
                <a:cs typeface="Times New Roman Italic" panose="02020503050405090304" charset="0"/>
                <a:sym typeface="+mn-ea"/>
              </a:rPr>
              <a:t>将下列可分离核</a:t>
            </a:r>
            <a:r>
              <a:rPr kumimoji="1" lang="en-US" altLang="zh-CN" sz="2800" i="1" dirty="0">
                <a:latin typeface="Times New Roman Italic" panose="02020503050405090304" charset="0"/>
                <a:ea typeface="宋体" panose="02010600030101010101" pitchFamily="2" charset="-122"/>
                <a:cs typeface="Times New Roman Italic" panose="02020503050405090304" charset="0"/>
                <a:sym typeface="+mn-ea"/>
              </a:rPr>
              <a:t>w</a:t>
            </a:r>
            <a:r>
              <a:rPr kumimoji="1" lang="zh-CN" altLang="en-US" sz="2800" dirty="0">
                <a:latin typeface="Times New Roman Bold" panose="02020503050405090304" charset="0"/>
                <a:ea typeface="宋体" panose="02010600030101010101" pitchFamily="2" charset="-122"/>
                <a:cs typeface="Times New Roman Italic" panose="02020503050405090304" charset="0"/>
                <a:sym typeface="+mn-ea"/>
              </a:rPr>
              <a:t>分解成为两个一维核</a:t>
            </a:r>
            <a:r>
              <a:rPr kumimoji="1" lang="en-US" altLang="zh-CN" sz="2800" i="1" dirty="0">
                <a:latin typeface="Times New Roman" panose="02020503050405090304" charset="0"/>
                <a:ea typeface="宋体" panose="02010600030101010101" pitchFamily="2" charset="-122"/>
                <a:cs typeface="Times New Roman" panose="02020503050405090304" charset="0"/>
                <a:sym typeface="+mn-ea"/>
              </a:rPr>
              <a:t>c</a:t>
            </a:r>
            <a:r>
              <a:rPr kumimoji="1" lang="zh-CN" altLang="en-US" sz="2800" i="1" dirty="0">
                <a:latin typeface="Times New Roman" panose="02020503050405090304" charset="0"/>
                <a:ea typeface="宋体" charset="0"/>
                <a:cs typeface="Times New Roman" panose="02020503050405090304" charset="0"/>
                <a:sym typeface="+mn-ea"/>
              </a:rPr>
              <a:t>，</a:t>
            </a:r>
            <a:r>
              <a:rPr kumimoji="1" lang="en-US" altLang="zh-CN" sz="2800" i="1" dirty="0">
                <a:latin typeface="Times New Roman" panose="02020503050405090304" charset="0"/>
                <a:ea typeface="宋体" panose="02010600030101010101" pitchFamily="2" charset="-122"/>
                <a:cs typeface="Times New Roman" panose="02020503050405090304" charset="0"/>
                <a:sym typeface="+mn-ea"/>
              </a:rPr>
              <a:t>r</a:t>
            </a:r>
            <a:r>
              <a:rPr kumimoji="1" lang="zh-CN" altLang="en-US" sz="2800" i="1" dirty="0">
                <a:latin typeface="Times New Roman" panose="02020503050405090304" charset="0"/>
                <a:ea typeface="宋体" charset="0"/>
                <a:cs typeface="Times New Roman" panose="02020503050405090304" charset="0"/>
                <a:sym typeface="+mn-ea"/>
              </a:rPr>
              <a:t>，使得</a:t>
            </a:r>
            <a:r>
              <a:rPr kumimoji="1" lang="en-US" altLang="zh-CN" sz="2800" i="1" dirty="0">
                <a:latin typeface="Times New Roman" panose="02020503050405090304" charset="0"/>
                <a:ea typeface="宋体" charset="0"/>
                <a:cs typeface="Times New Roman" panose="02020503050405090304" charset="0"/>
                <a:sym typeface="+mn-ea"/>
              </a:rPr>
              <a:t>w = cr</a:t>
            </a:r>
            <a:r>
              <a:rPr kumimoji="1" lang="en-US" altLang="zh-CN" sz="2800" i="1" baseline="30000" dirty="0">
                <a:latin typeface="Times New Roman" panose="02020503050405090304" charset="0"/>
                <a:ea typeface="宋体" charset="0"/>
                <a:cs typeface="Times New Roman" panose="02020503050405090304" charset="0"/>
                <a:sym typeface="+mn-ea"/>
              </a:rPr>
              <a:t>T</a:t>
            </a:r>
          </a:p>
          <a:p>
            <a:pPr marL="800100" lvl="1" indent="-342900" fontAlgn="auto">
              <a:buFont typeface="Wingdings" panose="05000000000000000000" pitchFamily="2" charset="2"/>
              <a:buChar char="n"/>
            </a:pPr>
            <a:endParaRPr kumimoji="1" lang="en-US" altLang="zh-CN" sz="2800" i="1" baseline="30000" dirty="0">
              <a:latin typeface="Times New Roman" panose="02020503050405090304" charset="0"/>
              <a:ea typeface="宋体" charset="0"/>
              <a:cs typeface="Times New Roman" panose="02020503050405090304" charset="0"/>
              <a:sym typeface="+mn-ea"/>
            </a:endParaRPr>
          </a:p>
          <a:p>
            <a:pPr marL="800100" lvl="1" indent="-342900" fontAlgn="auto">
              <a:buFont typeface="Wingdings" panose="05000000000000000000" pitchFamily="2" charset="2"/>
              <a:buChar char="n"/>
            </a:pPr>
            <a:endParaRPr kumimoji="1" lang="en-US" altLang="zh-CN" sz="2800" dirty="0">
              <a:solidFill>
                <a:schemeClr val="tx1"/>
              </a:solidFill>
              <a:latin typeface="Times New Roman" panose="02020503050405090304" charset="0"/>
              <a:ea typeface="宋体" panose="02010600030101010101" pitchFamily="2" charset="-122"/>
              <a:cs typeface="Times New Roman" panose="02020503050405090304" charset="0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5475" y="2954655"/>
            <a:ext cx="2929255" cy="175958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5E2EDCD-F489-1D50-778F-89100C8F615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131" y="271543"/>
            <a:ext cx="872370" cy="853287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F17B88F8-E22B-18C6-257C-54D1509441CC}"/>
              </a:ext>
            </a:extLst>
          </p:cNvPr>
          <p:cNvSpPr/>
          <p:nvPr/>
        </p:nvSpPr>
        <p:spPr>
          <a:xfrm>
            <a:off x="19878" y="183607"/>
            <a:ext cx="298173" cy="96933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4868BAA8-8E2C-8A44-3CED-4E6BD529EF6A}"/>
              </a:ext>
            </a:extLst>
          </p:cNvPr>
          <p:cNvSpPr>
            <a:spLocks noGrp="1"/>
          </p:cNvSpPr>
          <p:nvPr/>
        </p:nvSpPr>
        <p:spPr>
          <a:xfrm>
            <a:off x="409575" y="102552"/>
            <a:ext cx="2734310" cy="795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>
                <a:solidFill>
                  <a:schemeClr val="accent1">
                    <a:lumMod val="50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可分离核</a:t>
            </a:r>
          </a:p>
        </p:txBody>
      </p:sp>
      <p:cxnSp>
        <p:nvCxnSpPr>
          <p:cNvPr id="10" name="直线连接符 4">
            <a:extLst>
              <a:ext uri="{FF2B5EF4-FFF2-40B4-BE49-F238E27FC236}">
                <a16:creationId xmlns:a16="http://schemas.microsoft.com/office/drawing/2014/main" id="{1D9610F8-9447-AEB2-8ECA-38B9105D3692}"/>
              </a:ext>
            </a:extLst>
          </p:cNvPr>
          <p:cNvCxnSpPr/>
          <p:nvPr/>
        </p:nvCxnSpPr>
        <p:spPr>
          <a:xfrm>
            <a:off x="2647495" y="500380"/>
            <a:ext cx="25895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标题 1">
            <a:extLst>
              <a:ext uri="{FF2B5EF4-FFF2-40B4-BE49-F238E27FC236}">
                <a16:creationId xmlns:a16="http://schemas.microsoft.com/office/drawing/2014/main" id="{ADD275E0-323D-54A0-A3BD-688552046DDC}"/>
              </a:ext>
            </a:extLst>
          </p:cNvPr>
          <p:cNvSpPr txBox="1"/>
          <p:nvPr/>
        </p:nvSpPr>
        <p:spPr>
          <a:xfrm>
            <a:off x="502920" y="624840"/>
            <a:ext cx="4124325" cy="8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latin typeface="Times New Roman" panose="02020503050405090304" charset="0"/>
                <a:ea typeface="宋体" panose="02010600030101010101" pitchFamily="2" charset="-122"/>
                <a:cs typeface="Times New Roman" panose="02020503050405090304" charset="0"/>
              </a:rPr>
              <a:t>Separable Kernel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131" y="271543"/>
            <a:ext cx="872370" cy="853287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8845528" y="6556247"/>
            <a:ext cx="224042" cy="22337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10" name="标题 1"/>
          <p:cNvSpPr>
            <a:spLocks noGrp="1"/>
          </p:cNvSpPr>
          <p:nvPr/>
        </p:nvSpPr>
        <p:spPr>
          <a:xfrm>
            <a:off x="318135" y="102870"/>
            <a:ext cx="2734310" cy="795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>
                <a:solidFill>
                  <a:schemeClr val="accent1">
                    <a:lumMod val="50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数字图像处理</a:t>
            </a:r>
          </a:p>
        </p:txBody>
      </p:sp>
      <p:cxnSp>
        <p:nvCxnSpPr>
          <p:cNvPr id="11" name="直线连接符 4"/>
          <p:cNvCxnSpPr/>
          <p:nvPr/>
        </p:nvCxnSpPr>
        <p:spPr>
          <a:xfrm>
            <a:off x="3009712" y="525055"/>
            <a:ext cx="174928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19878" y="183607"/>
            <a:ext cx="298173" cy="96933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15" name="标题 1"/>
          <p:cNvSpPr txBox="1"/>
          <p:nvPr/>
        </p:nvSpPr>
        <p:spPr>
          <a:xfrm>
            <a:off x="502920" y="624840"/>
            <a:ext cx="4124325" cy="8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latin typeface="Times New Roman" panose="02020503050405090304" charset="0"/>
                <a:ea typeface="宋体" panose="02010600030101010101" pitchFamily="2" charset="-122"/>
                <a:cs typeface="Times New Roman" panose="02020503050405090304" charset="0"/>
              </a:rPr>
              <a:t>Digital Image Processing</a:t>
            </a:r>
          </a:p>
        </p:txBody>
      </p:sp>
      <p:sp>
        <p:nvSpPr>
          <p:cNvPr id="78" name="文本框 77"/>
          <p:cNvSpPr txBox="1"/>
          <p:nvPr/>
        </p:nvSpPr>
        <p:spPr>
          <a:xfrm>
            <a:off x="1870745" y="3168761"/>
            <a:ext cx="5516880" cy="10147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6000">
                <a:solidFill>
                  <a:schemeClr val="accent1">
                    <a:lumMod val="50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平滑空间滤波器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>
            <a:extLst>
              <a:ext uri="{FF2B5EF4-FFF2-40B4-BE49-F238E27FC236}">
                <a16:creationId xmlns:a16="http://schemas.microsoft.com/office/drawing/2014/main" id="{A59B3B12-CC1A-DEA8-86E9-187CA1A0CF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81371" y="-83242"/>
            <a:ext cx="1877004" cy="1352002"/>
          </a:xfrm>
          <a:prstGeom prst="rect">
            <a:avLst/>
          </a:prstGeom>
        </p:spPr>
      </p:pic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51520" y="1268760"/>
            <a:ext cx="5112568" cy="5360414"/>
          </a:xfrm>
        </p:spPr>
        <p:txBody>
          <a:bodyPr/>
          <a:lstStyle/>
          <a:p>
            <a:pPr>
              <a:spcBef>
                <a:spcPts val="300"/>
              </a:spcBef>
            </a:pPr>
            <a:r>
              <a:rPr lang="zh-CN" altLang="en-US" sz="2800" dirty="0"/>
              <a:t>平滑滤波</a:t>
            </a:r>
            <a:endParaRPr lang="en-US" altLang="zh-CN" sz="2800" dirty="0"/>
          </a:p>
          <a:p>
            <a:pPr lvl="1">
              <a:spcBef>
                <a:spcPts val="300"/>
              </a:spcBef>
            </a:pPr>
            <a:r>
              <a:rPr lang="zh-CN" altLang="en-US" sz="2600" dirty="0"/>
              <a:t>加权平滑滤波</a:t>
            </a:r>
            <a:endParaRPr lang="en-US" altLang="zh-CN" sz="2600" dirty="0"/>
          </a:p>
          <a:p>
            <a:pPr lvl="2">
              <a:spcBef>
                <a:spcPts val="300"/>
              </a:spcBef>
            </a:pPr>
            <a:r>
              <a:rPr lang="zh-CN" altLang="en-US" sz="2400" dirty="0">
                <a:solidFill>
                  <a:srgbClr val="0000FF"/>
                </a:solidFill>
              </a:rPr>
              <a:t>线性平滑滤波</a:t>
            </a:r>
            <a:endParaRPr lang="en-US" altLang="zh-CN" sz="2400" dirty="0">
              <a:solidFill>
                <a:srgbClr val="0000FF"/>
              </a:solidFill>
            </a:endParaRPr>
          </a:p>
          <a:p>
            <a:pPr lvl="3">
              <a:spcBef>
                <a:spcPts val="300"/>
              </a:spcBef>
            </a:pPr>
            <a:r>
              <a:rPr lang="zh-CN" altLang="en-US" sz="2200" dirty="0"/>
              <a:t>均值平滑滤波</a:t>
            </a:r>
            <a:endParaRPr lang="en-US" altLang="zh-CN" sz="2200" dirty="0"/>
          </a:p>
          <a:p>
            <a:pPr lvl="3">
              <a:spcBef>
                <a:spcPts val="300"/>
              </a:spcBef>
            </a:pPr>
            <a:r>
              <a:rPr lang="zh-CN" altLang="en-US" sz="2200" dirty="0"/>
              <a:t>高斯平滑滤波</a:t>
            </a:r>
            <a:endParaRPr lang="en-US" altLang="zh-CN" sz="2200" dirty="0"/>
          </a:p>
          <a:p>
            <a:pPr lvl="2">
              <a:spcBef>
                <a:spcPts val="300"/>
              </a:spcBef>
            </a:pPr>
            <a:r>
              <a:rPr lang="zh-CN" altLang="en-US" sz="2400" dirty="0"/>
              <a:t>边缘保持平滑滤波（非线性）</a:t>
            </a:r>
            <a:endParaRPr lang="en-US" altLang="zh-CN" sz="2400" dirty="0"/>
          </a:p>
          <a:p>
            <a:pPr lvl="2">
              <a:spcBef>
                <a:spcPts val="300"/>
              </a:spcBef>
            </a:pPr>
            <a:r>
              <a:rPr lang="zh-CN" altLang="en-US" sz="2400" dirty="0"/>
              <a:t>非局部平滑滤波（非线性）</a:t>
            </a:r>
            <a:endParaRPr lang="en-US" altLang="zh-CN" sz="2400" dirty="0"/>
          </a:p>
          <a:p>
            <a:pPr lvl="1">
              <a:spcBef>
                <a:spcPts val="300"/>
              </a:spcBef>
            </a:pPr>
            <a:r>
              <a:rPr lang="zh-CN" altLang="en-US" sz="2600" dirty="0"/>
              <a:t>中值滤波（非线性）</a:t>
            </a:r>
            <a:endParaRPr lang="en-US" altLang="zh-CN" sz="2600" dirty="0"/>
          </a:p>
          <a:p>
            <a:pPr lvl="2">
              <a:spcBef>
                <a:spcPts val="300"/>
              </a:spcBef>
            </a:pPr>
            <a:r>
              <a:rPr lang="zh-CN" altLang="en-US" sz="2400" dirty="0">
                <a:solidFill>
                  <a:srgbClr val="0000FF"/>
                </a:solidFill>
              </a:rPr>
              <a:t>统计排序滤波</a:t>
            </a:r>
            <a:endParaRPr lang="en-US" altLang="zh-CN" sz="2400" dirty="0">
              <a:solidFill>
                <a:srgbClr val="0000FF"/>
              </a:solidFill>
            </a:endParaRPr>
          </a:p>
          <a:p>
            <a:pPr lvl="2">
              <a:spcBef>
                <a:spcPts val="300"/>
              </a:spcBef>
            </a:pPr>
            <a:r>
              <a:rPr lang="zh-CN" altLang="en-US" sz="2400" dirty="0"/>
              <a:t>自适应中值滤波</a:t>
            </a:r>
            <a:endParaRPr lang="en-US" altLang="zh-CN" sz="2400" dirty="0"/>
          </a:p>
          <a:p>
            <a:pPr lvl="2">
              <a:spcBef>
                <a:spcPts val="300"/>
              </a:spcBef>
            </a:pPr>
            <a:r>
              <a:rPr lang="zh-CN" altLang="en-US" sz="2400" dirty="0"/>
              <a:t> </a:t>
            </a:r>
            <a:r>
              <a:rPr lang="en-US" altLang="zh-CN" sz="2400" dirty="0"/>
              <a:t>α</a:t>
            </a:r>
            <a:r>
              <a:rPr lang="zh-CN" altLang="en-US" sz="2400" dirty="0"/>
              <a:t>裁剪均值滤波</a:t>
            </a:r>
            <a:endParaRPr lang="en-US" altLang="zh-CN" sz="2400" dirty="0"/>
          </a:p>
        </p:txBody>
      </p:sp>
      <p:sp>
        <p:nvSpPr>
          <p:cNvPr id="6" name="Rectangle 5"/>
          <p:cNvSpPr/>
          <p:nvPr/>
        </p:nvSpPr>
        <p:spPr>
          <a:xfrm>
            <a:off x="5552816" y="1374096"/>
            <a:ext cx="3339664" cy="27638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lvl="0" indent="-457200" algn="l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053E49"/>
              </a:buClr>
              <a:buSzTx/>
              <a:buFont typeface="Wingdings 2" panose="05020102010507070707" pitchFamily="18" charset="2"/>
              <a:buChar char=""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aur" panose="02030504050205020304" pitchFamily="18" charset="0"/>
                <a:ea typeface="宋体" panose="02010600030101010101" pitchFamily="2" charset="-122"/>
                <a:cs typeface="+mn-cs"/>
              </a:rPr>
              <a:t>锐化滤波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aur" panose="02030504050205020304" pitchFamily="18" charset="0"/>
              <a:ea typeface="宋体" panose="02010600030101010101" pitchFamily="2" charset="-122"/>
              <a:cs typeface="+mn-cs"/>
            </a:endParaRPr>
          </a:p>
          <a:p>
            <a:pPr marL="827088" marR="0" lvl="1" indent="-285750" algn="l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tabLst/>
              <a:defRPr/>
            </a:pPr>
            <a:r>
              <a:rPr kumimoji="0" lang="zh-CN" altLang="en-US" sz="2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aur" panose="02030504050205020304" pitchFamily="18" charset="0"/>
                <a:ea typeface="宋体" panose="02010600030101010101" pitchFamily="2" charset="-122"/>
                <a:cs typeface="+mn-cs"/>
              </a:rPr>
              <a:t>一阶差分滤波</a:t>
            </a:r>
            <a:endParaRPr kumimoji="0" lang="en-US" altLang="zh-CN" sz="2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aur" panose="02030504050205020304" pitchFamily="18" charset="0"/>
              <a:ea typeface="宋体" panose="02010600030101010101" pitchFamily="2" charset="-122"/>
              <a:cs typeface="+mn-cs"/>
            </a:endParaRPr>
          </a:p>
          <a:p>
            <a:pPr marL="1235075" marR="0" lvl="2" indent="-228600" algn="l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aur" panose="02030504050205020304" pitchFamily="18" charset="0"/>
                <a:ea typeface="宋体" panose="02010600030101010101" pitchFamily="2" charset="-122"/>
                <a:cs typeface="+mn-cs"/>
              </a:rPr>
              <a:t>梯度算子</a:t>
            </a:r>
          </a:p>
          <a:p>
            <a:pPr marL="827088" marR="0" lvl="1" indent="-285750" algn="l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tabLst/>
              <a:defRPr/>
            </a:pPr>
            <a:r>
              <a:rPr kumimoji="0" lang="zh-CN" altLang="en-US" sz="2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aur" panose="02030504050205020304" pitchFamily="18" charset="0"/>
                <a:ea typeface="宋体" panose="02010600030101010101" pitchFamily="2" charset="-122"/>
                <a:cs typeface="+mn-cs"/>
              </a:rPr>
              <a:t>二阶差分滤波</a:t>
            </a:r>
            <a:endParaRPr kumimoji="0" lang="en-US" altLang="zh-CN" sz="2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aur" panose="02030504050205020304" pitchFamily="18" charset="0"/>
              <a:ea typeface="宋体" panose="02010600030101010101" pitchFamily="2" charset="-122"/>
              <a:cs typeface="+mn-cs"/>
            </a:endParaRPr>
          </a:p>
          <a:p>
            <a:pPr marL="1235075" marR="0" lvl="2" indent="-228600" algn="l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entaur" panose="02030504050205020304" pitchFamily="18" charset="0"/>
                <a:ea typeface="宋体" panose="02010600030101010101" pitchFamily="2" charset="-122"/>
                <a:cs typeface="+mn-cs"/>
              </a:rPr>
              <a:t>拉普拉斯算子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012160" y="6167509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华文新魏" panose="02010800040101010101" pitchFamily="2" charset="-122"/>
                <a:ea typeface="华文新魏" panose="02010800040101010101" pitchFamily="2" charset="-122"/>
                <a:cs typeface="+mn-cs"/>
              </a:rPr>
              <a:t>本课程讲授的内容</a:t>
            </a:r>
          </a:p>
        </p:txBody>
      </p:sp>
      <p:sp>
        <p:nvSpPr>
          <p:cNvPr id="3" name="Rectangle 2"/>
          <p:cNvSpPr/>
          <p:nvPr/>
        </p:nvSpPr>
        <p:spPr bwMode="auto">
          <a:xfrm>
            <a:off x="251520" y="1345600"/>
            <a:ext cx="5184576" cy="5323760"/>
          </a:xfrm>
          <a:prstGeom prst="rect">
            <a:avLst/>
          </a:prstGeom>
          <a:noFill/>
          <a:ln w="25400" cap="flat" cmpd="sng" algn="ctr">
            <a:solidFill>
              <a:srgbClr val="053E49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5552816" y="1345600"/>
            <a:ext cx="3339664" cy="4680520"/>
          </a:xfrm>
          <a:prstGeom prst="rect">
            <a:avLst/>
          </a:prstGeom>
          <a:noFill/>
          <a:ln w="25400" cap="flat" cmpd="sng" algn="ctr">
            <a:solidFill>
              <a:srgbClr val="053E49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F6743B4C-110B-B31A-402A-63A06C37A6C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131" y="271543"/>
            <a:ext cx="872370" cy="853287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04434EE6-90FE-2DF4-55D7-8FDDB729E0B8}"/>
              </a:ext>
            </a:extLst>
          </p:cNvPr>
          <p:cNvSpPr/>
          <p:nvPr/>
        </p:nvSpPr>
        <p:spPr>
          <a:xfrm>
            <a:off x="19878" y="183607"/>
            <a:ext cx="298173" cy="969332"/>
          </a:xfrm>
          <a:prstGeom prst="rect">
            <a:avLst/>
          </a:prstGeom>
          <a:solidFill>
            <a:srgbClr val="1D4E79"/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16" name="标题 1">
            <a:extLst>
              <a:ext uri="{FF2B5EF4-FFF2-40B4-BE49-F238E27FC236}">
                <a16:creationId xmlns:a16="http://schemas.microsoft.com/office/drawing/2014/main" id="{20343F5C-AC2E-9CB3-BCB1-E7B8FC62B29E}"/>
              </a:ext>
            </a:extLst>
          </p:cNvPr>
          <p:cNvSpPr>
            <a:spLocks noGrp="1"/>
          </p:cNvSpPr>
          <p:nvPr/>
        </p:nvSpPr>
        <p:spPr>
          <a:xfrm>
            <a:off x="318135" y="102870"/>
            <a:ext cx="3199130" cy="795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>
                <a:solidFill>
                  <a:srgbClr val="1D4E79"/>
                </a:solidFill>
                <a:latin typeface="SimHei" charset="-122"/>
                <a:ea typeface="SimHei" charset="-122"/>
                <a:cs typeface="SimHei" charset="-122"/>
              </a:rPr>
              <a:t>平滑空间滤波器</a:t>
            </a:r>
          </a:p>
        </p:txBody>
      </p:sp>
      <p:cxnSp>
        <p:nvCxnSpPr>
          <p:cNvPr id="17" name="直线连接符 4">
            <a:extLst>
              <a:ext uri="{FF2B5EF4-FFF2-40B4-BE49-F238E27FC236}">
                <a16:creationId xmlns:a16="http://schemas.microsoft.com/office/drawing/2014/main" id="{B585C7F4-076D-4908-2CE4-C1371BA2BD84}"/>
              </a:ext>
            </a:extLst>
          </p:cNvPr>
          <p:cNvCxnSpPr/>
          <p:nvPr/>
        </p:nvCxnSpPr>
        <p:spPr>
          <a:xfrm>
            <a:off x="3517265" y="500380"/>
            <a:ext cx="25895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标题 1">
            <a:extLst>
              <a:ext uri="{FF2B5EF4-FFF2-40B4-BE49-F238E27FC236}">
                <a16:creationId xmlns:a16="http://schemas.microsoft.com/office/drawing/2014/main" id="{CF51186B-0ADE-DF1C-17F5-C65A10C55962}"/>
              </a:ext>
            </a:extLst>
          </p:cNvPr>
          <p:cNvSpPr txBox="1"/>
          <p:nvPr/>
        </p:nvSpPr>
        <p:spPr>
          <a:xfrm>
            <a:off x="502920" y="624840"/>
            <a:ext cx="4124325" cy="8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latin typeface="Times New Roman" panose="02020503050405090304" charset="0"/>
                <a:ea typeface="宋体" panose="02010600030101010101" pitchFamily="2" charset="-122"/>
                <a:cs typeface="Times New Roman" panose="02020503050405090304" charset="0"/>
              </a:rPr>
              <a:t>Smoothing Spatial Filters </a:t>
            </a:r>
          </a:p>
        </p:txBody>
      </p:sp>
    </p:spTree>
    <p:extLst>
      <p:ext uri="{BB962C8B-B14F-4D97-AF65-F5344CB8AC3E}">
        <p14:creationId xmlns:p14="http://schemas.microsoft.com/office/powerpoint/2010/main" val="6997411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131" y="271543"/>
            <a:ext cx="872370" cy="853287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8845528" y="6556247"/>
            <a:ext cx="224042" cy="22337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400050" y="1341120"/>
            <a:ext cx="8669655" cy="57195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buFont typeface="Wingdings" panose="05000000000000000000" pitchFamily="2" charset="2"/>
              <a:buChar char="n"/>
            </a:pPr>
            <a:r>
              <a:rPr kumimoji="1" lang="zh-CN" altLang="en-US" sz="2800" dirty="0">
                <a:latin typeface="Times New Roman" panose="02020503050405090304" charset="0"/>
                <a:ea typeface="宋体" panose="02010600030101010101" pitchFamily="2" charset="-122"/>
                <a:cs typeface="Times New Roman" panose="02020503050405090304" charset="0"/>
                <a:sym typeface="+mn-ea"/>
              </a:rPr>
              <a:t>图像的空间域处理方法</a:t>
            </a:r>
          </a:p>
          <a:p>
            <a:pPr marL="800100" lvl="1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Times New Roman" panose="02020503050405090304" charset="0"/>
              <a:ea typeface="宋体" panose="02010600030101010101" pitchFamily="2" charset="-122"/>
              <a:cs typeface="Times New Roman" panose="02020503050405090304" charset="0"/>
              <a:sym typeface="+mn-ea"/>
            </a:endParaRPr>
          </a:p>
          <a:p>
            <a:pPr marL="800100" lvl="1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Times New Roman" panose="02020503050405090304" charset="0"/>
              <a:ea typeface="宋体" panose="02010600030101010101" pitchFamily="2" charset="-122"/>
              <a:cs typeface="Times New Roman" panose="02020503050405090304" charset="0"/>
              <a:sym typeface="+mn-ea"/>
            </a:endParaRPr>
          </a:p>
          <a:p>
            <a:pPr marL="800100" lvl="1" indent="-342900" fontAlgn="auto">
              <a:buFont typeface="Wingdings" panose="05000000000000000000" pitchFamily="2" charset="2"/>
              <a:buChar char="n"/>
            </a:pPr>
            <a:r>
              <a:rPr kumimoji="1" lang="zh-CN" altLang="en-US" sz="2800" dirty="0">
                <a:latin typeface="Times New Roman" panose="02020503050405090304" charset="0"/>
                <a:ea typeface="宋体" panose="02010600030101010101" pitchFamily="2" charset="-122"/>
                <a:cs typeface="Times New Roman" panose="02020503050405090304" charset="0"/>
                <a:sym typeface="+mn-ea"/>
              </a:rPr>
              <a:t>灰度变换</a:t>
            </a:r>
          </a:p>
          <a:p>
            <a:pPr marL="1257300" lvl="2" indent="-342900" fontAlgn="auto">
              <a:buFont typeface="Wingdings" panose="05000000000000000000" pitchFamily="2" charset="2"/>
              <a:buChar char="n"/>
            </a:pPr>
            <a:r>
              <a:rPr kumimoji="1" lang="zh-CN" altLang="en-US" sz="2800" dirty="0">
                <a:latin typeface="Times New Roman" panose="02020503050405090304" charset="0"/>
                <a:ea typeface="宋体" panose="02010600030101010101" pitchFamily="2" charset="-122"/>
                <a:cs typeface="Times New Roman" panose="02020503050405090304" charset="0"/>
                <a:sym typeface="+mn-ea"/>
              </a:rPr>
              <a:t>在图像的</a:t>
            </a:r>
            <a:r>
              <a:rPr kumimoji="1" lang="zh-CN" altLang="en-US" sz="2800" dirty="0">
                <a:solidFill>
                  <a:srgbClr val="FF0000"/>
                </a:solidFill>
                <a:latin typeface="Times New Roman" panose="02020503050405090304" charset="0"/>
                <a:ea typeface="宋体" panose="02010600030101010101" pitchFamily="2" charset="-122"/>
                <a:cs typeface="Times New Roman" panose="02020503050405090304" charset="0"/>
                <a:sym typeface="+mn-ea"/>
              </a:rPr>
              <a:t>单个像素</a:t>
            </a:r>
            <a:r>
              <a:rPr kumimoji="1" lang="zh-CN" altLang="en-US" sz="2800" dirty="0">
                <a:latin typeface="Times New Roman" panose="02020503050405090304" charset="0"/>
                <a:ea typeface="宋体" panose="02010600030101010101" pitchFamily="2" charset="-122"/>
                <a:cs typeface="Times New Roman" panose="02020503050405090304" charset="0"/>
                <a:sym typeface="+mn-ea"/>
              </a:rPr>
              <a:t>上操作</a:t>
            </a:r>
          </a:p>
          <a:p>
            <a:pPr marL="800100" lvl="1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Times New Roman" panose="02020503050405090304" charset="0"/>
              <a:ea typeface="宋体" panose="02010600030101010101" pitchFamily="2" charset="-122"/>
              <a:cs typeface="Times New Roman" panose="02020503050405090304" charset="0"/>
              <a:sym typeface="+mn-ea"/>
            </a:endParaRPr>
          </a:p>
          <a:p>
            <a:pPr marL="800100" lvl="1" indent="-342900" fontAlgn="auto">
              <a:lnSpc>
                <a:spcPts val="3360"/>
              </a:lnSpc>
              <a:buFont typeface="Wingdings" panose="05000000000000000000" pitchFamily="2" charset="2"/>
              <a:buChar char="n"/>
            </a:pPr>
            <a:r>
              <a:rPr kumimoji="1" lang="zh-CN" altLang="en-US" sz="2800" dirty="0">
                <a:latin typeface="Times New Roman" panose="02020503050405090304" charset="0"/>
                <a:ea typeface="宋体" panose="02010600030101010101" pitchFamily="2" charset="-122"/>
                <a:cs typeface="Times New Roman" panose="02020503050405090304" charset="0"/>
                <a:sym typeface="+mn-ea"/>
              </a:rPr>
              <a:t>空间滤波</a:t>
            </a:r>
            <a:endParaRPr kumimoji="1" lang="en-US" altLang="zh-CN" sz="2800" dirty="0">
              <a:latin typeface="Times New Roman" panose="02020503050405090304" charset="0"/>
              <a:ea typeface="宋体" panose="02010600030101010101" pitchFamily="2" charset="-122"/>
              <a:cs typeface="Times New Roman" panose="02020503050405090304" charset="0"/>
              <a:sym typeface="+mn-ea"/>
            </a:endParaRPr>
          </a:p>
          <a:p>
            <a:pPr marL="1257300" lvl="2" indent="-342900">
              <a:lnSpc>
                <a:spcPts val="3360"/>
              </a:lnSpc>
              <a:buFont typeface="Wingdings" panose="05000000000000000000" pitchFamily="2" charset="2"/>
              <a:buChar char="n"/>
            </a:pPr>
            <a:r>
              <a:rPr kumimoji="1" lang="zh-CN" altLang="en-US" sz="2800" dirty="0">
                <a:latin typeface="Times New Roman" panose="02020503050405090304" charset="0"/>
                <a:ea typeface="宋体" panose="02010600030101010101" pitchFamily="2" charset="-122"/>
                <a:cs typeface="Times New Roman" panose="02020503050405090304" charset="0"/>
                <a:sym typeface="+mn-ea"/>
              </a:rPr>
              <a:t>滤波指允许或者限制一定成分通过</a:t>
            </a:r>
            <a:endParaRPr kumimoji="1" lang="en-US" altLang="zh-CN" sz="2800" dirty="0">
              <a:latin typeface="Times New Roman" panose="02020503050405090304" charset="0"/>
              <a:ea typeface="宋体" panose="02010600030101010101" pitchFamily="2" charset="-122"/>
              <a:cs typeface="Times New Roman" panose="02020503050405090304" charset="0"/>
              <a:sym typeface="+mn-ea"/>
            </a:endParaRPr>
          </a:p>
          <a:p>
            <a:pPr marL="1257300" lvl="2" indent="-342900">
              <a:lnSpc>
                <a:spcPts val="3360"/>
              </a:lnSpc>
              <a:buFont typeface="Wingdings" panose="05000000000000000000" pitchFamily="2" charset="2"/>
              <a:buChar char="n"/>
            </a:pPr>
            <a:r>
              <a:rPr kumimoji="1" lang="zh-CN" altLang="en-US" sz="2800" dirty="0">
                <a:latin typeface="Times New Roman" panose="02020503050405090304" charset="0"/>
                <a:ea typeface="宋体" panose="02010600030101010101" pitchFamily="2" charset="-122"/>
                <a:cs typeface="Times New Roman" panose="02020503050405090304" charset="0"/>
                <a:sym typeface="+mn-ea"/>
              </a:rPr>
              <a:t>空间滤波直接在图像空间中增强图像的某些特征</a:t>
            </a:r>
            <a:r>
              <a:rPr kumimoji="1" lang="en-US" altLang="zh-CN" sz="2800" dirty="0">
                <a:latin typeface="Times New Roman" panose="02020503050405090304" charset="0"/>
                <a:ea typeface="宋体" panose="02010600030101010101" pitchFamily="2" charset="-122"/>
                <a:cs typeface="Times New Roman" panose="02020503050405090304" charset="0"/>
                <a:sym typeface="+mn-ea"/>
              </a:rPr>
              <a:t>/</a:t>
            </a:r>
            <a:r>
              <a:rPr kumimoji="1" lang="zh-CN" altLang="en-US" sz="2800" dirty="0">
                <a:latin typeface="Times New Roman" panose="02020503050405090304" charset="0"/>
                <a:ea typeface="宋体" panose="02010600030101010101" pitchFamily="2" charset="-122"/>
                <a:cs typeface="Times New Roman" panose="02020503050405090304" charset="0"/>
                <a:sym typeface="+mn-ea"/>
              </a:rPr>
              <a:t>减弱图像的某些特征</a:t>
            </a:r>
          </a:p>
          <a:p>
            <a:pPr marL="1257300" lvl="2" indent="-342900" fontAlgn="auto">
              <a:lnSpc>
                <a:spcPts val="3360"/>
              </a:lnSpc>
              <a:buFont typeface="Wingdings" panose="05000000000000000000" pitchFamily="2" charset="2"/>
              <a:buChar char="n"/>
            </a:pPr>
            <a:r>
              <a:rPr kumimoji="1" lang="zh-CN" altLang="en-US" sz="2800" dirty="0">
                <a:latin typeface="Times New Roman" panose="02020503050405090304" charset="0"/>
                <a:ea typeface="宋体" panose="02010600030101010101" pitchFamily="2" charset="-122"/>
                <a:cs typeface="Times New Roman" panose="02020503050405090304" charset="0"/>
                <a:sym typeface="+mn-ea"/>
              </a:rPr>
              <a:t>针对</a:t>
            </a:r>
            <a:r>
              <a:rPr kumimoji="1" lang="zh-CN" altLang="en-US" sz="2800" dirty="0">
                <a:solidFill>
                  <a:srgbClr val="FF0000"/>
                </a:solidFill>
                <a:latin typeface="Times New Roman" panose="02020503050405090304" charset="0"/>
                <a:ea typeface="宋体" panose="02010600030101010101" pitchFamily="2" charset="-122"/>
                <a:cs typeface="Times New Roman" panose="02020503050405090304" charset="0"/>
                <a:sym typeface="+mn-ea"/>
              </a:rPr>
              <a:t>一个像素的邻域</a:t>
            </a:r>
            <a:r>
              <a:rPr kumimoji="1" lang="zh-CN" altLang="en-US" sz="2800" dirty="0">
                <a:latin typeface="Times New Roman" panose="02020503050405090304" charset="0"/>
                <a:ea typeface="宋体" panose="02010600030101010101" pitchFamily="2" charset="-122"/>
                <a:cs typeface="Times New Roman" panose="02020503050405090304" charset="0"/>
                <a:sym typeface="+mn-ea"/>
              </a:rPr>
              <a:t>来进行处理</a:t>
            </a:r>
          </a:p>
          <a:p>
            <a:pPr marL="342900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Times New Roman" panose="02020503050405090304" charset="0"/>
              <a:ea typeface="宋体" panose="02010600030101010101" pitchFamily="2" charset="-122"/>
              <a:cs typeface="Times New Roman" panose="02020503050405090304" charset="0"/>
              <a:sym typeface="+mn-ea"/>
            </a:endParaRPr>
          </a:p>
          <a:p>
            <a:pPr marL="342900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Times New Roman" panose="02020503050405090304" charset="0"/>
              <a:ea typeface="宋体" panose="02010600030101010101" pitchFamily="2" charset="-122"/>
              <a:cs typeface="Times New Roman" panose="02020503050405090304" charset="0"/>
              <a:sym typeface="+mn-ea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9878" y="183607"/>
            <a:ext cx="298173" cy="96933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2445" y="1951990"/>
            <a:ext cx="3293745" cy="69088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/>
        </p:nvSpPr>
        <p:spPr>
          <a:xfrm>
            <a:off x="318135" y="102870"/>
            <a:ext cx="2734310" cy="795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>
                <a:solidFill>
                  <a:schemeClr val="accent1">
                    <a:lumMod val="50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空间滤波基础</a:t>
            </a:r>
          </a:p>
        </p:txBody>
      </p:sp>
      <p:cxnSp>
        <p:nvCxnSpPr>
          <p:cNvPr id="4" name="直线连接符 4"/>
          <p:cNvCxnSpPr/>
          <p:nvPr/>
        </p:nvCxnSpPr>
        <p:spPr>
          <a:xfrm>
            <a:off x="3052445" y="500380"/>
            <a:ext cx="25895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标题 1"/>
          <p:cNvSpPr txBox="1"/>
          <p:nvPr/>
        </p:nvSpPr>
        <p:spPr>
          <a:xfrm>
            <a:off x="502920" y="624840"/>
            <a:ext cx="4124325" cy="8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latin typeface="Times New Roman" panose="02020503050405090304" charset="0"/>
                <a:ea typeface="宋体" panose="02010600030101010101" pitchFamily="2" charset="-122"/>
                <a:cs typeface="Times New Roman" panose="02020503050405090304" charset="0"/>
              </a:rPr>
              <a:t>Foundations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zh-CN" altLang="en-US" sz="2800" b="1" dirty="0"/>
              <a:t>图像平滑的</a:t>
            </a:r>
            <a:r>
              <a:rPr lang="zh-CN" altLang="en-US" sz="2800" b="1" dirty="0">
                <a:solidFill>
                  <a:srgbClr val="0000FF"/>
                </a:solidFill>
              </a:rPr>
              <a:t>主要作用</a:t>
            </a:r>
            <a:endParaRPr lang="en-US" altLang="zh-CN" sz="2800" b="1" dirty="0">
              <a:solidFill>
                <a:srgbClr val="0000FF"/>
              </a:solidFill>
            </a:endParaRPr>
          </a:p>
          <a:p>
            <a:pPr lvl="1">
              <a:lnSpc>
                <a:spcPct val="120000"/>
              </a:lnSpc>
            </a:pPr>
            <a:r>
              <a:rPr lang="zh-CN" altLang="en-US" sz="2600" b="1" dirty="0"/>
              <a:t>模糊</a:t>
            </a:r>
            <a:endParaRPr lang="en-US" altLang="zh-CN" sz="2600" b="1" dirty="0"/>
          </a:p>
          <a:p>
            <a:pPr lvl="2"/>
            <a:r>
              <a:rPr lang="zh-CN" altLang="en-US" sz="2400" b="1" dirty="0"/>
              <a:t>提取较大的目标前，平滑干扰的细节和纹理</a:t>
            </a:r>
          </a:p>
          <a:p>
            <a:pPr lvl="2">
              <a:lnSpc>
                <a:spcPct val="120000"/>
              </a:lnSpc>
            </a:pPr>
            <a:r>
              <a:rPr lang="zh-CN" altLang="en-US" sz="2400" b="1" dirty="0"/>
              <a:t>连接中断的线段和曲线</a:t>
            </a:r>
            <a:endParaRPr lang="en-US" altLang="zh-CN" sz="2400" b="1" dirty="0"/>
          </a:p>
          <a:p>
            <a:pPr lvl="2">
              <a:lnSpc>
                <a:spcPct val="120000"/>
              </a:lnSpc>
            </a:pPr>
            <a:r>
              <a:rPr lang="zh-CN" altLang="en-US" sz="2400" b="1" dirty="0"/>
              <a:t>平滑化处理，恢复过锐化的图像</a:t>
            </a:r>
          </a:p>
          <a:p>
            <a:pPr lvl="2">
              <a:lnSpc>
                <a:spcPct val="120000"/>
              </a:lnSpc>
            </a:pPr>
            <a:r>
              <a:rPr lang="zh-CN" altLang="en-US" sz="2400" b="1" dirty="0"/>
              <a:t>艺术效果</a:t>
            </a:r>
          </a:p>
          <a:p>
            <a:pPr lvl="1">
              <a:lnSpc>
                <a:spcPct val="120000"/>
              </a:lnSpc>
            </a:pPr>
            <a:r>
              <a:rPr lang="zh-CN" altLang="en-US" sz="2600" b="1" dirty="0"/>
              <a:t>降低噪声</a:t>
            </a:r>
          </a:p>
          <a:p>
            <a:pPr>
              <a:lnSpc>
                <a:spcPct val="120000"/>
              </a:lnSpc>
            </a:pPr>
            <a:endParaRPr lang="zh-CN" altLang="en-US" b="1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30"/>
          <a:stretch/>
        </p:blipFill>
        <p:spPr bwMode="auto">
          <a:xfrm>
            <a:off x="4546219" y="4464857"/>
            <a:ext cx="4597781" cy="23931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0" name="Group 9"/>
          <p:cNvGrpSpPr>
            <a:grpSpLocks noChangeAspect="1"/>
          </p:cNvGrpSpPr>
          <p:nvPr/>
        </p:nvGrpSpPr>
        <p:grpSpPr>
          <a:xfrm>
            <a:off x="4324457" y="4463280"/>
            <a:ext cx="4784047" cy="2394000"/>
            <a:chOff x="497024" y="2160706"/>
            <a:chExt cx="7194055" cy="3600000"/>
          </a:xfrm>
        </p:grpSpPr>
        <p:pic>
          <p:nvPicPr>
            <p:cNvPr id="8" name="Content Placeholder 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97024" y="2160706"/>
              <a:ext cx="3600000" cy="360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91079" y="2160706"/>
              <a:ext cx="3600000" cy="3600000"/>
            </a:xfrm>
            <a:prstGeom prst="rect">
              <a:avLst/>
            </a:prstGeom>
          </p:spPr>
        </p:pic>
      </p:grpSp>
      <p:pic>
        <p:nvPicPr>
          <p:cNvPr id="12" name="图片 11">
            <a:extLst>
              <a:ext uri="{FF2B5EF4-FFF2-40B4-BE49-F238E27FC236}">
                <a16:creationId xmlns:a16="http://schemas.microsoft.com/office/drawing/2014/main" id="{B42F62B8-49D2-AE47-FD5D-C2DE90024D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81371" y="-83242"/>
            <a:ext cx="1877004" cy="1352002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7308425E-549C-CC38-FAF1-626C2A90FD5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131" y="271543"/>
            <a:ext cx="872370" cy="853287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F2264611-72BA-6616-43B0-2B6D7B5D822F}"/>
              </a:ext>
            </a:extLst>
          </p:cNvPr>
          <p:cNvSpPr/>
          <p:nvPr/>
        </p:nvSpPr>
        <p:spPr>
          <a:xfrm>
            <a:off x="19878" y="183607"/>
            <a:ext cx="298173" cy="969332"/>
          </a:xfrm>
          <a:prstGeom prst="rect">
            <a:avLst/>
          </a:prstGeom>
          <a:solidFill>
            <a:srgbClr val="1D4E79"/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15" name="标题 1">
            <a:extLst>
              <a:ext uri="{FF2B5EF4-FFF2-40B4-BE49-F238E27FC236}">
                <a16:creationId xmlns:a16="http://schemas.microsoft.com/office/drawing/2014/main" id="{05701ACE-BE9A-22B4-A04C-3DB2372184A1}"/>
              </a:ext>
            </a:extLst>
          </p:cNvPr>
          <p:cNvSpPr>
            <a:spLocks noGrp="1"/>
          </p:cNvSpPr>
          <p:nvPr/>
        </p:nvSpPr>
        <p:spPr>
          <a:xfrm>
            <a:off x="318135" y="102870"/>
            <a:ext cx="3199130" cy="795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>
                <a:solidFill>
                  <a:srgbClr val="1D4E79"/>
                </a:solidFill>
                <a:latin typeface="SimHei" charset="-122"/>
                <a:ea typeface="SimHei" charset="-122"/>
                <a:cs typeface="SimHei" charset="-122"/>
              </a:rPr>
              <a:t>平滑空间滤波器</a:t>
            </a:r>
          </a:p>
        </p:txBody>
      </p:sp>
      <p:cxnSp>
        <p:nvCxnSpPr>
          <p:cNvPr id="16" name="直线连接符 4">
            <a:extLst>
              <a:ext uri="{FF2B5EF4-FFF2-40B4-BE49-F238E27FC236}">
                <a16:creationId xmlns:a16="http://schemas.microsoft.com/office/drawing/2014/main" id="{5E4458FC-70A7-CC49-8096-30CD8D226253}"/>
              </a:ext>
            </a:extLst>
          </p:cNvPr>
          <p:cNvCxnSpPr/>
          <p:nvPr/>
        </p:nvCxnSpPr>
        <p:spPr>
          <a:xfrm>
            <a:off x="3517265" y="500380"/>
            <a:ext cx="25895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标题 1">
            <a:extLst>
              <a:ext uri="{FF2B5EF4-FFF2-40B4-BE49-F238E27FC236}">
                <a16:creationId xmlns:a16="http://schemas.microsoft.com/office/drawing/2014/main" id="{ACF4D487-35F8-6FA1-92E6-4556F86EDA21}"/>
              </a:ext>
            </a:extLst>
          </p:cNvPr>
          <p:cNvSpPr txBox="1"/>
          <p:nvPr/>
        </p:nvSpPr>
        <p:spPr>
          <a:xfrm>
            <a:off x="502920" y="624840"/>
            <a:ext cx="4124325" cy="8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latin typeface="Times New Roman" panose="02020503050405090304" charset="0"/>
                <a:ea typeface="宋体" panose="02010600030101010101" pitchFamily="2" charset="-122"/>
                <a:cs typeface="Times New Roman" panose="02020503050405090304" charset="0"/>
              </a:rPr>
              <a:t>Smoothing Spatial Filters 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1FA74B5-7321-E400-44BA-40CE09145F3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83418" y="4462559"/>
            <a:ext cx="2846429" cy="239472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AB18198-5D39-F23E-91FA-19C830C3150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03767" y="102870"/>
            <a:ext cx="3815112" cy="2115974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A2DB47ED-1305-2B56-8F30-4CCDD8BF2616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12080" y="102870"/>
            <a:ext cx="3815111" cy="211597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131" y="271543"/>
            <a:ext cx="872370" cy="853287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19878" y="183607"/>
            <a:ext cx="298173" cy="96933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/>
        </p:nvSpPr>
        <p:spPr>
          <a:xfrm>
            <a:off x="318135" y="102870"/>
            <a:ext cx="3199130" cy="795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>
                <a:solidFill>
                  <a:schemeClr val="accent1">
                    <a:lumMod val="50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平滑空间滤波器</a:t>
            </a:r>
          </a:p>
        </p:txBody>
      </p:sp>
      <p:cxnSp>
        <p:nvCxnSpPr>
          <p:cNvPr id="4" name="直线连接符 4"/>
          <p:cNvCxnSpPr/>
          <p:nvPr/>
        </p:nvCxnSpPr>
        <p:spPr>
          <a:xfrm>
            <a:off x="3517265" y="500380"/>
            <a:ext cx="25895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标题 1"/>
          <p:cNvSpPr txBox="1"/>
          <p:nvPr/>
        </p:nvSpPr>
        <p:spPr>
          <a:xfrm>
            <a:off x="502920" y="624840"/>
            <a:ext cx="4124325" cy="8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latin typeface="Times New Roman" panose="02020503050405090304" charset="0"/>
                <a:ea typeface="宋体" panose="02010600030101010101" pitchFamily="2" charset="-122"/>
                <a:cs typeface="Times New Roman" panose="02020503050405090304" charset="0"/>
              </a:rPr>
              <a:t>Smoothing Spatial Filters </a:t>
            </a:r>
          </a:p>
        </p:txBody>
      </p:sp>
      <p:sp>
        <p:nvSpPr>
          <p:cNvPr id="11" name="矩形 10"/>
          <p:cNvSpPr/>
          <p:nvPr/>
        </p:nvSpPr>
        <p:spPr>
          <a:xfrm>
            <a:off x="177165" y="1437640"/>
            <a:ext cx="8805545" cy="4528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 fontAlgn="auto">
              <a:buFont typeface="Wingdings" panose="05000000000000000000" pitchFamily="2" charset="2"/>
              <a:buChar char="n"/>
            </a:pPr>
            <a:r>
              <a:rPr kumimoji="1" lang="zh-CN" altLang="en-US" sz="2800" dirty="0">
                <a:latin typeface="Times New Roman Bold" panose="02020503050405090304" charset="0"/>
                <a:ea typeface="宋体" panose="02010600030101010101" pitchFamily="2" charset="-122"/>
                <a:cs typeface="Times New Roman Italic" panose="02020503050405090304" charset="0"/>
                <a:sym typeface="+mn-ea"/>
              </a:rPr>
              <a:t>平滑空间滤波器</a:t>
            </a:r>
          </a:p>
          <a:p>
            <a:pPr marL="1257300" lvl="2" indent="-342900" fontAlgn="auto">
              <a:buFont typeface="Wingdings" panose="05000000000000000000" pitchFamily="2" charset="2"/>
              <a:buChar char="n"/>
            </a:pPr>
            <a:r>
              <a:rPr kumimoji="1" lang="zh-CN" altLang="en-US" sz="2800" dirty="0">
                <a:latin typeface="Times New Roman Bold" panose="02020503050405090304" charset="0"/>
                <a:ea typeface="宋体" panose="02010600030101010101" pitchFamily="2" charset="-122"/>
                <a:cs typeface="Times New Roman Italic" panose="02020503050405090304" charset="0"/>
                <a:sym typeface="+mn-ea"/>
              </a:rPr>
              <a:t>对邻域内的像素的简单平均值</a:t>
            </a:r>
          </a:p>
          <a:p>
            <a:pPr marL="1257300" lvl="2" indent="-342900" fontAlgn="auto">
              <a:buFont typeface="Wingdings" panose="05000000000000000000" pitchFamily="2" charset="2"/>
              <a:buChar char="n"/>
            </a:pPr>
            <a:r>
              <a:rPr kumimoji="1" lang="zh-CN" altLang="en-US" sz="2800" dirty="0">
                <a:latin typeface="Times New Roman Bold" panose="02020503050405090304" charset="0"/>
                <a:ea typeface="宋体" panose="02010600030101010101" pitchFamily="2" charset="-122"/>
                <a:cs typeface="Times New Roman Italic" panose="02020503050405090304" charset="0"/>
                <a:sym typeface="+mn-ea"/>
              </a:rPr>
              <a:t>又称为均值滤波器</a:t>
            </a:r>
          </a:p>
          <a:p>
            <a:pPr marL="800100" lvl="1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Times New Roman Bold" panose="02020503050405090304" charset="0"/>
              <a:ea typeface="宋体" panose="02010600030101010101" pitchFamily="2" charset="-122"/>
              <a:cs typeface="Times New Roman Italic" panose="02020503050405090304" charset="0"/>
              <a:sym typeface="+mn-ea"/>
            </a:endParaRPr>
          </a:p>
          <a:p>
            <a:pPr marL="800100" lvl="1" indent="-342900" fontAlgn="auto">
              <a:buFont typeface="Wingdings" panose="05000000000000000000" pitchFamily="2" charset="2"/>
              <a:buChar char="n"/>
            </a:pPr>
            <a:r>
              <a:rPr kumimoji="1" lang="zh-CN" altLang="en-US" sz="2800" dirty="0">
                <a:latin typeface="Times New Roman Bold" panose="02020503050405090304" charset="0"/>
                <a:ea typeface="宋体" panose="02010600030101010101" pitchFamily="2" charset="-122"/>
                <a:cs typeface="Times New Roman Italic" panose="02020503050405090304" charset="0"/>
                <a:sym typeface="+mn-ea"/>
              </a:rPr>
              <a:t>平滑空间滤波器</a:t>
            </a:r>
            <a:r>
              <a:rPr kumimoji="1" lang="zh-CN" altLang="en-US" sz="2800" b="1" dirty="0">
                <a:solidFill>
                  <a:srgbClr val="FF0000"/>
                </a:solidFill>
                <a:latin typeface="Times New Roman Bold" panose="02020503050405090304" charset="0"/>
                <a:ea typeface="宋体" panose="02010600030101010101" pitchFamily="2" charset="-122"/>
                <a:cs typeface="Times New Roman Italic" panose="02020503050405090304" charset="0"/>
                <a:sym typeface="+mn-ea"/>
              </a:rPr>
              <a:t>主要功能</a:t>
            </a:r>
            <a:endParaRPr kumimoji="1" lang="zh-CN" altLang="en-US" sz="2800" dirty="0">
              <a:latin typeface="Times New Roman Bold" panose="02020503050405090304" charset="0"/>
              <a:ea typeface="宋体" panose="02010600030101010101" pitchFamily="2" charset="-122"/>
              <a:cs typeface="Times New Roman Italic" panose="02020503050405090304" charset="0"/>
              <a:sym typeface="+mn-ea"/>
            </a:endParaRPr>
          </a:p>
          <a:p>
            <a:pPr marL="1257300" lvl="2" indent="-342900" fontAlgn="auto">
              <a:buFont typeface="Wingdings" panose="05000000000000000000" pitchFamily="2" charset="2"/>
              <a:buChar char="n"/>
            </a:pPr>
            <a:r>
              <a:rPr kumimoji="1" lang="zh-CN" altLang="en-US" sz="2800" dirty="0">
                <a:latin typeface="Times New Roman Bold" panose="02020503050405090304" charset="0"/>
                <a:ea typeface="宋体" panose="02010600030101010101" pitchFamily="2" charset="-122"/>
                <a:cs typeface="Times New Roman Italic" panose="02020503050405090304" charset="0"/>
                <a:sym typeface="+mn-ea"/>
              </a:rPr>
              <a:t>模糊处理</a:t>
            </a:r>
          </a:p>
          <a:p>
            <a:pPr marL="1257300" lvl="2" indent="-342900" fontAlgn="auto">
              <a:buFont typeface="Wingdings" panose="05000000000000000000" pitchFamily="2" charset="2"/>
              <a:buChar char="n"/>
            </a:pPr>
            <a:r>
              <a:rPr kumimoji="1" lang="zh-CN" altLang="en-US" sz="2800" dirty="0">
                <a:latin typeface="Times New Roman Bold" panose="02020503050405090304" charset="0"/>
                <a:ea typeface="宋体" panose="02010600030101010101" pitchFamily="2" charset="-122"/>
                <a:cs typeface="Times New Roman Italic" panose="02020503050405090304" charset="0"/>
                <a:sym typeface="+mn-ea"/>
              </a:rPr>
              <a:t>降低噪声</a:t>
            </a:r>
          </a:p>
          <a:p>
            <a:pPr marL="800100" lvl="1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Times New Roman Bold" panose="02020503050405090304" charset="0"/>
              <a:ea typeface="宋体" panose="02010600030101010101" pitchFamily="2" charset="-122"/>
              <a:cs typeface="Times New Roman Italic" panose="02020503050405090304" charset="0"/>
              <a:sym typeface="+mn-ea"/>
            </a:endParaRPr>
          </a:p>
          <a:p>
            <a:pPr marL="800100" lvl="1" indent="-342900" fontAlgn="auto">
              <a:buFont typeface="Wingdings" panose="05000000000000000000" pitchFamily="2" charset="2"/>
              <a:buChar char="n"/>
            </a:pPr>
            <a:endParaRPr kumimoji="1" lang="en-US" altLang="zh-CN" sz="2800" i="1" baseline="30000" dirty="0">
              <a:latin typeface="Times New Roman" panose="02020503050405090304" charset="0"/>
              <a:ea typeface="宋体" charset="0"/>
              <a:cs typeface="Times New Roman" panose="02020503050405090304" charset="0"/>
              <a:sym typeface="+mn-ea"/>
            </a:endParaRPr>
          </a:p>
          <a:p>
            <a:pPr marL="800100" lvl="1" indent="-342900" fontAlgn="auto">
              <a:buFont typeface="Wingdings" panose="05000000000000000000" pitchFamily="2" charset="2"/>
              <a:buChar char="n"/>
            </a:pPr>
            <a:endParaRPr kumimoji="1" lang="en-US" altLang="zh-CN" sz="2800" i="1" baseline="30000" dirty="0">
              <a:latin typeface="Times New Roman" panose="02020503050405090304" charset="0"/>
              <a:ea typeface="宋体" charset="0"/>
              <a:cs typeface="Times New Roman" panose="02020503050405090304" charset="0"/>
              <a:sym typeface="+mn-ea"/>
            </a:endParaRPr>
          </a:p>
          <a:p>
            <a:pPr marL="800100" lvl="1" indent="-342900" fontAlgn="auto">
              <a:buFont typeface="Wingdings" panose="05000000000000000000" pitchFamily="2" charset="2"/>
              <a:buChar char="n"/>
            </a:pPr>
            <a:endParaRPr kumimoji="1" lang="en-US" altLang="zh-CN" sz="2800" dirty="0">
              <a:solidFill>
                <a:schemeClr val="tx1"/>
              </a:solidFill>
              <a:latin typeface="Times New Roman" panose="02020503050405090304" charset="0"/>
              <a:ea typeface="宋体" panose="02010600030101010101" pitchFamily="2" charset="-122"/>
              <a:cs typeface="Times New Roman" panose="02020503050405090304" charset="0"/>
              <a:sym typeface="+mn-ea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131" y="271543"/>
            <a:ext cx="872370" cy="853287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19878" y="183607"/>
            <a:ext cx="298173" cy="96933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/>
        </p:nvSpPr>
        <p:spPr>
          <a:xfrm>
            <a:off x="318135" y="102870"/>
            <a:ext cx="3199130" cy="795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>
                <a:solidFill>
                  <a:schemeClr val="accent1">
                    <a:lumMod val="50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平滑空间滤波器</a:t>
            </a:r>
          </a:p>
        </p:txBody>
      </p:sp>
      <p:cxnSp>
        <p:nvCxnSpPr>
          <p:cNvPr id="4" name="直线连接符 4"/>
          <p:cNvCxnSpPr/>
          <p:nvPr/>
        </p:nvCxnSpPr>
        <p:spPr>
          <a:xfrm>
            <a:off x="3517265" y="500380"/>
            <a:ext cx="25895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标题 1"/>
          <p:cNvSpPr txBox="1"/>
          <p:nvPr/>
        </p:nvSpPr>
        <p:spPr>
          <a:xfrm>
            <a:off x="502920" y="624840"/>
            <a:ext cx="4124325" cy="8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latin typeface="Times New Roman" panose="02020503050405090304" charset="0"/>
                <a:ea typeface="宋体" panose="02010600030101010101" pitchFamily="2" charset="-122"/>
                <a:cs typeface="Times New Roman" panose="02020503050405090304" charset="0"/>
              </a:rPr>
              <a:t>Smoothing Spatial Filters </a:t>
            </a:r>
          </a:p>
        </p:txBody>
      </p:sp>
      <p:sp>
        <p:nvSpPr>
          <p:cNvPr id="11" name="矩形 10"/>
          <p:cNvSpPr/>
          <p:nvPr/>
        </p:nvSpPr>
        <p:spPr>
          <a:xfrm>
            <a:off x="177165" y="1437640"/>
            <a:ext cx="8805545" cy="194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Times New Roman Bold" panose="02020503050405090304" charset="0"/>
              <a:ea typeface="Times New Roman" panose="02020503050405090304" charset="0"/>
              <a:cs typeface="Times New Roman Italic" panose="02020503050405090304" charset="0"/>
              <a:sym typeface="+mn-ea"/>
            </a:endParaRPr>
          </a:p>
          <a:p>
            <a:pPr marL="800100" lvl="1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Times New Roman Bold" panose="02020503050405090304" charset="0"/>
              <a:ea typeface="Times New Roman" panose="02020503050405090304" charset="0"/>
              <a:cs typeface="Times New Roman Italic" panose="02020503050405090304" charset="0"/>
              <a:sym typeface="+mn-ea"/>
            </a:endParaRPr>
          </a:p>
          <a:p>
            <a:pPr marL="800100" lvl="1" indent="-342900" fontAlgn="auto">
              <a:buFont typeface="Wingdings" panose="05000000000000000000" pitchFamily="2" charset="2"/>
              <a:buChar char="n"/>
            </a:pPr>
            <a:endParaRPr kumimoji="1" lang="en-US" altLang="zh-CN" sz="2800" i="1" baseline="30000" dirty="0">
              <a:latin typeface="Times New Roman" panose="02020503050405090304" charset="0"/>
              <a:ea typeface="宋体" charset="0"/>
              <a:cs typeface="Times New Roman" panose="02020503050405090304" charset="0"/>
              <a:sym typeface="+mn-ea"/>
            </a:endParaRPr>
          </a:p>
          <a:p>
            <a:pPr marL="800100" lvl="1" indent="-342900" fontAlgn="auto">
              <a:buFont typeface="Wingdings" panose="05000000000000000000" pitchFamily="2" charset="2"/>
              <a:buChar char="n"/>
            </a:pPr>
            <a:endParaRPr kumimoji="1" lang="en-US" altLang="zh-CN" sz="2800" i="1" baseline="30000" dirty="0">
              <a:latin typeface="Times New Roman" panose="02020503050405090304" charset="0"/>
              <a:ea typeface="宋体" charset="0"/>
              <a:cs typeface="Times New Roman" panose="02020503050405090304" charset="0"/>
              <a:sym typeface="+mn-ea"/>
            </a:endParaRPr>
          </a:p>
          <a:p>
            <a:pPr marL="800100" lvl="1" indent="-342900" fontAlgn="auto">
              <a:buFont typeface="Wingdings" panose="05000000000000000000" pitchFamily="2" charset="2"/>
              <a:buChar char="n"/>
            </a:pPr>
            <a:endParaRPr kumimoji="1" lang="en-US" altLang="zh-CN" sz="2800" dirty="0">
              <a:solidFill>
                <a:schemeClr val="tx1"/>
              </a:solidFill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+mn-ea"/>
            </a:endParaRPr>
          </a:p>
        </p:txBody>
      </p:sp>
      <p:cxnSp>
        <p:nvCxnSpPr>
          <p:cNvPr id="14" name="直线连接符 73"/>
          <p:cNvCxnSpPr/>
          <p:nvPr/>
        </p:nvCxnSpPr>
        <p:spPr>
          <a:xfrm>
            <a:off x="4405630" y="1437640"/>
            <a:ext cx="0" cy="489585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135" y="2561590"/>
            <a:ext cx="3709035" cy="31654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27245" y="2602230"/>
            <a:ext cx="3989705" cy="3084195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177165" y="1729105"/>
            <a:ext cx="4001135" cy="23736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 fontAlgn="auto">
              <a:buFont typeface="Wingdings" panose="05000000000000000000" pitchFamily="2" charset="2"/>
              <a:buChar char="n"/>
            </a:pPr>
            <a:r>
              <a:rPr kumimoji="1" lang="zh-CN" altLang="en-US" sz="2800" dirty="0">
                <a:latin typeface="Times New Roman Bold" panose="02020503050405090304" charset="0"/>
                <a:ea typeface="宋体" panose="02010600030101010101" pitchFamily="2" charset="-122"/>
                <a:cs typeface="Times New Roman Italic" panose="02020503050405090304" charset="0"/>
                <a:sym typeface="+mn-ea"/>
              </a:rPr>
              <a:t>盒式滤波器核</a:t>
            </a:r>
          </a:p>
          <a:p>
            <a:pPr marL="1257300" lvl="2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Times New Roman Bold" panose="02020503050405090304" charset="0"/>
              <a:ea typeface="宋体" panose="02010600030101010101" pitchFamily="2" charset="-122"/>
              <a:cs typeface="Times New Roman Italic" panose="02020503050405090304" charset="0"/>
              <a:sym typeface="+mn-ea"/>
            </a:endParaRPr>
          </a:p>
          <a:p>
            <a:pPr marL="800100" lvl="1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Times New Roman Bold" panose="02020503050405090304" charset="0"/>
              <a:ea typeface="宋体" panose="02010600030101010101" pitchFamily="2" charset="-122"/>
              <a:cs typeface="Times New Roman Italic" panose="02020503050405090304" charset="0"/>
              <a:sym typeface="+mn-ea"/>
            </a:endParaRPr>
          </a:p>
          <a:p>
            <a:pPr marL="800100" lvl="1" indent="-342900" fontAlgn="auto">
              <a:buFont typeface="Wingdings" panose="05000000000000000000" pitchFamily="2" charset="2"/>
              <a:buChar char="n"/>
            </a:pPr>
            <a:endParaRPr kumimoji="1" lang="en-US" altLang="zh-CN" sz="2800" i="1" baseline="30000" dirty="0">
              <a:latin typeface="Times New Roman" panose="02020503050405090304" charset="0"/>
              <a:ea typeface="宋体" charset="0"/>
              <a:cs typeface="Times New Roman" panose="02020503050405090304" charset="0"/>
              <a:sym typeface="+mn-ea"/>
            </a:endParaRPr>
          </a:p>
          <a:p>
            <a:pPr marL="800100" lvl="1" indent="-342900" fontAlgn="auto">
              <a:buFont typeface="Wingdings" panose="05000000000000000000" pitchFamily="2" charset="2"/>
              <a:buChar char="n"/>
            </a:pPr>
            <a:endParaRPr kumimoji="1" lang="en-US" altLang="zh-CN" sz="2800" i="1" baseline="30000" dirty="0">
              <a:latin typeface="Times New Roman" panose="02020503050405090304" charset="0"/>
              <a:ea typeface="宋体" charset="0"/>
              <a:cs typeface="Times New Roman" panose="02020503050405090304" charset="0"/>
              <a:sym typeface="+mn-ea"/>
            </a:endParaRPr>
          </a:p>
          <a:p>
            <a:pPr marL="800100" lvl="1" indent="-342900" fontAlgn="auto">
              <a:buFont typeface="Wingdings" panose="05000000000000000000" pitchFamily="2" charset="2"/>
              <a:buChar char="n"/>
            </a:pPr>
            <a:endParaRPr kumimoji="1" lang="en-US" altLang="zh-CN" sz="2800" dirty="0">
              <a:solidFill>
                <a:schemeClr val="tx1"/>
              </a:solidFill>
              <a:latin typeface="Times New Roman" panose="02020503050405090304" charset="0"/>
              <a:ea typeface="宋体" panose="02010600030101010101" pitchFamily="2" charset="-122"/>
              <a:cs typeface="Times New Roman" panose="02020503050405090304" charset="0"/>
              <a:sym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405630" y="1729105"/>
            <a:ext cx="4001135" cy="23736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 fontAlgn="auto">
              <a:buFont typeface="Wingdings" panose="05000000000000000000" pitchFamily="2" charset="2"/>
              <a:buChar char="n"/>
            </a:pPr>
            <a:r>
              <a:rPr kumimoji="1" lang="zh-CN" altLang="en-US" sz="2800" dirty="0">
                <a:latin typeface="Times New Roman Bold" panose="02020503050405090304" charset="0"/>
                <a:ea typeface="宋体" panose="02010600030101010101" pitchFamily="2" charset="-122"/>
                <a:cs typeface="Times New Roman Italic" panose="02020503050405090304" charset="0"/>
                <a:sym typeface="+mn-ea"/>
              </a:rPr>
              <a:t>高斯滤波器核</a:t>
            </a:r>
          </a:p>
          <a:p>
            <a:pPr marL="1257300" lvl="2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Times New Roman Bold" panose="02020503050405090304" charset="0"/>
              <a:ea typeface="宋体" panose="02010600030101010101" pitchFamily="2" charset="-122"/>
              <a:cs typeface="Times New Roman Italic" panose="02020503050405090304" charset="0"/>
              <a:sym typeface="+mn-ea"/>
            </a:endParaRPr>
          </a:p>
          <a:p>
            <a:pPr marL="800100" lvl="1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Times New Roman Bold" panose="02020503050405090304" charset="0"/>
              <a:ea typeface="宋体" panose="02010600030101010101" pitchFamily="2" charset="-122"/>
              <a:cs typeface="Times New Roman Italic" panose="02020503050405090304" charset="0"/>
              <a:sym typeface="+mn-ea"/>
            </a:endParaRPr>
          </a:p>
          <a:p>
            <a:pPr marL="800100" lvl="1" indent="-342900" fontAlgn="auto">
              <a:buFont typeface="Wingdings" panose="05000000000000000000" pitchFamily="2" charset="2"/>
              <a:buChar char="n"/>
            </a:pPr>
            <a:endParaRPr kumimoji="1" lang="en-US" altLang="zh-CN" sz="2800" i="1" baseline="30000" dirty="0">
              <a:latin typeface="Times New Roman" panose="02020503050405090304" charset="0"/>
              <a:ea typeface="宋体" charset="0"/>
              <a:cs typeface="Times New Roman" panose="02020503050405090304" charset="0"/>
              <a:sym typeface="+mn-ea"/>
            </a:endParaRPr>
          </a:p>
          <a:p>
            <a:pPr marL="800100" lvl="1" indent="-342900" fontAlgn="auto">
              <a:buFont typeface="Wingdings" panose="05000000000000000000" pitchFamily="2" charset="2"/>
              <a:buChar char="n"/>
            </a:pPr>
            <a:endParaRPr kumimoji="1" lang="en-US" altLang="zh-CN" sz="2800" i="1" baseline="30000" dirty="0">
              <a:latin typeface="Times New Roman" panose="02020503050405090304" charset="0"/>
              <a:ea typeface="宋体" charset="0"/>
              <a:cs typeface="Times New Roman" panose="02020503050405090304" charset="0"/>
              <a:sym typeface="+mn-ea"/>
            </a:endParaRPr>
          </a:p>
          <a:p>
            <a:pPr marL="800100" lvl="1" indent="-342900" fontAlgn="auto">
              <a:buFont typeface="Wingdings" panose="05000000000000000000" pitchFamily="2" charset="2"/>
              <a:buChar char="n"/>
            </a:pPr>
            <a:endParaRPr kumimoji="1" lang="en-US" altLang="zh-CN" sz="2800" dirty="0">
              <a:solidFill>
                <a:schemeClr val="tx1"/>
              </a:solidFill>
              <a:latin typeface="Times New Roman" panose="02020503050405090304" charset="0"/>
              <a:ea typeface="宋体" panose="02010600030101010101" pitchFamily="2" charset="-122"/>
              <a:cs typeface="Times New Roman" panose="02020503050405090304" charset="0"/>
              <a:sym typeface="+mn-ea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131" y="271543"/>
            <a:ext cx="872370" cy="853287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19878" y="183607"/>
            <a:ext cx="298173" cy="96933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/>
        </p:nvSpPr>
        <p:spPr>
          <a:xfrm>
            <a:off x="318135" y="102870"/>
            <a:ext cx="3199130" cy="795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>
                <a:solidFill>
                  <a:schemeClr val="accent1">
                    <a:lumMod val="50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平滑空间滤波器</a:t>
            </a:r>
          </a:p>
        </p:txBody>
      </p:sp>
      <p:cxnSp>
        <p:nvCxnSpPr>
          <p:cNvPr id="4" name="直线连接符 4"/>
          <p:cNvCxnSpPr/>
          <p:nvPr/>
        </p:nvCxnSpPr>
        <p:spPr>
          <a:xfrm>
            <a:off x="3517265" y="500380"/>
            <a:ext cx="25895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标题 1"/>
          <p:cNvSpPr txBox="1"/>
          <p:nvPr/>
        </p:nvSpPr>
        <p:spPr>
          <a:xfrm>
            <a:off x="502920" y="624840"/>
            <a:ext cx="4124325" cy="8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latin typeface="Times New Roman" panose="02020503050405090304" charset="0"/>
                <a:ea typeface="宋体" panose="02010600030101010101" pitchFamily="2" charset="-122"/>
                <a:cs typeface="Times New Roman" panose="02020503050405090304" charset="0"/>
              </a:rPr>
              <a:t>Smoothing Spatial Filters </a:t>
            </a:r>
          </a:p>
        </p:txBody>
      </p:sp>
      <p:sp>
        <p:nvSpPr>
          <p:cNvPr id="11" name="矩形 10"/>
          <p:cNvSpPr/>
          <p:nvPr/>
        </p:nvSpPr>
        <p:spPr>
          <a:xfrm>
            <a:off x="177165" y="1437640"/>
            <a:ext cx="8805545" cy="194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Times New Roman Bold" panose="02020503050405090304" charset="0"/>
              <a:ea typeface="Times New Roman" panose="02020503050405090304" charset="0"/>
              <a:cs typeface="Times New Roman Italic" panose="02020503050405090304" charset="0"/>
              <a:sym typeface="+mn-ea"/>
            </a:endParaRPr>
          </a:p>
          <a:p>
            <a:pPr marL="800100" lvl="1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Times New Roman Bold" panose="02020503050405090304" charset="0"/>
              <a:ea typeface="Times New Roman" panose="02020503050405090304" charset="0"/>
              <a:cs typeface="Times New Roman Italic" panose="02020503050405090304" charset="0"/>
              <a:sym typeface="+mn-ea"/>
            </a:endParaRPr>
          </a:p>
          <a:p>
            <a:pPr marL="800100" lvl="1" indent="-342900" fontAlgn="auto">
              <a:buFont typeface="Wingdings" panose="05000000000000000000" pitchFamily="2" charset="2"/>
              <a:buChar char="n"/>
            </a:pPr>
            <a:endParaRPr kumimoji="1" lang="en-US" altLang="zh-CN" sz="2800" i="1" baseline="30000" dirty="0">
              <a:latin typeface="Times New Roman" panose="02020503050405090304" charset="0"/>
              <a:ea typeface="宋体" charset="0"/>
              <a:cs typeface="Times New Roman" panose="02020503050405090304" charset="0"/>
              <a:sym typeface="+mn-ea"/>
            </a:endParaRPr>
          </a:p>
          <a:p>
            <a:pPr marL="800100" lvl="1" indent="-342900" fontAlgn="auto">
              <a:buFont typeface="Wingdings" panose="05000000000000000000" pitchFamily="2" charset="2"/>
              <a:buChar char="n"/>
            </a:pPr>
            <a:endParaRPr kumimoji="1" lang="en-US" altLang="zh-CN" sz="2800" i="1" baseline="30000" dirty="0">
              <a:latin typeface="Times New Roman" panose="02020503050405090304" charset="0"/>
              <a:ea typeface="宋体" charset="0"/>
              <a:cs typeface="Times New Roman" panose="02020503050405090304" charset="0"/>
              <a:sym typeface="+mn-ea"/>
            </a:endParaRPr>
          </a:p>
          <a:p>
            <a:pPr marL="800100" lvl="1" indent="-342900" fontAlgn="auto">
              <a:buFont typeface="Wingdings" panose="05000000000000000000" pitchFamily="2" charset="2"/>
              <a:buChar char="n"/>
            </a:pPr>
            <a:endParaRPr kumimoji="1" lang="en-US" altLang="zh-CN" sz="2800" dirty="0">
              <a:solidFill>
                <a:schemeClr val="tx1"/>
              </a:solidFill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+mn-ea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3920" y="1323975"/>
            <a:ext cx="5041207" cy="493159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-79029" y="1644332"/>
            <a:ext cx="2705100" cy="35693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 fontAlgn="auto">
              <a:buFont typeface="Wingdings" panose="05000000000000000000" pitchFamily="2" charset="2"/>
              <a:buChar char="n"/>
            </a:pPr>
            <a:r>
              <a:rPr kumimoji="1" lang="zh-CN" altLang="en-US" sz="2000" dirty="0">
                <a:latin typeface="Times New Roman Bold" panose="02020503050405090304" charset="0"/>
                <a:ea typeface="宋体" panose="02010600030101010101" pitchFamily="2" charset="-122"/>
                <a:cs typeface="Times New Roman Italic" panose="02020503050405090304" charset="0"/>
                <a:sym typeface="+mn-ea"/>
              </a:rPr>
              <a:t>原图</a:t>
            </a:r>
          </a:p>
          <a:p>
            <a:pPr marL="800100" lvl="1" indent="-342900" fontAlgn="auto">
              <a:buFont typeface="Wingdings" panose="05000000000000000000" pitchFamily="2" charset="2"/>
              <a:buChar char="n"/>
            </a:pPr>
            <a:endParaRPr kumimoji="1" lang="zh-CN" altLang="en-US" sz="2000" dirty="0">
              <a:latin typeface="Times New Roman Bold" panose="02020503050405090304" charset="0"/>
              <a:ea typeface="宋体" panose="02010600030101010101" pitchFamily="2" charset="-122"/>
              <a:cs typeface="Times New Roman Italic" panose="02020503050405090304" charset="0"/>
              <a:sym typeface="+mn-ea"/>
            </a:endParaRPr>
          </a:p>
          <a:p>
            <a:pPr marL="800100" lvl="1" indent="-342900" fontAlgn="auto">
              <a:buFont typeface="Wingdings" panose="05000000000000000000" pitchFamily="2" charset="2"/>
              <a:buChar char="n"/>
            </a:pPr>
            <a:endParaRPr kumimoji="1" lang="zh-CN" altLang="en-US" sz="2000" dirty="0">
              <a:latin typeface="Times New Roman Bold" panose="02020503050405090304" charset="0"/>
              <a:ea typeface="宋体" panose="02010600030101010101" pitchFamily="2" charset="-122"/>
              <a:cs typeface="Times New Roman Italic" panose="02020503050405090304" charset="0"/>
              <a:sym typeface="+mn-ea"/>
            </a:endParaRPr>
          </a:p>
          <a:p>
            <a:pPr marL="800100" lvl="1" indent="-342900" fontAlgn="auto">
              <a:buFont typeface="Wingdings" panose="05000000000000000000" pitchFamily="2" charset="2"/>
              <a:buChar char="n"/>
            </a:pPr>
            <a:endParaRPr kumimoji="1" lang="zh-CN" altLang="en-US" sz="2000" dirty="0">
              <a:latin typeface="Times New Roman Bold" panose="02020503050405090304" charset="0"/>
              <a:ea typeface="宋体" panose="02010600030101010101" pitchFamily="2" charset="-122"/>
              <a:cs typeface="Times New Roman Italic" panose="02020503050405090304" charset="0"/>
              <a:sym typeface="+mn-ea"/>
            </a:endParaRPr>
          </a:p>
          <a:p>
            <a:pPr marL="800100" lvl="1" indent="-342900" fontAlgn="auto">
              <a:buFont typeface="Wingdings" panose="05000000000000000000" pitchFamily="2" charset="2"/>
              <a:buChar char="n"/>
            </a:pPr>
            <a:endParaRPr kumimoji="1" lang="zh-CN" altLang="en-US" sz="2000" dirty="0">
              <a:latin typeface="Times New Roman Bold" panose="02020503050405090304" charset="0"/>
              <a:ea typeface="宋体" panose="02010600030101010101" pitchFamily="2" charset="-122"/>
              <a:cs typeface="Times New Roman Italic" panose="02020503050405090304" charset="0"/>
              <a:sym typeface="+mn-ea"/>
            </a:endParaRPr>
          </a:p>
          <a:p>
            <a:pPr marL="800100" lvl="1" indent="-342900" fontAlgn="auto">
              <a:buFont typeface="Wingdings" panose="05000000000000000000" pitchFamily="2" charset="2"/>
              <a:buChar char="n"/>
            </a:pPr>
            <a:endParaRPr kumimoji="1" lang="zh-CN" altLang="en-US" sz="2000" dirty="0">
              <a:latin typeface="Times New Roman Bold" panose="02020503050405090304" charset="0"/>
              <a:ea typeface="宋体" panose="02010600030101010101" pitchFamily="2" charset="-122"/>
              <a:cs typeface="Times New Roman Italic" panose="02020503050405090304" charset="0"/>
              <a:sym typeface="+mn-ea"/>
            </a:endParaRPr>
          </a:p>
          <a:p>
            <a:pPr marL="800100" lvl="1" indent="-342900" fontAlgn="auto">
              <a:buFont typeface="Wingdings" panose="05000000000000000000" pitchFamily="2" charset="2"/>
              <a:buChar char="n"/>
            </a:pPr>
            <a:endParaRPr kumimoji="1" lang="zh-CN" altLang="en-US" sz="2000" dirty="0">
              <a:latin typeface="Times New Roman Bold" panose="02020503050405090304" charset="0"/>
              <a:ea typeface="宋体" panose="02010600030101010101" pitchFamily="2" charset="-122"/>
              <a:cs typeface="Times New Roman Italic" panose="02020503050405090304" charset="0"/>
              <a:sym typeface="+mn-ea"/>
            </a:endParaRPr>
          </a:p>
          <a:p>
            <a:pPr marL="800100" lvl="1" indent="-342900" fontAlgn="auto">
              <a:buFont typeface="Wingdings" panose="05000000000000000000" pitchFamily="2" charset="2"/>
              <a:buChar char="n"/>
            </a:pPr>
            <a:endParaRPr kumimoji="1" lang="zh-CN" altLang="en-US" sz="2000" dirty="0">
              <a:latin typeface="Times New Roman Bold" panose="02020503050405090304" charset="0"/>
              <a:ea typeface="宋体" panose="02010600030101010101" pitchFamily="2" charset="-122"/>
              <a:cs typeface="Times New Roman Italic" panose="02020503050405090304" charset="0"/>
              <a:sym typeface="+mn-ea"/>
            </a:endParaRPr>
          </a:p>
          <a:p>
            <a:pPr marL="800100" lvl="1" indent="-342900" fontAlgn="auto">
              <a:buFont typeface="Wingdings" panose="05000000000000000000" pitchFamily="2" charset="2"/>
              <a:buChar char="n"/>
            </a:pPr>
            <a:r>
              <a:rPr kumimoji="1" lang="en-US" altLang="zh-CN" sz="2000" dirty="0">
                <a:latin typeface="Times New Roman" panose="02020503050405090304" charset="0"/>
                <a:ea typeface="宋体" panose="02010600030101010101" pitchFamily="2" charset="-122"/>
                <a:cs typeface="Times New Roman" panose="02020503050405090304" charset="0"/>
                <a:sym typeface="+mn-ea"/>
              </a:rPr>
              <a:t>11*11</a:t>
            </a:r>
            <a:r>
              <a:rPr kumimoji="1" lang="zh-CN" altLang="en-US" sz="2000" dirty="0">
                <a:latin typeface="Times New Roman Bold" panose="02020503050405090304" charset="0"/>
                <a:ea typeface="宋体" panose="02010600030101010101" pitchFamily="2" charset="-122"/>
                <a:cs typeface="Times New Roman Italic" panose="02020503050405090304" charset="0"/>
                <a:sym typeface="+mn-ea"/>
              </a:rPr>
              <a:t>盒式核</a:t>
            </a:r>
          </a:p>
          <a:p>
            <a:pPr marL="800100" lvl="1" indent="-342900" fontAlgn="auto">
              <a:buFont typeface="Wingdings" panose="05000000000000000000" pitchFamily="2" charset="2"/>
              <a:buChar char="n"/>
            </a:pPr>
            <a:endParaRPr kumimoji="1" lang="en-US" altLang="zh-CN" sz="2000" i="1" baseline="30000" dirty="0">
              <a:latin typeface="Times New Roman" panose="02020503050405090304" charset="0"/>
              <a:ea typeface="宋体" charset="0"/>
              <a:cs typeface="Times New Roman" panose="02020503050405090304" charset="0"/>
              <a:sym typeface="+mn-ea"/>
            </a:endParaRPr>
          </a:p>
          <a:p>
            <a:pPr marL="800100" lvl="1" indent="-342900" fontAlgn="auto">
              <a:buFont typeface="Wingdings" panose="05000000000000000000" pitchFamily="2" charset="2"/>
              <a:buChar char="n"/>
            </a:pPr>
            <a:endParaRPr kumimoji="1" lang="en-US" altLang="zh-CN" sz="2000" i="1" baseline="30000" dirty="0">
              <a:latin typeface="Times New Roman" panose="02020503050405090304" charset="0"/>
              <a:ea typeface="宋体" charset="0"/>
              <a:cs typeface="Times New Roman" panose="02020503050405090304" charset="0"/>
              <a:sym typeface="+mn-ea"/>
            </a:endParaRPr>
          </a:p>
          <a:p>
            <a:pPr marL="800100" lvl="1" indent="-342900" fontAlgn="auto">
              <a:buFont typeface="Wingdings" panose="05000000000000000000" pitchFamily="2" charset="2"/>
              <a:buChar char="n"/>
            </a:pPr>
            <a:endParaRPr kumimoji="1" lang="en-US" altLang="zh-CN" sz="2000" dirty="0">
              <a:solidFill>
                <a:schemeClr val="tx1"/>
              </a:solidFill>
              <a:latin typeface="Times New Roman" panose="02020503050405090304" charset="0"/>
              <a:ea typeface="宋体" panose="02010600030101010101" pitchFamily="2" charset="-122"/>
              <a:cs typeface="Times New Roman" panose="02020503050405090304" charset="0"/>
              <a:sym typeface="+mn-ea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722976" y="1513580"/>
            <a:ext cx="2705100" cy="35693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 fontAlgn="auto">
              <a:buFont typeface="Wingdings" panose="05000000000000000000" pitchFamily="2" charset="2"/>
              <a:buChar char="n"/>
            </a:pPr>
            <a:r>
              <a:rPr kumimoji="1" lang="en-US" altLang="zh-CN" sz="2000" dirty="0">
                <a:latin typeface="Times New Roman" panose="02020503050405090304" charset="0"/>
                <a:ea typeface="宋体" panose="02010600030101010101" pitchFamily="2" charset="-122"/>
                <a:cs typeface="Times New Roman" panose="02020503050405090304" charset="0"/>
                <a:sym typeface="+mn-ea"/>
              </a:rPr>
              <a:t>3*3</a:t>
            </a:r>
            <a:r>
              <a:rPr kumimoji="1" lang="zh-CN" altLang="en-US" sz="2000" dirty="0">
                <a:latin typeface="Times New Roman Bold" panose="02020503050405090304" charset="0"/>
                <a:ea typeface="宋体" panose="02010600030101010101" pitchFamily="2" charset="-122"/>
                <a:cs typeface="Times New Roman Italic" panose="02020503050405090304" charset="0"/>
                <a:sym typeface="+mn-ea"/>
              </a:rPr>
              <a:t>盒式核</a:t>
            </a:r>
          </a:p>
          <a:p>
            <a:pPr marL="800100" lvl="1" indent="-342900" fontAlgn="auto">
              <a:buFont typeface="Wingdings" panose="05000000000000000000" pitchFamily="2" charset="2"/>
              <a:buChar char="n"/>
            </a:pPr>
            <a:endParaRPr kumimoji="1" lang="zh-CN" altLang="en-US" sz="2000" dirty="0">
              <a:latin typeface="Times New Roman Bold" panose="02020503050405090304" charset="0"/>
              <a:ea typeface="宋体" panose="02010600030101010101" pitchFamily="2" charset="-122"/>
              <a:cs typeface="Times New Roman Italic" panose="02020503050405090304" charset="0"/>
              <a:sym typeface="+mn-ea"/>
            </a:endParaRPr>
          </a:p>
          <a:p>
            <a:pPr marL="800100" lvl="1" indent="-342900" fontAlgn="auto">
              <a:buFont typeface="Wingdings" panose="05000000000000000000" pitchFamily="2" charset="2"/>
              <a:buChar char="n"/>
            </a:pPr>
            <a:endParaRPr kumimoji="1" lang="zh-CN" altLang="en-US" sz="2000" dirty="0">
              <a:latin typeface="Times New Roman Bold" panose="02020503050405090304" charset="0"/>
              <a:ea typeface="宋体" panose="02010600030101010101" pitchFamily="2" charset="-122"/>
              <a:cs typeface="Times New Roman Italic" panose="02020503050405090304" charset="0"/>
              <a:sym typeface="+mn-ea"/>
            </a:endParaRPr>
          </a:p>
          <a:p>
            <a:pPr marL="800100" lvl="1" indent="-342900" fontAlgn="auto">
              <a:buFont typeface="Wingdings" panose="05000000000000000000" pitchFamily="2" charset="2"/>
              <a:buChar char="n"/>
            </a:pPr>
            <a:endParaRPr kumimoji="1" lang="zh-CN" altLang="en-US" sz="2000" dirty="0">
              <a:latin typeface="Times New Roman Bold" panose="02020503050405090304" charset="0"/>
              <a:ea typeface="宋体" panose="02010600030101010101" pitchFamily="2" charset="-122"/>
              <a:cs typeface="Times New Roman Italic" panose="02020503050405090304" charset="0"/>
              <a:sym typeface="+mn-ea"/>
            </a:endParaRPr>
          </a:p>
          <a:p>
            <a:pPr marL="800100" lvl="1" indent="-342900" fontAlgn="auto">
              <a:buFont typeface="Wingdings" panose="05000000000000000000" pitchFamily="2" charset="2"/>
              <a:buChar char="n"/>
            </a:pPr>
            <a:endParaRPr kumimoji="1" lang="zh-CN" altLang="en-US" sz="2000" dirty="0">
              <a:latin typeface="Times New Roman Bold" panose="02020503050405090304" charset="0"/>
              <a:ea typeface="宋体" panose="02010600030101010101" pitchFamily="2" charset="-122"/>
              <a:cs typeface="Times New Roman Italic" panose="02020503050405090304" charset="0"/>
              <a:sym typeface="+mn-ea"/>
            </a:endParaRPr>
          </a:p>
          <a:p>
            <a:pPr marL="800100" lvl="1" indent="-342900" fontAlgn="auto">
              <a:buFont typeface="Wingdings" panose="05000000000000000000" pitchFamily="2" charset="2"/>
              <a:buChar char="n"/>
            </a:pPr>
            <a:endParaRPr kumimoji="1" lang="zh-CN" altLang="en-US" sz="2000" dirty="0">
              <a:latin typeface="Times New Roman Bold" panose="02020503050405090304" charset="0"/>
              <a:ea typeface="宋体" panose="02010600030101010101" pitchFamily="2" charset="-122"/>
              <a:cs typeface="Times New Roman Italic" panose="02020503050405090304" charset="0"/>
              <a:sym typeface="+mn-ea"/>
            </a:endParaRPr>
          </a:p>
          <a:p>
            <a:pPr marL="800100" lvl="1" indent="-342900" fontAlgn="auto">
              <a:buFont typeface="Wingdings" panose="05000000000000000000" pitchFamily="2" charset="2"/>
              <a:buChar char="n"/>
            </a:pPr>
            <a:endParaRPr kumimoji="1" lang="zh-CN" altLang="en-US" sz="2000" dirty="0">
              <a:latin typeface="Times New Roman Bold" panose="02020503050405090304" charset="0"/>
              <a:ea typeface="宋体" panose="02010600030101010101" pitchFamily="2" charset="-122"/>
              <a:cs typeface="Times New Roman Italic" panose="02020503050405090304" charset="0"/>
              <a:sym typeface="+mn-ea"/>
            </a:endParaRPr>
          </a:p>
          <a:p>
            <a:pPr marL="800100" lvl="1" indent="-342900" fontAlgn="auto">
              <a:buFont typeface="Wingdings" panose="05000000000000000000" pitchFamily="2" charset="2"/>
              <a:buChar char="n"/>
            </a:pPr>
            <a:endParaRPr kumimoji="1" lang="zh-CN" altLang="en-US" sz="2000" dirty="0">
              <a:latin typeface="Times New Roman Bold" panose="02020503050405090304" charset="0"/>
              <a:ea typeface="宋体" panose="02010600030101010101" pitchFamily="2" charset="-122"/>
              <a:cs typeface="Times New Roman Italic" panose="02020503050405090304" charset="0"/>
              <a:sym typeface="+mn-ea"/>
            </a:endParaRPr>
          </a:p>
          <a:p>
            <a:pPr marL="800100" lvl="1" indent="-342900" fontAlgn="auto">
              <a:buFont typeface="Wingdings" panose="05000000000000000000" pitchFamily="2" charset="2"/>
              <a:buChar char="n"/>
            </a:pPr>
            <a:r>
              <a:rPr kumimoji="1" lang="en-US" altLang="zh-CN" sz="2000" dirty="0">
                <a:latin typeface="Times New Roman" panose="02020503050405090304" charset="0"/>
                <a:ea typeface="宋体" panose="02010600030101010101" pitchFamily="2" charset="-122"/>
                <a:cs typeface="Times New Roman" panose="02020503050405090304" charset="0"/>
                <a:sym typeface="+mn-ea"/>
              </a:rPr>
              <a:t>21*21</a:t>
            </a:r>
            <a:r>
              <a:rPr kumimoji="1" lang="zh-CN" altLang="en-US" sz="2000" dirty="0">
                <a:latin typeface="Times New Roman Bold" panose="02020503050405090304" charset="0"/>
                <a:ea typeface="宋体" panose="02010600030101010101" pitchFamily="2" charset="-122"/>
                <a:cs typeface="Times New Roman Italic" panose="02020503050405090304" charset="0"/>
                <a:sym typeface="+mn-ea"/>
              </a:rPr>
              <a:t>盒式核</a:t>
            </a:r>
          </a:p>
          <a:p>
            <a:pPr marL="800100" lvl="1" indent="-342900" fontAlgn="auto">
              <a:buFont typeface="Wingdings" panose="05000000000000000000" pitchFamily="2" charset="2"/>
              <a:buChar char="n"/>
            </a:pPr>
            <a:endParaRPr kumimoji="1" lang="en-US" altLang="zh-CN" sz="2000" i="1" baseline="30000" dirty="0">
              <a:latin typeface="Times New Roman" panose="02020503050405090304" charset="0"/>
              <a:ea typeface="宋体" charset="0"/>
              <a:cs typeface="Times New Roman" panose="02020503050405090304" charset="0"/>
              <a:sym typeface="+mn-ea"/>
            </a:endParaRPr>
          </a:p>
          <a:p>
            <a:pPr marL="800100" lvl="1" indent="-342900" fontAlgn="auto">
              <a:buFont typeface="Wingdings" panose="05000000000000000000" pitchFamily="2" charset="2"/>
              <a:buChar char="n"/>
            </a:pPr>
            <a:endParaRPr kumimoji="1" lang="en-US" altLang="zh-CN" sz="2000" i="1" baseline="30000" dirty="0">
              <a:latin typeface="Times New Roman" panose="02020503050405090304" charset="0"/>
              <a:ea typeface="宋体" charset="0"/>
              <a:cs typeface="Times New Roman" panose="02020503050405090304" charset="0"/>
              <a:sym typeface="+mn-ea"/>
            </a:endParaRPr>
          </a:p>
          <a:p>
            <a:pPr marL="800100" lvl="1" indent="-342900" fontAlgn="auto">
              <a:buFont typeface="Wingdings" panose="05000000000000000000" pitchFamily="2" charset="2"/>
              <a:buChar char="n"/>
            </a:pPr>
            <a:endParaRPr kumimoji="1" lang="en-US" altLang="zh-CN" sz="2000" dirty="0">
              <a:solidFill>
                <a:schemeClr val="tx1"/>
              </a:solidFill>
              <a:latin typeface="Times New Roman" panose="02020503050405090304" charset="0"/>
              <a:ea typeface="宋体" panose="02010600030101010101" pitchFamily="2" charset="-122"/>
              <a:cs typeface="Times New Roman" panose="02020503050405090304" charset="0"/>
              <a:sym typeface="+mn-ea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B24E0A6-77F3-7007-78E3-E6FB7C40FC17}"/>
              </a:ext>
            </a:extLst>
          </p:cNvPr>
          <p:cNvSpPr txBox="1"/>
          <p:nvPr/>
        </p:nvSpPr>
        <p:spPr>
          <a:xfrm>
            <a:off x="401178" y="6251632"/>
            <a:ext cx="7458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模板尺寸越大，图像越模糊，图像细节丢失越多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2550" y="1885950"/>
            <a:ext cx="4378325" cy="104648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131" y="271543"/>
            <a:ext cx="872370" cy="853287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19878" y="183607"/>
            <a:ext cx="298173" cy="96933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/>
        </p:nvSpPr>
        <p:spPr>
          <a:xfrm>
            <a:off x="318135" y="102870"/>
            <a:ext cx="3199130" cy="795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>
                <a:solidFill>
                  <a:schemeClr val="accent1">
                    <a:lumMod val="50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平滑空间滤波器</a:t>
            </a:r>
          </a:p>
        </p:txBody>
      </p:sp>
      <p:cxnSp>
        <p:nvCxnSpPr>
          <p:cNvPr id="4" name="直线连接符 4"/>
          <p:cNvCxnSpPr/>
          <p:nvPr/>
        </p:nvCxnSpPr>
        <p:spPr>
          <a:xfrm>
            <a:off x="3517265" y="500380"/>
            <a:ext cx="25895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标题 1"/>
          <p:cNvSpPr txBox="1"/>
          <p:nvPr/>
        </p:nvSpPr>
        <p:spPr>
          <a:xfrm>
            <a:off x="502920" y="624840"/>
            <a:ext cx="4124325" cy="8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latin typeface="Times New Roman" panose="02020503050405090304" charset="0"/>
                <a:ea typeface="宋体" panose="02010600030101010101" pitchFamily="2" charset="-122"/>
                <a:cs typeface="Times New Roman" panose="02020503050405090304" charset="0"/>
              </a:rPr>
              <a:t>Smoothing Spatial Filters </a:t>
            </a:r>
          </a:p>
        </p:txBody>
      </p:sp>
      <p:sp>
        <p:nvSpPr>
          <p:cNvPr id="11" name="矩形 10"/>
          <p:cNvSpPr/>
          <p:nvPr/>
        </p:nvSpPr>
        <p:spPr>
          <a:xfrm>
            <a:off x="177165" y="1437640"/>
            <a:ext cx="8805545" cy="194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Times New Roman Bold" panose="02020503050405090304" charset="0"/>
              <a:ea typeface="Times New Roman" panose="02020503050405090304" charset="0"/>
              <a:cs typeface="Times New Roman Italic" panose="02020503050405090304" charset="0"/>
              <a:sym typeface="+mn-ea"/>
            </a:endParaRPr>
          </a:p>
          <a:p>
            <a:pPr marL="800100" lvl="1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Times New Roman Bold" panose="02020503050405090304" charset="0"/>
              <a:ea typeface="Times New Roman" panose="02020503050405090304" charset="0"/>
              <a:cs typeface="Times New Roman Italic" panose="02020503050405090304" charset="0"/>
              <a:sym typeface="+mn-ea"/>
            </a:endParaRPr>
          </a:p>
          <a:p>
            <a:pPr marL="800100" lvl="1" indent="-342900" fontAlgn="auto">
              <a:buFont typeface="Wingdings" panose="05000000000000000000" pitchFamily="2" charset="2"/>
              <a:buChar char="n"/>
            </a:pPr>
            <a:endParaRPr kumimoji="1" lang="en-US" altLang="zh-CN" sz="2800" i="1" baseline="30000" dirty="0">
              <a:latin typeface="Times New Roman" panose="02020503050405090304" charset="0"/>
              <a:ea typeface="宋体" charset="0"/>
              <a:cs typeface="Times New Roman" panose="02020503050405090304" charset="0"/>
              <a:sym typeface="+mn-ea"/>
            </a:endParaRPr>
          </a:p>
          <a:p>
            <a:pPr marL="800100" lvl="1" indent="-342900" fontAlgn="auto">
              <a:buFont typeface="Wingdings" panose="05000000000000000000" pitchFamily="2" charset="2"/>
              <a:buChar char="n"/>
            </a:pPr>
            <a:endParaRPr kumimoji="1" lang="en-US" altLang="zh-CN" sz="2800" i="1" baseline="30000" dirty="0">
              <a:latin typeface="Times New Roman" panose="02020503050405090304" charset="0"/>
              <a:ea typeface="宋体" charset="0"/>
              <a:cs typeface="Times New Roman" panose="02020503050405090304" charset="0"/>
              <a:sym typeface="+mn-ea"/>
            </a:endParaRPr>
          </a:p>
          <a:p>
            <a:pPr marL="800100" lvl="1" indent="-342900" fontAlgn="auto">
              <a:buFont typeface="Wingdings" panose="05000000000000000000" pitchFamily="2" charset="2"/>
              <a:buChar char="n"/>
            </a:pPr>
            <a:endParaRPr kumimoji="1" lang="en-US" altLang="zh-CN" sz="2800" dirty="0">
              <a:solidFill>
                <a:schemeClr val="tx1"/>
              </a:solidFill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77165" y="1437640"/>
            <a:ext cx="8805545" cy="194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 fontAlgn="auto">
              <a:buFont typeface="Wingdings" panose="05000000000000000000" pitchFamily="2" charset="2"/>
              <a:buChar char="n"/>
            </a:pPr>
            <a:r>
              <a:rPr kumimoji="1" lang="zh-CN" altLang="en-US" sz="2800" dirty="0">
                <a:latin typeface="Times New Roman Bold" panose="02020503050405090304" charset="0"/>
                <a:ea typeface="宋体" panose="02010600030101010101" pitchFamily="2" charset="-122"/>
                <a:cs typeface="Times New Roman Italic" panose="02020503050405090304" charset="0"/>
                <a:sym typeface="+mn-ea"/>
              </a:rPr>
              <a:t>高斯滤波器</a:t>
            </a:r>
          </a:p>
          <a:p>
            <a:pPr lvl="1" indent="0" fontAlgn="auto">
              <a:buFont typeface="Wingdings" panose="05000000000000000000" pitchFamily="2" charset="2"/>
              <a:buNone/>
            </a:pPr>
            <a:endParaRPr kumimoji="1" lang="zh-CN" altLang="en-US" sz="2800" dirty="0">
              <a:latin typeface="Times New Roman Bold" panose="02020503050405090304" charset="0"/>
              <a:ea typeface="宋体" panose="02010600030101010101" pitchFamily="2" charset="-122"/>
              <a:cs typeface="Times New Roman Italic" panose="02020503050405090304" charset="0"/>
              <a:sym typeface="+mn-ea"/>
            </a:endParaRPr>
          </a:p>
          <a:p>
            <a:pPr marL="800100" lvl="1" indent="-342900" fontAlgn="auto">
              <a:buFont typeface="Wingdings" panose="05000000000000000000" pitchFamily="2" charset="2"/>
              <a:buChar char="n"/>
            </a:pPr>
            <a:endParaRPr kumimoji="1" lang="en-US" altLang="zh-CN" sz="2800" i="1" baseline="30000" dirty="0">
              <a:latin typeface="Times New Roman" panose="02020503050405090304" charset="0"/>
              <a:ea typeface="宋体" charset="0"/>
              <a:cs typeface="Times New Roman" panose="02020503050405090304" charset="0"/>
              <a:sym typeface="+mn-ea"/>
            </a:endParaRPr>
          </a:p>
          <a:p>
            <a:pPr marL="800100" lvl="1" indent="-342900" fontAlgn="auto">
              <a:buFont typeface="Wingdings" panose="05000000000000000000" pitchFamily="2" charset="2"/>
              <a:buChar char="n"/>
            </a:pPr>
            <a:endParaRPr kumimoji="1" lang="en-US" altLang="zh-CN" sz="2800" i="1" baseline="30000" dirty="0">
              <a:latin typeface="Times New Roman" panose="02020503050405090304" charset="0"/>
              <a:ea typeface="宋体" charset="0"/>
              <a:cs typeface="Times New Roman" panose="02020503050405090304" charset="0"/>
              <a:sym typeface="+mn-ea"/>
            </a:endParaRPr>
          </a:p>
          <a:p>
            <a:pPr marL="800100" lvl="1" indent="-342900" fontAlgn="auto">
              <a:buFont typeface="Wingdings" panose="05000000000000000000" pitchFamily="2" charset="2"/>
              <a:buChar char="n"/>
            </a:pPr>
            <a:endParaRPr kumimoji="1" lang="en-US" altLang="zh-CN" sz="2800" dirty="0">
              <a:solidFill>
                <a:schemeClr val="tx1"/>
              </a:solidFill>
              <a:latin typeface="Times New Roman" panose="02020503050405090304" charset="0"/>
              <a:ea typeface="宋体" panose="02010600030101010101" pitchFamily="2" charset="-122"/>
              <a:cs typeface="Times New Roman" panose="02020503050405090304" charset="0"/>
              <a:sym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76830" y="3213735"/>
            <a:ext cx="3989705" cy="3084195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2550" y="1885950"/>
            <a:ext cx="4378325" cy="104648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131" y="271543"/>
            <a:ext cx="872370" cy="853287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19878" y="183607"/>
            <a:ext cx="298173" cy="96933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/>
        </p:nvSpPr>
        <p:spPr>
          <a:xfrm>
            <a:off x="318135" y="102870"/>
            <a:ext cx="3199130" cy="795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>
                <a:solidFill>
                  <a:schemeClr val="accent1">
                    <a:lumMod val="50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平滑空间滤波器</a:t>
            </a:r>
          </a:p>
        </p:txBody>
      </p:sp>
      <p:cxnSp>
        <p:nvCxnSpPr>
          <p:cNvPr id="4" name="直线连接符 4"/>
          <p:cNvCxnSpPr/>
          <p:nvPr/>
        </p:nvCxnSpPr>
        <p:spPr>
          <a:xfrm>
            <a:off x="3517265" y="500380"/>
            <a:ext cx="25895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标题 1"/>
          <p:cNvSpPr txBox="1"/>
          <p:nvPr/>
        </p:nvSpPr>
        <p:spPr>
          <a:xfrm>
            <a:off x="502920" y="624840"/>
            <a:ext cx="4124325" cy="8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latin typeface="Times New Roman" panose="02020503050405090304" charset="0"/>
                <a:ea typeface="宋体" panose="02010600030101010101" pitchFamily="2" charset="-122"/>
                <a:cs typeface="Times New Roman" panose="02020503050405090304" charset="0"/>
              </a:rPr>
              <a:t>Smoothing Spatial Filters </a:t>
            </a:r>
          </a:p>
        </p:txBody>
      </p:sp>
      <p:sp>
        <p:nvSpPr>
          <p:cNvPr id="11" name="矩形 10"/>
          <p:cNvSpPr/>
          <p:nvPr/>
        </p:nvSpPr>
        <p:spPr>
          <a:xfrm>
            <a:off x="177165" y="1437640"/>
            <a:ext cx="8805545" cy="194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Times New Roman Bold" panose="02020503050405090304" charset="0"/>
              <a:ea typeface="Times New Roman" panose="02020503050405090304" charset="0"/>
              <a:cs typeface="Times New Roman Italic" panose="02020503050405090304" charset="0"/>
              <a:sym typeface="+mn-ea"/>
            </a:endParaRPr>
          </a:p>
          <a:p>
            <a:pPr marL="800100" lvl="1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Times New Roman Bold" panose="02020503050405090304" charset="0"/>
              <a:ea typeface="Times New Roman" panose="02020503050405090304" charset="0"/>
              <a:cs typeface="Times New Roman Italic" panose="02020503050405090304" charset="0"/>
              <a:sym typeface="+mn-ea"/>
            </a:endParaRPr>
          </a:p>
          <a:p>
            <a:pPr marL="800100" lvl="1" indent="-342900" fontAlgn="auto">
              <a:buFont typeface="Wingdings" panose="05000000000000000000" pitchFamily="2" charset="2"/>
              <a:buChar char="n"/>
            </a:pPr>
            <a:endParaRPr kumimoji="1" lang="en-US" altLang="zh-CN" sz="2800" i="1" baseline="30000" dirty="0">
              <a:latin typeface="Times New Roman" panose="02020503050405090304" charset="0"/>
              <a:ea typeface="宋体" charset="0"/>
              <a:cs typeface="Times New Roman" panose="02020503050405090304" charset="0"/>
              <a:sym typeface="+mn-ea"/>
            </a:endParaRPr>
          </a:p>
          <a:p>
            <a:pPr marL="800100" lvl="1" indent="-342900" fontAlgn="auto">
              <a:buFont typeface="Wingdings" panose="05000000000000000000" pitchFamily="2" charset="2"/>
              <a:buChar char="n"/>
            </a:pPr>
            <a:endParaRPr kumimoji="1" lang="en-US" altLang="zh-CN" sz="2800" i="1" baseline="30000" dirty="0">
              <a:latin typeface="Times New Roman" panose="02020503050405090304" charset="0"/>
              <a:ea typeface="宋体" charset="0"/>
              <a:cs typeface="Times New Roman" panose="02020503050405090304" charset="0"/>
              <a:sym typeface="+mn-ea"/>
            </a:endParaRPr>
          </a:p>
          <a:p>
            <a:pPr marL="800100" lvl="1" indent="-342900" fontAlgn="auto">
              <a:buFont typeface="Wingdings" panose="05000000000000000000" pitchFamily="2" charset="2"/>
              <a:buChar char="n"/>
            </a:pPr>
            <a:endParaRPr kumimoji="1" lang="en-US" altLang="zh-CN" sz="2800" dirty="0">
              <a:solidFill>
                <a:schemeClr val="tx1"/>
              </a:solidFill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77165" y="1437640"/>
            <a:ext cx="8805545" cy="194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 fontAlgn="auto">
              <a:buFont typeface="Wingdings" panose="05000000000000000000" pitchFamily="2" charset="2"/>
              <a:buChar char="n"/>
            </a:pPr>
            <a:r>
              <a:rPr kumimoji="1" lang="zh-CN" altLang="en-US" sz="2800" dirty="0">
                <a:latin typeface="Times New Roman Bold" panose="02020503050405090304" charset="0"/>
                <a:ea typeface="宋体" panose="02010600030101010101" pitchFamily="2" charset="-122"/>
                <a:cs typeface="Times New Roman Italic" panose="02020503050405090304" charset="0"/>
                <a:sym typeface="+mn-ea"/>
              </a:rPr>
              <a:t>高斯滤波器</a:t>
            </a:r>
          </a:p>
          <a:p>
            <a:pPr lvl="1" indent="0" fontAlgn="auto">
              <a:buFont typeface="Wingdings" panose="05000000000000000000" pitchFamily="2" charset="2"/>
              <a:buNone/>
            </a:pPr>
            <a:endParaRPr kumimoji="1" lang="zh-CN" altLang="en-US" sz="2800" dirty="0">
              <a:latin typeface="Times New Roman Bold" panose="02020503050405090304" charset="0"/>
              <a:ea typeface="宋体" panose="02010600030101010101" pitchFamily="2" charset="-122"/>
              <a:cs typeface="Times New Roman Italic" panose="02020503050405090304" charset="0"/>
              <a:sym typeface="+mn-ea"/>
            </a:endParaRPr>
          </a:p>
          <a:p>
            <a:pPr marL="800100" lvl="1" indent="-342900" fontAlgn="auto">
              <a:buFont typeface="Wingdings" panose="05000000000000000000" pitchFamily="2" charset="2"/>
              <a:buChar char="n"/>
            </a:pPr>
            <a:endParaRPr kumimoji="1" lang="en-US" altLang="zh-CN" sz="2800" i="1" baseline="30000" dirty="0">
              <a:latin typeface="Times New Roman" panose="02020503050405090304" charset="0"/>
              <a:ea typeface="宋体" charset="0"/>
              <a:cs typeface="Times New Roman" panose="02020503050405090304" charset="0"/>
              <a:sym typeface="+mn-ea"/>
            </a:endParaRPr>
          </a:p>
          <a:p>
            <a:pPr marL="800100" lvl="1" indent="-342900" fontAlgn="auto">
              <a:buFont typeface="Wingdings" panose="05000000000000000000" pitchFamily="2" charset="2"/>
              <a:buChar char="n"/>
            </a:pPr>
            <a:endParaRPr kumimoji="1" lang="en-US" altLang="zh-CN" sz="2800" i="1" baseline="30000" dirty="0">
              <a:latin typeface="Times New Roman" panose="02020503050405090304" charset="0"/>
              <a:ea typeface="宋体" charset="0"/>
              <a:cs typeface="Times New Roman" panose="02020503050405090304" charset="0"/>
              <a:sym typeface="+mn-ea"/>
            </a:endParaRPr>
          </a:p>
          <a:p>
            <a:pPr marL="800100" lvl="1" indent="-342900" fontAlgn="auto">
              <a:buFont typeface="Wingdings" panose="05000000000000000000" pitchFamily="2" charset="2"/>
              <a:buChar char="n"/>
            </a:pPr>
            <a:endParaRPr kumimoji="1" lang="en-US" altLang="zh-CN" sz="2800" dirty="0">
              <a:solidFill>
                <a:schemeClr val="tx1"/>
              </a:solidFill>
              <a:latin typeface="Times New Roman" panose="02020503050405090304" charset="0"/>
              <a:ea typeface="宋体" panose="02010600030101010101" pitchFamily="2" charset="-122"/>
              <a:cs typeface="Times New Roman" panose="02020503050405090304" charset="0"/>
              <a:sym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76830" y="3213735"/>
            <a:ext cx="3989705" cy="3084195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5876925" y="1892300"/>
            <a:ext cx="689610" cy="364490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131" y="271543"/>
            <a:ext cx="872370" cy="853287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19878" y="183607"/>
            <a:ext cx="298173" cy="96933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/>
        </p:nvSpPr>
        <p:spPr>
          <a:xfrm>
            <a:off x="318135" y="102870"/>
            <a:ext cx="3199130" cy="795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>
                <a:solidFill>
                  <a:schemeClr val="accent1">
                    <a:lumMod val="50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平滑空间滤波器</a:t>
            </a:r>
          </a:p>
        </p:txBody>
      </p:sp>
      <p:cxnSp>
        <p:nvCxnSpPr>
          <p:cNvPr id="4" name="直线连接符 4"/>
          <p:cNvCxnSpPr/>
          <p:nvPr/>
        </p:nvCxnSpPr>
        <p:spPr>
          <a:xfrm>
            <a:off x="3517265" y="500380"/>
            <a:ext cx="25895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177165" y="1437640"/>
            <a:ext cx="8805545" cy="194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Times New Roman Bold" panose="02020503050405090304" charset="0"/>
              <a:ea typeface="Times New Roman" panose="02020503050405090304" charset="0"/>
              <a:cs typeface="Times New Roman Italic" panose="02020503050405090304" charset="0"/>
              <a:sym typeface="+mn-ea"/>
            </a:endParaRPr>
          </a:p>
          <a:p>
            <a:pPr marL="800100" lvl="1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Times New Roman Bold" panose="02020503050405090304" charset="0"/>
              <a:ea typeface="Times New Roman" panose="02020503050405090304" charset="0"/>
              <a:cs typeface="Times New Roman Italic" panose="02020503050405090304" charset="0"/>
              <a:sym typeface="+mn-ea"/>
            </a:endParaRPr>
          </a:p>
          <a:p>
            <a:pPr marL="800100" lvl="1" indent="-342900" fontAlgn="auto">
              <a:buFont typeface="Wingdings" panose="05000000000000000000" pitchFamily="2" charset="2"/>
              <a:buChar char="n"/>
            </a:pPr>
            <a:endParaRPr kumimoji="1" lang="en-US" altLang="zh-CN" sz="2800" i="1" baseline="30000" dirty="0">
              <a:latin typeface="Times New Roman" panose="02020503050405090304" charset="0"/>
              <a:ea typeface="宋体" charset="0"/>
              <a:cs typeface="Times New Roman" panose="02020503050405090304" charset="0"/>
              <a:sym typeface="+mn-ea"/>
            </a:endParaRPr>
          </a:p>
          <a:p>
            <a:pPr marL="800100" lvl="1" indent="-342900" fontAlgn="auto">
              <a:buFont typeface="Wingdings" panose="05000000000000000000" pitchFamily="2" charset="2"/>
              <a:buChar char="n"/>
            </a:pPr>
            <a:endParaRPr kumimoji="1" lang="en-US" altLang="zh-CN" sz="2800" i="1" baseline="30000" dirty="0">
              <a:latin typeface="Times New Roman" panose="02020503050405090304" charset="0"/>
              <a:ea typeface="宋体" charset="0"/>
              <a:cs typeface="Times New Roman" panose="02020503050405090304" charset="0"/>
              <a:sym typeface="+mn-ea"/>
            </a:endParaRPr>
          </a:p>
          <a:p>
            <a:pPr marL="800100" lvl="1" indent="-342900" fontAlgn="auto">
              <a:buFont typeface="Wingdings" panose="05000000000000000000" pitchFamily="2" charset="2"/>
              <a:buChar char="n"/>
            </a:pPr>
            <a:endParaRPr kumimoji="1" lang="en-US" altLang="zh-CN" sz="2800" dirty="0">
              <a:solidFill>
                <a:schemeClr val="tx1"/>
              </a:solidFill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77165" y="1437640"/>
            <a:ext cx="8805545" cy="194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Times New Roman Bold" panose="02020503050405090304" charset="0"/>
              <a:ea typeface="Times New Roman" panose="02020503050405090304" charset="0"/>
              <a:cs typeface="Times New Roman Italic" panose="02020503050405090304" charset="0"/>
              <a:sym typeface="+mn-ea"/>
            </a:endParaRPr>
          </a:p>
          <a:p>
            <a:pPr marL="800100" lvl="1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Times New Roman Bold" panose="02020503050405090304" charset="0"/>
              <a:ea typeface="Times New Roman" panose="02020503050405090304" charset="0"/>
              <a:cs typeface="Times New Roman Italic" panose="02020503050405090304" charset="0"/>
              <a:sym typeface="+mn-ea"/>
            </a:endParaRPr>
          </a:p>
          <a:p>
            <a:pPr marL="800100" lvl="1" indent="-342900" fontAlgn="auto">
              <a:buFont typeface="Wingdings" panose="05000000000000000000" pitchFamily="2" charset="2"/>
              <a:buChar char="n"/>
            </a:pPr>
            <a:endParaRPr kumimoji="1" lang="en-US" altLang="zh-CN" sz="2800" i="1" baseline="30000" dirty="0">
              <a:latin typeface="Times New Roman" panose="02020503050405090304" charset="0"/>
              <a:ea typeface="宋体" charset="0"/>
              <a:cs typeface="Times New Roman" panose="02020503050405090304" charset="0"/>
              <a:sym typeface="+mn-ea"/>
            </a:endParaRPr>
          </a:p>
          <a:p>
            <a:pPr marL="800100" lvl="1" indent="-342900" fontAlgn="auto">
              <a:buFont typeface="Wingdings" panose="05000000000000000000" pitchFamily="2" charset="2"/>
              <a:buChar char="n"/>
            </a:pPr>
            <a:endParaRPr kumimoji="1" lang="en-US" altLang="zh-CN" sz="2800" i="1" baseline="30000" dirty="0">
              <a:latin typeface="Times New Roman" panose="02020503050405090304" charset="0"/>
              <a:ea typeface="宋体" charset="0"/>
              <a:cs typeface="Times New Roman" panose="02020503050405090304" charset="0"/>
              <a:sym typeface="+mn-ea"/>
            </a:endParaRPr>
          </a:p>
          <a:p>
            <a:pPr marL="800100" lvl="1" indent="-342900" fontAlgn="auto">
              <a:buFont typeface="Wingdings" panose="05000000000000000000" pitchFamily="2" charset="2"/>
              <a:buChar char="n"/>
            </a:pPr>
            <a:endParaRPr kumimoji="1" lang="en-US" altLang="zh-CN" sz="2800" dirty="0">
              <a:solidFill>
                <a:schemeClr val="tx1"/>
              </a:solidFill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0355" y="1153160"/>
            <a:ext cx="6019165" cy="563245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07665" y="997585"/>
            <a:ext cx="3344545" cy="799465"/>
          </a:xfrm>
          <a:prstGeom prst="rect">
            <a:avLst/>
          </a:prstGeom>
        </p:spPr>
      </p:pic>
      <p:sp>
        <p:nvSpPr>
          <p:cNvPr id="5" name="标题 1"/>
          <p:cNvSpPr txBox="1"/>
          <p:nvPr/>
        </p:nvSpPr>
        <p:spPr>
          <a:xfrm>
            <a:off x="502920" y="624840"/>
            <a:ext cx="4124325" cy="8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latin typeface="Times New Roman" panose="02020503050405090304" charset="0"/>
                <a:ea typeface="宋体" panose="02010600030101010101" pitchFamily="2" charset="-122"/>
                <a:cs typeface="Times New Roman" panose="02020503050405090304" charset="0"/>
              </a:rPr>
              <a:t>Smoothing Spatial Filters 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4530" y="3263265"/>
            <a:ext cx="901700" cy="5207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8980" y="3911600"/>
            <a:ext cx="812800" cy="40640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131" y="271543"/>
            <a:ext cx="872370" cy="853287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19878" y="183607"/>
            <a:ext cx="298173" cy="96933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/>
        </p:nvSpPr>
        <p:spPr>
          <a:xfrm>
            <a:off x="318135" y="102870"/>
            <a:ext cx="3199130" cy="795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>
                <a:solidFill>
                  <a:schemeClr val="accent1">
                    <a:lumMod val="50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平滑空间滤波器</a:t>
            </a:r>
          </a:p>
        </p:txBody>
      </p:sp>
      <p:cxnSp>
        <p:nvCxnSpPr>
          <p:cNvPr id="4" name="直线连接符 4"/>
          <p:cNvCxnSpPr/>
          <p:nvPr/>
        </p:nvCxnSpPr>
        <p:spPr>
          <a:xfrm>
            <a:off x="3517265" y="500380"/>
            <a:ext cx="25895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177165" y="1437640"/>
            <a:ext cx="8805545" cy="194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Times New Roman Bold" panose="02020503050405090304" charset="0"/>
              <a:ea typeface="Times New Roman" panose="02020503050405090304" charset="0"/>
              <a:cs typeface="Times New Roman Italic" panose="02020503050405090304" charset="0"/>
              <a:sym typeface="+mn-ea"/>
            </a:endParaRPr>
          </a:p>
          <a:p>
            <a:pPr marL="800100" lvl="1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Times New Roman Bold" panose="02020503050405090304" charset="0"/>
              <a:ea typeface="Times New Roman" panose="02020503050405090304" charset="0"/>
              <a:cs typeface="Times New Roman Italic" panose="02020503050405090304" charset="0"/>
              <a:sym typeface="+mn-ea"/>
            </a:endParaRPr>
          </a:p>
          <a:p>
            <a:pPr marL="800100" lvl="1" indent="-342900" fontAlgn="auto">
              <a:buFont typeface="Wingdings" panose="05000000000000000000" pitchFamily="2" charset="2"/>
              <a:buChar char="n"/>
            </a:pPr>
            <a:endParaRPr kumimoji="1" lang="en-US" altLang="zh-CN" sz="2800" i="1" baseline="30000" dirty="0">
              <a:latin typeface="Times New Roman" panose="02020503050405090304" charset="0"/>
              <a:ea typeface="宋体" charset="0"/>
              <a:cs typeface="Times New Roman" panose="02020503050405090304" charset="0"/>
              <a:sym typeface="+mn-ea"/>
            </a:endParaRPr>
          </a:p>
          <a:p>
            <a:pPr marL="800100" lvl="1" indent="-342900" fontAlgn="auto">
              <a:buFont typeface="Wingdings" panose="05000000000000000000" pitchFamily="2" charset="2"/>
              <a:buChar char="n"/>
            </a:pPr>
            <a:endParaRPr kumimoji="1" lang="en-US" altLang="zh-CN" sz="2800" i="1" baseline="30000" dirty="0">
              <a:latin typeface="Times New Roman" panose="02020503050405090304" charset="0"/>
              <a:ea typeface="宋体" charset="0"/>
              <a:cs typeface="Times New Roman" panose="02020503050405090304" charset="0"/>
              <a:sym typeface="+mn-ea"/>
            </a:endParaRPr>
          </a:p>
          <a:p>
            <a:pPr marL="800100" lvl="1" indent="-342900" fontAlgn="auto">
              <a:buFont typeface="Wingdings" panose="05000000000000000000" pitchFamily="2" charset="2"/>
              <a:buChar char="n"/>
            </a:pPr>
            <a:endParaRPr kumimoji="1" lang="en-US" altLang="zh-CN" sz="2800" dirty="0">
              <a:solidFill>
                <a:schemeClr val="tx1"/>
              </a:solidFill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77165" y="1437640"/>
            <a:ext cx="8805545" cy="194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Times New Roman Bold" panose="02020503050405090304" charset="0"/>
              <a:ea typeface="Times New Roman" panose="02020503050405090304" charset="0"/>
              <a:cs typeface="Times New Roman Italic" panose="02020503050405090304" charset="0"/>
              <a:sym typeface="+mn-ea"/>
            </a:endParaRPr>
          </a:p>
          <a:p>
            <a:pPr marL="800100" lvl="1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Times New Roman Bold" panose="02020503050405090304" charset="0"/>
              <a:ea typeface="Times New Roman" panose="02020503050405090304" charset="0"/>
              <a:cs typeface="Times New Roman Italic" panose="02020503050405090304" charset="0"/>
              <a:sym typeface="+mn-ea"/>
            </a:endParaRPr>
          </a:p>
          <a:p>
            <a:pPr marL="800100" lvl="1" indent="-342900" fontAlgn="auto">
              <a:buFont typeface="Wingdings" panose="05000000000000000000" pitchFamily="2" charset="2"/>
              <a:buChar char="n"/>
            </a:pPr>
            <a:endParaRPr kumimoji="1" lang="en-US" altLang="zh-CN" sz="2800" i="1" baseline="30000" dirty="0">
              <a:latin typeface="Times New Roman" panose="02020503050405090304" charset="0"/>
              <a:ea typeface="宋体" charset="0"/>
              <a:cs typeface="Times New Roman" panose="02020503050405090304" charset="0"/>
              <a:sym typeface="+mn-ea"/>
            </a:endParaRPr>
          </a:p>
          <a:p>
            <a:pPr marL="800100" lvl="1" indent="-342900" fontAlgn="auto">
              <a:buFont typeface="Wingdings" panose="05000000000000000000" pitchFamily="2" charset="2"/>
              <a:buChar char="n"/>
            </a:pPr>
            <a:endParaRPr kumimoji="1" lang="en-US" altLang="zh-CN" sz="2800" i="1" baseline="30000" dirty="0">
              <a:latin typeface="Times New Roman" panose="02020503050405090304" charset="0"/>
              <a:ea typeface="宋体" charset="0"/>
              <a:cs typeface="Times New Roman" panose="02020503050405090304" charset="0"/>
              <a:sym typeface="+mn-ea"/>
            </a:endParaRPr>
          </a:p>
          <a:p>
            <a:pPr marL="800100" lvl="1" indent="-342900" fontAlgn="auto">
              <a:buFont typeface="Wingdings" panose="05000000000000000000" pitchFamily="2" charset="2"/>
              <a:buChar char="n"/>
            </a:pPr>
            <a:endParaRPr kumimoji="1" lang="en-US" altLang="zh-CN" sz="2800" dirty="0">
              <a:solidFill>
                <a:schemeClr val="tx1"/>
              </a:solidFill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+mn-ea"/>
            </a:endParaRPr>
          </a:p>
        </p:txBody>
      </p:sp>
      <p:sp>
        <p:nvSpPr>
          <p:cNvPr id="5" name="标题 1"/>
          <p:cNvSpPr txBox="1"/>
          <p:nvPr/>
        </p:nvSpPr>
        <p:spPr>
          <a:xfrm>
            <a:off x="502920" y="624840"/>
            <a:ext cx="4124325" cy="8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latin typeface="Times New Roman" panose="02020503050405090304" charset="0"/>
                <a:ea typeface="宋体" panose="02010600030101010101" pitchFamily="2" charset="-122"/>
                <a:cs typeface="Times New Roman" panose="02020503050405090304" charset="0"/>
              </a:rPr>
              <a:t>Smoothing Spatial Filters 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4465" y="1687830"/>
            <a:ext cx="6274435" cy="45085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07665" y="5645785"/>
            <a:ext cx="3344545" cy="799465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304165" y="1564640"/>
            <a:ext cx="8805545" cy="194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 fontAlgn="auto">
              <a:buFont typeface="Wingdings" panose="05000000000000000000" pitchFamily="2" charset="2"/>
              <a:buChar char="n"/>
            </a:pPr>
            <a:r>
              <a:rPr kumimoji="1" lang="zh-CN" altLang="en-US" sz="2800" dirty="0">
                <a:latin typeface="Times New Roman Bold" panose="02020503050405090304" charset="0"/>
                <a:ea typeface="宋体" panose="02010600030101010101" pitchFamily="2" charset="-122"/>
                <a:cs typeface="Times New Roman Italic" panose="02020503050405090304" charset="0"/>
                <a:sym typeface="+mn-ea"/>
              </a:rPr>
              <a:t>高斯滤波器</a:t>
            </a:r>
          </a:p>
          <a:p>
            <a:pPr lvl="1" indent="0" fontAlgn="auto">
              <a:buFont typeface="Wingdings" panose="05000000000000000000" pitchFamily="2" charset="2"/>
              <a:buNone/>
            </a:pPr>
            <a:endParaRPr kumimoji="1" lang="zh-CN" altLang="en-US" sz="2800" dirty="0">
              <a:latin typeface="Times New Roman Bold" panose="02020503050405090304" charset="0"/>
              <a:ea typeface="宋体" panose="02010600030101010101" pitchFamily="2" charset="-122"/>
              <a:cs typeface="Times New Roman Italic" panose="02020503050405090304" charset="0"/>
              <a:sym typeface="+mn-ea"/>
            </a:endParaRPr>
          </a:p>
          <a:p>
            <a:pPr marL="800100" lvl="1" indent="-342900" fontAlgn="auto">
              <a:buFont typeface="Wingdings" panose="05000000000000000000" pitchFamily="2" charset="2"/>
              <a:buChar char="n"/>
            </a:pPr>
            <a:endParaRPr kumimoji="1" lang="en-US" altLang="zh-CN" sz="2800" i="1" baseline="30000" dirty="0">
              <a:latin typeface="Times New Roman" panose="02020503050405090304" charset="0"/>
              <a:ea typeface="宋体" charset="0"/>
              <a:cs typeface="Times New Roman" panose="02020503050405090304" charset="0"/>
              <a:sym typeface="+mn-ea"/>
            </a:endParaRPr>
          </a:p>
          <a:p>
            <a:pPr marL="800100" lvl="1" indent="-342900" fontAlgn="auto">
              <a:buFont typeface="Wingdings" panose="05000000000000000000" pitchFamily="2" charset="2"/>
              <a:buChar char="n"/>
            </a:pPr>
            <a:endParaRPr kumimoji="1" lang="en-US" altLang="zh-CN" sz="2800" i="1" baseline="30000" dirty="0">
              <a:latin typeface="Times New Roman" panose="02020503050405090304" charset="0"/>
              <a:ea typeface="宋体" charset="0"/>
              <a:cs typeface="Times New Roman" panose="02020503050405090304" charset="0"/>
              <a:sym typeface="+mn-ea"/>
            </a:endParaRPr>
          </a:p>
          <a:p>
            <a:pPr marL="800100" lvl="1" indent="-342900" fontAlgn="auto">
              <a:buFont typeface="Wingdings" panose="05000000000000000000" pitchFamily="2" charset="2"/>
              <a:buChar char="n"/>
            </a:pPr>
            <a:endParaRPr kumimoji="1" lang="en-US" altLang="zh-CN" sz="2800" dirty="0">
              <a:solidFill>
                <a:schemeClr val="tx1"/>
              </a:solidFill>
              <a:latin typeface="Times New Roman" panose="02020503050405090304" charset="0"/>
              <a:ea typeface="宋体" panose="02010600030101010101" pitchFamily="2" charset="-122"/>
              <a:cs typeface="Times New Roman" panose="02020503050405090304" charset="0"/>
              <a:sym typeface="+mn-ea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131" y="271543"/>
            <a:ext cx="872370" cy="853287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19878" y="183607"/>
            <a:ext cx="298173" cy="96933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/>
        </p:nvSpPr>
        <p:spPr>
          <a:xfrm>
            <a:off x="318135" y="102870"/>
            <a:ext cx="3199130" cy="795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>
                <a:solidFill>
                  <a:schemeClr val="accent1">
                    <a:lumMod val="50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平滑空间滤波器</a:t>
            </a:r>
          </a:p>
        </p:txBody>
      </p:sp>
      <p:cxnSp>
        <p:nvCxnSpPr>
          <p:cNvPr id="4" name="直线连接符 4"/>
          <p:cNvCxnSpPr/>
          <p:nvPr/>
        </p:nvCxnSpPr>
        <p:spPr>
          <a:xfrm>
            <a:off x="3517265" y="500380"/>
            <a:ext cx="25895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177165" y="1437640"/>
            <a:ext cx="8805545" cy="194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Times New Roman Bold" panose="02020503050405090304" charset="0"/>
              <a:ea typeface="Times New Roman" panose="02020503050405090304" charset="0"/>
              <a:cs typeface="Times New Roman Italic" panose="02020503050405090304" charset="0"/>
              <a:sym typeface="+mn-ea"/>
            </a:endParaRPr>
          </a:p>
          <a:p>
            <a:pPr marL="800100" lvl="1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Times New Roman Bold" panose="02020503050405090304" charset="0"/>
              <a:ea typeface="Times New Roman" panose="02020503050405090304" charset="0"/>
              <a:cs typeface="Times New Roman Italic" panose="02020503050405090304" charset="0"/>
              <a:sym typeface="+mn-ea"/>
            </a:endParaRPr>
          </a:p>
          <a:p>
            <a:pPr marL="800100" lvl="1" indent="-342900" fontAlgn="auto">
              <a:buFont typeface="Wingdings" panose="05000000000000000000" pitchFamily="2" charset="2"/>
              <a:buChar char="n"/>
            </a:pPr>
            <a:endParaRPr kumimoji="1" lang="en-US" altLang="zh-CN" sz="2800" i="1" baseline="30000" dirty="0">
              <a:latin typeface="Times New Roman" panose="02020503050405090304" charset="0"/>
              <a:ea typeface="宋体" charset="0"/>
              <a:cs typeface="Times New Roman" panose="02020503050405090304" charset="0"/>
              <a:sym typeface="+mn-ea"/>
            </a:endParaRPr>
          </a:p>
          <a:p>
            <a:pPr marL="800100" lvl="1" indent="-342900" fontAlgn="auto">
              <a:buFont typeface="Wingdings" panose="05000000000000000000" pitchFamily="2" charset="2"/>
              <a:buChar char="n"/>
            </a:pPr>
            <a:endParaRPr kumimoji="1" lang="en-US" altLang="zh-CN" sz="2800" i="1" baseline="30000" dirty="0">
              <a:latin typeface="Times New Roman" panose="02020503050405090304" charset="0"/>
              <a:ea typeface="宋体" charset="0"/>
              <a:cs typeface="Times New Roman" panose="02020503050405090304" charset="0"/>
              <a:sym typeface="+mn-ea"/>
            </a:endParaRPr>
          </a:p>
          <a:p>
            <a:pPr marL="800100" lvl="1" indent="-342900" fontAlgn="auto">
              <a:buFont typeface="Wingdings" panose="05000000000000000000" pitchFamily="2" charset="2"/>
              <a:buChar char="n"/>
            </a:pPr>
            <a:endParaRPr kumimoji="1" lang="en-US" altLang="zh-CN" sz="2800" dirty="0">
              <a:solidFill>
                <a:schemeClr val="tx1"/>
              </a:solidFill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77165" y="1437640"/>
            <a:ext cx="8805545" cy="194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Times New Roman Bold" panose="02020503050405090304" charset="0"/>
              <a:ea typeface="Times New Roman" panose="02020503050405090304" charset="0"/>
              <a:cs typeface="Times New Roman Italic" panose="02020503050405090304" charset="0"/>
              <a:sym typeface="+mn-ea"/>
            </a:endParaRPr>
          </a:p>
          <a:p>
            <a:pPr marL="800100" lvl="1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Times New Roman Bold" panose="02020503050405090304" charset="0"/>
              <a:ea typeface="Times New Roman" panose="02020503050405090304" charset="0"/>
              <a:cs typeface="Times New Roman Italic" panose="02020503050405090304" charset="0"/>
              <a:sym typeface="+mn-ea"/>
            </a:endParaRPr>
          </a:p>
          <a:p>
            <a:pPr marL="800100" lvl="1" indent="-342900" fontAlgn="auto">
              <a:buFont typeface="Wingdings" panose="05000000000000000000" pitchFamily="2" charset="2"/>
              <a:buChar char="n"/>
            </a:pPr>
            <a:endParaRPr kumimoji="1" lang="en-US" altLang="zh-CN" sz="2800" i="1" baseline="30000" dirty="0">
              <a:latin typeface="Times New Roman" panose="02020503050405090304" charset="0"/>
              <a:ea typeface="宋体" charset="0"/>
              <a:cs typeface="Times New Roman" panose="02020503050405090304" charset="0"/>
              <a:sym typeface="+mn-ea"/>
            </a:endParaRPr>
          </a:p>
          <a:p>
            <a:pPr marL="800100" lvl="1" indent="-342900" fontAlgn="auto">
              <a:buFont typeface="Wingdings" panose="05000000000000000000" pitchFamily="2" charset="2"/>
              <a:buChar char="n"/>
            </a:pPr>
            <a:endParaRPr kumimoji="1" lang="en-US" altLang="zh-CN" sz="2800" i="1" baseline="30000" dirty="0">
              <a:latin typeface="Times New Roman" panose="02020503050405090304" charset="0"/>
              <a:ea typeface="宋体" charset="0"/>
              <a:cs typeface="Times New Roman" panose="02020503050405090304" charset="0"/>
              <a:sym typeface="+mn-ea"/>
            </a:endParaRPr>
          </a:p>
          <a:p>
            <a:pPr marL="800100" lvl="1" indent="-342900" fontAlgn="auto">
              <a:buFont typeface="Wingdings" panose="05000000000000000000" pitchFamily="2" charset="2"/>
              <a:buChar char="n"/>
            </a:pPr>
            <a:endParaRPr kumimoji="1" lang="en-US" altLang="zh-CN" sz="2800" dirty="0">
              <a:solidFill>
                <a:schemeClr val="tx1"/>
              </a:solidFill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+mn-ea"/>
            </a:endParaRPr>
          </a:p>
        </p:txBody>
      </p:sp>
      <p:sp>
        <p:nvSpPr>
          <p:cNvPr id="5" name="标题 1"/>
          <p:cNvSpPr txBox="1"/>
          <p:nvPr/>
        </p:nvSpPr>
        <p:spPr>
          <a:xfrm>
            <a:off x="502920" y="624840"/>
            <a:ext cx="4124325" cy="8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latin typeface="Times New Roman" panose="02020503050405090304" charset="0"/>
                <a:ea typeface="宋体" panose="02010600030101010101" pitchFamily="2" charset="-122"/>
                <a:cs typeface="Times New Roman" panose="02020503050405090304" charset="0"/>
              </a:rPr>
              <a:t>Smoothing Spatial Filters </a:t>
            </a:r>
          </a:p>
        </p:txBody>
      </p:sp>
      <p:sp>
        <p:nvSpPr>
          <p:cNvPr id="14" name="矩形 13"/>
          <p:cNvSpPr/>
          <p:nvPr/>
        </p:nvSpPr>
        <p:spPr>
          <a:xfrm>
            <a:off x="177165" y="1437640"/>
            <a:ext cx="8805545" cy="194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 fontAlgn="auto">
              <a:buFont typeface="Wingdings" panose="05000000000000000000" pitchFamily="2" charset="2"/>
              <a:buChar char="n"/>
            </a:pPr>
            <a:r>
              <a:rPr kumimoji="1" lang="zh-CN" altLang="en-US" sz="2800" dirty="0">
                <a:latin typeface="Times New Roman Bold" panose="02020503050405090304" charset="0"/>
                <a:ea typeface="宋体" panose="02010600030101010101" pitchFamily="2" charset="-122"/>
                <a:cs typeface="Times New Roman Italic" panose="02020503050405090304" charset="0"/>
                <a:sym typeface="+mn-ea"/>
              </a:rPr>
              <a:t>盒式滤波器与高斯滤波器对比</a:t>
            </a:r>
          </a:p>
          <a:p>
            <a:pPr lvl="1" indent="0" fontAlgn="auto">
              <a:buFont typeface="Wingdings" panose="05000000000000000000" pitchFamily="2" charset="2"/>
              <a:buNone/>
            </a:pPr>
            <a:endParaRPr kumimoji="1" lang="zh-CN" altLang="en-US" sz="2800" dirty="0">
              <a:latin typeface="Times New Roman Bold" panose="02020503050405090304" charset="0"/>
              <a:ea typeface="宋体" panose="02010600030101010101" pitchFamily="2" charset="-122"/>
              <a:cs typeface="Times New Roman Italic" panose="02020503050405090304" charset="0"/>
              <a:sym typeface="+mn-ea"/>
            </a:endParaRPr>
          </a:p>
          <a:p>
            <a:pPr marL="800100" lvl="1" indent="-342900" fontAlgn="auto">
              <a:buFont typeface="Wingdings" panose="05000000000000000000" pitchFamily="2" charset="2"/>
              <a:buChar char="n"/>
            </a:pPr>
            <a:endParaRPr kumimoji="1" lang="en-US" altLang="zh-CN" sz="2800" i="1" baseline="30000" dirty="0">
              <a:latin typeface="Times New Roman" panose="02020503050405090304" charset="0"/>
              <a:ea typeface="宋体" charset="0"/>
              <a:cs typeface="Times New Roman" panose="02020503050405090304" charset="0"/>
              <a:sym typeface="+mn-ea"/>
            </a:endParaRPr>
          </a:p>
          <a:p>
            <a:pPr marL="800100" lvl="1" indent="-342900" fontAlgn="auto">
              <a:buFont typeface="Wingdings" panose="05000000000000000000" pitchFamily="2" charset="2"/>
              <a:buChar char="n"/>
            </a:pPr>
            <a:endParaRPr kumimoji="1" lang="en-US" altLang="zh-CN" sz="2800" i="1" baseline="30000" dirty="0">
              <a:latin typeface="Times New Roman" panose="02020503050405090304" charset="0"/>
              <a:ea typeface="宋体" charset="0"/>
              <a:cs typeface="Times New Roman" panose="02020503050405090304" charset="0"/>
              <a:sym typeface="+mn-ea"/>
            </a:endParaRPr>
          </a:p>
          <a:p>
            <a:pPr marL="800100" lvl="1" indent="-342900" fontAlgn="auto">
              <a:buFont typeface="Wingdings" panose="05000000000000000000" pitchFamily="2" charset="2"/>
              <a:buChar char="n"/>
            </a:pPr>
            <a:endParaRPr kumimoji="1" lang="en-US" altLang="zh-CN" sz="2800" dirty="0">
              <a:solidFill>
                <a:schemeClr val="tx1"/>
              </a:solidFill>
              <a:latin typeface="Times New Roman" panose="02020503050405090304" charset="0"/>
              <a:ea typeface="宋体" panose="02010600030101010101" pitchFamily="2" charset="-122"/>
              <a:cs typeface="Times New Roman" panose="02020503050405090304" charset="0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5880" y="2179320"/>
            <a:ext cx="9144000" cy="3110865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565150" y="5374005"/>
            <a:ext cx="2705100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 fontAlgn="auto">
              <a:buFont typeface="Wingdings" panose="05000000000000000000" pitchFamily="2" charset="2"/>
              <a:buChar char="n"/>
            </a:pPr>
            <a:r>
              <a:rPr kumimoji="1" lang="zh-CN" altLang="en-US" sz="2000" dirty="0">
                <a:latin typeface="Times New Roman Bold" panose="02020503050405090304" charset="0"/>
                <a:ea typeface="宋体" panose="02010600030101010101" pitchFamily="2" charset="-122"/>
                <a:cs typeface="Times New Roman Italic" panose="02020503050405090304" charset="0"/>
                <a:sym typeface="+mn-ea"/>
              </a:rPr>
              <a:t>原图</a:t>
            </a:r>
            <a:endParaRPr kumimoji="1" lang="en-US" altLang="zh-CN" sz="2000" dirty="0">
              <a:solidFill>
                <a:schemeClr val="tx1"/>
              </a:solidFill>
              <a:latin typeface="Times New Roman" panose="02020503050405090304" charset="0"/>
              <a:ea typeface="宋体" panose="02010600030101010101" pitchFamily="2" charset="-122"/>
              <a:cs typeface="Times New Roman" panose="02020503050405090304" charset="0"/>
              <a:sym typeface="+mn-ea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2952115" y="5374005"/>
            <a:ext cx="3024505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 fontAlgn="auto">
              <a:buFont typeface="Wingdings" panose="05000000000000000000" pitchFamily="2" charset="2"/>
              <a:buChar char="n"/>
            </a:pPr>
            <a:r>
              <a:rPr kumimoji="1" lang="zh-CN" altLang="en-US" sz="2000" dirty="0">
                <a:latin typeface="Times New Roman Bold" panose="02020503050405090304" charset="0"/>
                <a:ea typeface="宋体" panose="02010600030101010101" pitchFamily="2" charset="-122"/>
                <a:cs typeface="Times New Roman Italic" panose="02020503050405090304" charset="0"/>
                <a:sym typeface="+mn-ea"/>
              </a:rPr>
              <a:t>盒式核滤波结果</a:t>
            </a:r>
          </a:p>
        </p:txBody>
      </p:sp>
      <p:sp>
        <p:nvSpPr>
          <p:cNvPr id="15" name="矩形 14"/>
          <p:cNvSpPr/>
          <p:nvPr/>
        </p:nvSpPr>
        <p:spPr>
          <a:xfrm>
            <a:off x="5920740" y="5374005"/>
            <a:ext cx="3024505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 fontAlgn="auto">
              <a:buFont typeface="Wingdings" panose="05000000000000000000" pitchFamily="2" charset="2"/>
              <a:buChar char="n"/>
            </a:pPr>
            <a:r>
              <a:rPr kumimoji="1" lang="zh-CN" altLang="en-US" sz="2000" dirty="0">
                <a:latin typeface="Times New Roman Bold" panose="02020503050405090304" charset="0"/>
                <a:ea typeface="宋体" panose="02010600030101010101" pitchFamily="2" charset="-122"/>
                <a:cs typeface="Times New Roman Italic" panose="02020503050405090304" charset="0"/>
                <a:sym typeface="+mn-ea"/>
              </a:rPr>
              <a:t>高斯核滤波结果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131" y="271543"/>
            <a:ext cx="872370" cy="853287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19878" y="183607"/>
            <a:ext cx="298173" cy="96933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/>
        </p:nvSpPr>
        <p:spPr>
          <a:xfrm>
            <a:off x="318135" y="102870"/>
            <a:ext cx="3199130" cy="795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>
                <a:solidFill>
                  <a:schemeClr val="accent1">
                    <a:lumMod val="50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平滑空间滤波器</a:t>
            </a:r>
          </a:p>
        </p:txBody>
      </p:sp>
      <p:cxnSp>
        <p:nvCxnSpPr>
          <p:cNvPr id="4" name="直线连接符 4"/>
          <p:cNvCxnSpPr/>
          <p:nvPr/>
        </p:nvCxnSpPr>
        <p:spPr>
          <a:xfrm>
            <a:off x="3517265" y="500380"/>
            <a:ext cx="25895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177165" y="1437640"/>
            <a:ext cx="8805545" cy="194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Times New Roman Bold" panose="02020503050405090304" charset="0"/>
              <a:ea typeface="Times New Roman" panose="02020503050405090304" charset="0"/>
              <a:cs typeface="Times New Roman Italic" panose="02020503050405090304" charset="0"/>
              <a:sym typeface="+mn-ea"/>
            </a:endParaRPr>
          </a:p>
          <a:p>
            <a:pPr marL="800100" lvl="1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Times New Roman Bold" panose="02020503050405090304" charset="0"/>
              <a:ea typeface="Times New Roman" panose="02020503050405090304" charset="0"/>
              <a:cs typeface="Times New Roman Italic" panose="02020503050405090304" charset="0"/>
              <a:sym typeface="+mn-ea"/>
            </a:endParaRPr>
          </a:p>
          <a:p>
            <a:pPr marL="800100" lvl="1" indent="-342900" fontAlgn="auto">
              <a:buFont typeface="Wingdings" panose="05000000000000000000" pitchFamily="2" charset="2"/>
              <a:buChar char="n"/>
            </a:pPr>
            <a:endParaRPr kumimoji="1" lang="en-US" altLang="zh-CN" sz="2800" i="1" baseline="30000" dirty="0">
              <a:latin typeface="Times New Roman" panose="02020503050405090304" charset="0"/>
              <a:ea typeface="宋体" charset="0"/>
              <a:cs typeface="Times New Roman" panose="02020503050405090304" charset="0"/>
              <a:sym typeface="+mn-ea"/>
            </a:endParaRPr>
          </a:p>
          <a:p>
            <a:pPr marL="800100" lvl="1" indent="-342900" fontAlgn="auto">
              <a:buFont typeface="Wingdings" panose="05000000000000000000" pitchFamily="2" charset="2"/>
              <a:buChar char="n"/>
            </a:pPr>
            <a:endParaRPr kumimoji="1" lang="en-US" altLang="zh-CN" sz="2800" i="1" baseline="30000" dirty="0">
              <a:latin typeface="Times New Roman" panose="02020503050405090304" charset="0"/>
              <a:ea typeface="宋体" charset="0"/>
              <a:cs typeface="Times New Roman" panose="02020503050405090304" charset="0"/>
              <a:sym typeface="+mn-ea"/>
            </a:endParaRPr>
          </a:p>
          <a:p>
            <a:pPr marL="800100" lvl="1" indent="-342900" fontAlgn="auto">
              <a:buFont typeface="Wingdings" panose="05000000000000000000" pitchFamily="2" charset="2"/>
              <a:buChar char="n"/>
            </a:pPr>
            <a:endParaRPr kumimoji="1" lang="en-US" altLang="zh-CN" sz="2800" dirty="0">
              <a:solidFill>
                <a:schemeClr val="tx1"/>
              </a:solidFill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77165" y="1437640"/>
            <a:ext cx="8805545" cy="194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Times New Roman Bold" panose="02020503050405090304" charset="0"/>
              <a:ea typeface="Times New Roman" panose="02020503050405090304" charset="0"/>
              <a:cs typeface="Times New Roman Italic" panose="02020503050405090304" charset="0"/>
              <a:sym typeface="+mn-ea"/>
            </a:endParaRPr>
          </a:p>
          <a:p>
            <a:pPr marL="800100" lvl="1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Times New Roman Bold" panose="02020503050405090304" charset="0"/>
              <a:ea typeface="Times New Roman" panose="02020503050405090304" charset="0"/>
              <a:cs typeface="Times New Roman Italic" panose="02020503050405090304" charset="0"/>
              <a:sym typeface="+mn-ea"/>
            </a:endParaRPr>
          </a:p>
          <a:p>
            <a:pPr marL="800100" lvl="1" indent="-342900" fontAlgn="auto">
              <a:buFont typeface="Wingdings" panose="05000000000000000000" pitchFamily="2" charset="2"/>
              <a:buChar char="n"/>
            </a:pPr>
            <a:endParaRPr kumimoji="1" lang="en-US" altLang="zh-CN" sz="2800" i="1" baseline="30000" dirty="0">
              <a:latin typeface="Times New Roman" panose="02020503050405090304" charset="0"/>
              <a:ea typeface="宋体" charset="0"/>
              <a:cs typeface="Times New Roman" panose="02020503050405090304" charset="0"/>
              <a:sym typeface="+mn-ea"/>
            </a:endParaRPr>
          </a:p>
          <a:p>
            <a:pPr marL="800100" lvl="1" indent="-342900" fontAlgn="auto">
              <a:buFont typeface="Wingdings" panose="05000000000000000000" pitchFamily="2" charset="2"/>
              <a:buChar char="n"/>
            </a:pPr>
            <a:endParaRPr kumimoji="1" lang="en-US" altLang="zh-CN" sz="2800" i="1" baseline="30000" dirty="0">
              <a:latin typeface="Times New Roman" panose="02020503050405090304" charset="0"/>
              <a:ea typeface="宋体" charset="0"/>
              <a:cs typeface="Times New Roman" panose="02020503050405090304" charset="0"/>
              <a:sym typeface="+mn-ea"/>
            </a:endParaRPr>
          </a:p>
          <a:p>
            <a:pPr marL="800100" lvl="1" indent="-342900" fontAlgn="auto">
              <a:buFont typeface="Wingdings" panose="05000000000000000000" pitchFamily="2" charset="2"/>
              <a:buChar char="n"/>
            </a:pPr>
            <a:endParaRPr kumimoji="1" lang="en-US" altLang="zh-CN" sz="2800" dirty="0">
              <a:solidFill>
                <a:schemeClr val="tx1"/>
              </a:solidFill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+mn-ea"/>
            </a:endParaRPr>
          </a:p>
        </p:txBody>
      </p:sp>
      <p:sp>
        <p:nvSpPr>
          <p:cNvPr id="5" name="标题 1"/>
          <p:cNvSpPr txBox="1"/>
          <p:nvPr/>
        </p:nvSpPr>
        <p:spPr>
          <a:xfrm>
            <a:off x="502920" y="624840"/>
            <a:ext cx="4124325" cy="8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latin typeface="Times New Roman" panose="02020503050405090304" charset="0"/>
                <a:ea typeface="宋体" panose="02010600030101010101" pitchFamily="2" charset="-122"/>
                <a:cs typeface="Times New Roman" panose="02020503050405090304" charset="0"/>
              </a:rPr>
              <a:t>Smoothing Spatial Filters </a:t>
            </a:r>
          </a:p>
        </p:txBody>
      </p:sp>
      <p:sp>
        <p:nvSpPr>
          <p:cNvPr id="14" name="矩形 13"/>
          <p:cNvSpPr/>
          <p:nvPr/>
        </p:nvSpPr>
        <p:spPr>
          <a:xfrm>
            <a:off x="177165" y="1437640"/>
            <a:ext cx="8805545" cy="194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 fontAlgn="auto">
              <a:buFont typeface="Wingdings" panose="05000000000000000000" pitchFamily="2" charset="2"/>
              <a:buChar char="n"/>
            </a:pPr>
            <a:r>
              <a:rPr kumimoji="1" lang="zh-CN" altLang="en-US" sz="2800" dirty="0">
                <a:latin typeface="Times New Roman Bold" panose="02020503050405090304" charset="0"/>
                <a:ea typeface="宋体" panose="02010600030101010101" pitchFamily="2" charset="-122"/>
                <a:cs typeface="Times New Roman Italic" panose="02020503050405090304" charset="0"/>
                <a:sym typeface="+mn-ea"/>
              </a:rPr>
              <a:t>平滑滤波器校正阴影</a:t>
            </a:r>
          </a:p>
          <a:p>
            <a:pPr lvl="1" indent="0" fontAlgn="auto">
              <a:buFont typeface="Wingdings" panose="05000000000000000000" pitchFamily="2" charset="2"/>
              <a:buNone/>
            </a:pPr>
            <a:endParaRPr kumimoji="1" lang="zh-CN" altLang="en-US" sz="2800" dirty="0">
              <a:latin typeface="Times New Roman Bold" panose="02020503050405090304" charset="0"/>
              <a:ea typeface="宋体" panose="02010600030101010101" pitchFamily="2" charset="-122"/>
              <a:cs typeface="Times New Roman Italic" panose="02020503050405090304" charset="0"/>
              <a:sym typeface="+mn-ea"/>
            </a:endParaRPr>
          </a:p>
          <a:p>
            <a:pPr marL="800100" lvl="1" indent="-342900" fontAlgn="auto">
              <a:buFont typeface="Wingdings" panose="05000000000000000000" pitchFamily="2" charset="2"/>
              <a:buChar char="n"/>
            </a:pPr>
            <a:endParaRPr kumimoji="1" lang="en-US" altLang="zh-CN" sz="2800" i="1" baseline="30000" dirty="0">
              <a:latin typeface="Times New Roman" panose="02020503050405090304" charset="0"/>
              <a:ea typeface="宋体" charset="0"/>
              <a:cs typeface="Times New Roman" panose="02020503050405090304" charset="0"/>
              <a:sym typeface="+mn-ea"/>
            </a:endParaRPr>
          </a:p>
          <a:p>
            <a:pPr marL="800100" lvl="1" indent="-342900" fontAlgn="auto">
              <a:buFont typeface="Wingdings" panose="05000000000000000000" pitchFamily="2" charset="2"/>
              <a:buChar char="n"/>
            </a:pPr>
            <a:endParaRPr kumimoji="1" lang="en-US" altLang="zh-CN" sz="2800" i="1" baseline="30000" dirty="0">
              <a:latin typeface="Times New Roman" panose="02020503050405090304" charset="0"/>
              <a:ea typeface="宋体" charset="0"/>
              <a:cs typeface="Times New Roman" panose="02020503050405090304" charset="0"/>
              <a:sym typeface="+mn-ea"/>
            </a:endParaRPr>
          </a:p>
          <a:p>
            <a:pPr marL="800100" lvl="1" indent="-342900" fontAlgn="auto">
              <a:buFont typeface="Wingdings" panose="05000000000000000000" pitchFamily="2" charset="2"/>
              <a:buChar char="n"/>
            </a:pPr>
            <a:endParaRPr kumimoji="1" lang="en-US" altLang="zh-CN" sz="2800" dirty="0">
              <a:solidFill>
                <a:schemeClr val="tx1"/>
              </a:solidFill>
              <a:latin typeface="Times New Roman" panose="02020503050405090304" charset="0"/>
              <a:ea typeface="宋体" panose="02010600030101010101" pitchFamily="2" charset="-122"/>
              <a:cs typeface="Times New Roman" panose="02020503050405090304" charset="0"/>
              <a:sym typeface="+mn-ea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65150" y="5374005"/>
            <a:ext cx="2705100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indent="0" fontAlgn="auto">
              <a:buFont typeface="Wingdings" panose="05000000000000000000" pitchFamily="2" charset="2"/>
              <a:buNone/>
            </a:pPr>
            <a:r>
              <a:rPr kumimoji="1" lang="en-US" altLang="zh-CN" sz="2000" dirty="0">
                <a:latin typeface="Times New Roman Bold" panose="02020503050405090304" charset="0"/>
                <a:ea typeface="宋体" panose="02010600030101010101" pitchFamily="2" charset="-122"/>
                <a:cs typeface="Times New Roman Italic" panose="02020503050405090304" charset="0"/>
                <a:sym typeface="+mn-ea"/>
              </a:rPr>
              <a:t>(a) </a:t>
            </a:r>
            <a:r>
              <a:rPr kumimoji="1" lang="zh-CN" altLang="en-US" sz="2000" dirty="0">
                <a:latin typeface="Times New Roman Bold" panose="02020503050405090304" charset="0"/>
                <a:ea typeface="宋体" panose="02010600030101010101" pitchFamily="2" charset="-122"/>
                <a:cs typeface="Times New Roman Italic" panose="02020503050405090304" charset="0"/>
                <a:sym typeface="+mn-ea"/>
              </a:rPr>
              <a:t>原图</a:t>
            </a:r>
            <a:endParaRPr kumimoji="1" lang="en-US" altLang="zh-CN" sz="2000" dirty="0">
              <a:solidFill>
                <a:schemeClr val="tx1"/>
              </a:solidFill>
              <a:latin typeface="Times New Roman" panose="02020503050405090304" charset="0"/>
              <a:ea typeface="宋体" panose="02010600030101010101" pitchFamily="2" charset="-122"/>
              <a:cs typeface="Times New Roman" panose="02020503050405090304" charset="0"/>
              <a:sym typeface="+mn-ea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2555875" y="5374005"/>
            <a:ext cx="3577590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indent="0" fontAlgn="auto">
              <a:buFont typeface="Wingdings" panose="05000000000000000000" pitchFamily="2" charset="2"/>
              <a:buNone/>
            </a:pPr>
            <a:r>
              <a:rPr kumimoji="1" lang="en-US" altLang="zh-CN" sz="2000" dirty="0">
                <a:latin typeface="Times New Roman Bold" panose="02020503050405090304" charset="0"/>
                <a:ea typeface="宋体" panose="02010600030101010101" pitchFamily="2" charset="-122"/>
                <a:cs typeface="Times New Roman Italic" panose="02020503050405090304" charset="0"/>
                <a:sym typeface="+mn-ea"/>
              </a:rPr>
              <a:t>(b) </a:t>
            </a:r>
            <a:r>
              <a:rPr kumimoji="1" lang="zh-CN" altLang="en-US" sz="2000" dirty="0">
                <a:latin typeface="Times New Roman Bold" panose="02020503050405090304" charset="0"/>
                <a:ea typeface="宋体" panose="02010600030101010101" pitchFamily="2" charset="-122"/>
                <a:cs typeface="Times New Roman Italic" panose="02020503050405090304" charset="0"/>
                <a:sym typeface="+mn-ea"/>
              </a:rPr>
              <a:t>平滑滤波得到的阴影图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898015"/>
            <a:ext cx="9144000" cy="306197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6178550" y="5357495"/>
            <a:ext cx="2705100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indent="0" fontAlgn="auto">
              <a:buFont typeface="Wingdings" panose="05000000000000000000" pitchFamily="2" charset="2"/>
              <a:buNone/>
            </a:pPr>
            <a:r>
              <a:rPr kumimoji="1" lang="en-US" altLang="zh-CN" sz="2000" dirty="0">
                <a:latin typeface="Times New Roman Bold" panose="02020503050405090304" charset="0"/>
                <a:ea typeface="宋体" panose="02010600030101010101" pitchFamily="2" charset="-122"/>
                <a:cs typeface="Times New Roman Italic" panose="02020503050405090304" charset="0"/>
                <a:sym typeface="+mn-ea"/>
              </a:rPr>
              <a:t>(c) </a:t>
            </a:r>
            <a:r>
              <a:rPr kumimoji="1" lang="zh-CN" altLang="en-US" sz="2000" dirty="0">
                <a:latin typeface="Times New Roman Bold" panose="02020503050405090304" charset="0"/>
                <a:ea typeface="宋体" panose="02010600030101010101" pitchFamily="2" charset="-122"/>
                <a:cs typeface="Times New Roman Italic" panose="02020503050405090304" charset="0"/>
                <a:sym typeface="+mn-ea"/>
              </a:rPr>
              <a:t>图</a:t>
            </a:r>
            <a:r>
              <a:rPr kumimoji="1" lang="en-US" altLang="zh-CN" sz="2000" dirty="0">
                <a:latin typeface="Times New Roman Bold" panose="02020503050405090304" charset="0"/>
                <a:ea typeface="宋体" panose="02010600030101010101" pitchFamily="2" charset="-122"/>
                <a:cs typeface="Times New Roman Italic" panose="02020503050405090304" charset="0"/>
                <a:sym typeface="+mn-ea"/>
              </a:rPr>
              <a:t>(a</a:t>
            </a:r>
            <a:r>
              <a:rPr kumimoji="1" lang="en-US" altLang="zh-CN" sz="2000">
                <a:latin typeface="Times New Roman Bold" panose="02020503050405090304" charset="0"/>
                <a:ea typeface="宋体" panose="02010600030101010101" pitchFamily="2" charset="-122"/>
                <a:cs typeface="Times New Roman Italic" panose="02020503050405090304" charset="0"/>
                <a:sym typeface="+mn-ea"/>
              </a:rPr>
              <a:t>) </a:t>
            </a:r>
            <a:r>
              <a:rPr kumimoji="1" lang="en-US" altLang="zh-CN" sz="2000" dirty="0">
                <a:latin typeface="宋体" charset="0"/>
                <a:ea typeface="宋体" charset="0"/>
                <a:cs typeface="Times New Roman Italic" panose="02020503050405090304" charset="0"/>
                <a:sym typeface="+mn-ea"/>
              </a:rPr>
              <a:t>/</a:t>
            </a:r>
            <a:r>
              <a:rPr kumimoji="1" lang="zh-CN" altLang="en-US" sz="2000">
                <a:latin typeface="Times New Roman Bold" panose="02020503050405090304" charset="0"/>
                <a:ea typeface="宋体" panose="02010600030101010101" pitchFamily="2" charset="-122"/>
                <a:cs typeface="Times New Roman Italic" panose="02020503050405090304" charset="0"/>
                <a:sym typeface="+mn-ea"/>
              </a:rPr>
              <a:t>图</a:t>
            </a:r>
            <a:r>
              <a:rPr kumimoji="1" lang="en-US" altLang="zh-CN" sz="2000" dirty="0">
                <a:latin typeface="Times New Roman Bold" panose="02020503050405090304" charset="0"/>
                <a:ea typeface="宋体" panose="02010600030101010101" pitchFamily="2" charset="-122"/>
                <a:cs typeface="Times New Roman Italic" panose="02020503050405090304" charset="0"/>
                <a:sym typeface="+mn-ea"/>
              </a:rPr>
              <a:t>(c)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95536" y="1700808"/>
            <a:ext cx="4440882" cy="4680520"/>
          </a:xfrm>
        </p:spPr>
        <p:txBody>
          <a:bodyPr/>
          <a:lstStyle/>
          <a:p>
            <a:pPr lvl="0"/>
            <a:r>
              <a:rPr lang="zh-CN" altLang="en-US" sz="2800" dirty="0">
                <a:solidFill>
                  <a:srgbClr val="0000FF"/>
                </a:solidFill>
              </a:rPr>
              <a:t>邻域处理：</a:t>
            </a:r>
            <a:r>
              <a:rPr lang="zh-CN" altLang="en-US" sz="2800" dirty="0">
                <a:solidFill>
                  <a:srgbClr val="000000"/>
                </a:solidFill>
              </a:rPr>
              <a:t>对邻域内像素进行处理而产生该像素的输出值</a:t>
            </a:r>
            <a:endParaRPr lang="en-US" altLang="zh-CN" sz="2800" dirty="0">
              <a:solidFill>
                <a:srgbClr val="000000"/>
              </a:solidFill>
            </a:endParaRPr>
          </a:p>
          <a:p>
            <a:pPr lvl="1"/>
            <a:r>
              <a:rPr lang="zh-CN" altLang="en-US" sz="2600" dirty="0">
                <a:solidFill>
                  <a:srgbClr val="FF9900"/>
                </a:solidFill>
              </a:rPr>
              <a:t>作用域</a:t>
            </a:r>
            <a:r>
              <a:rPr lang="zh-CN" altLang="en-US" sz="2600" dirty="0">
                <a:solidFill>
                  <a:srgbClr val="000000"/>
                </a:solidFill>
              </a:rPr>
              <a:t>：像素及其邻域</a:t>
            </a:r>
          </a:p>
          <a:p>
            <a:pPr lvl="1"/>
            <a:r>
              <a:rPr lang="zh-CN" altLang="en-US" sz="2600" dirty="0">
                <a:solidFill>
                  <a:srgbClr val="FF9900"/>
                </a:solidFill>
              </a:rPr>
              <a:t>目的</a:t>
            </a:r>
            <a:r>
              <a:rPr lang="zh-CN" altLang="en-US" sz="2600" dirty="0">
                <a:solidFill>
                  <a:srgbClr val="000000"/>
                </a:solidFill>
              </a:rPr>
              <a:t>： </a:t>
            </a:r>
            <a:r>
              <a:rPr lang="zh-CN" altLang="en-US" sz="2600" dirty="0">
                <a:solidFill>
                  <a:srgbClr val="0000FF"/>
                </a:solidFill>
              </a:rPr>
              <a:t>平滑</a:t>
            </a:r>
            <a:r>
              <a:rPr lang="zh-CN" altLang="en-US" sz="2600" dirty="0">
                <a:solidFill>
                  <a:srgbClr val="000000"/>
                </a:solidFill>
              </a:rPr>
              <a:t>或</a:t>
            </a:r>
            <a:r>
              <a:rPr lang="zh-CN" altLang="en-US" sz="2600" dirty="0">
                <a:solidFill>
                  <a:srgbClr val="0000FF"/>
                </a:solidFill>
              </a:rPr>
              <a:t>锐化</a:t>
            </a:r>
            <a:r>
              <a:rPr lang="zh-CN" altLang="en-US" sz="2600" dirty="0">
                <a:solidFill>
                  <a:srgbClr val="000000"/>
                </a:solidFill>
              </a:rPr>
              <a:t>图像</a:t>
            </a:r>
            <a:endParaRPr lang="en-US" altLang="zh-CN" sz="2600" dirty="0">
              <a:solidFill>
                <a:srgbClr val="000000"/>
              </a:solidFill>
            </a:endParaRPr>
          </a:p>
          <a:p>
            <a:pPr lvl="1"/>
            <a:r>
              <a:rPr lang="zh-CN" altLang="en-US" sz="2600" dirty="0">
                <a:solidFill>
                  <a:srgbClr val="FF9900"/>
                </a:solidFill>
              </a:rPr>
              <a:t>实现</a:t>
            </a:r>
            <a:r>
              <a:rPr lang="zh-CN" altLang="en-US" sz="2600" dirty="0">
                <a:solidFill>
                  <a:srgbClr val="000000"/>
                </a:solidFill>
              </a:rPr>
              <a:t>：通常使用</a:t>
            </a:r>
            <a:r>
              <a:rPr lang="zh-CN" altLang="en-US" sz="2600" dirty="0">
                <a:solidFill>
                  <a:srgbClr val="0000FF"/>
                </a:solidFill>
              </a:rPr>
              <a:t>空域模板，</a:t>
            </a:r>
            <a:r>
              <a:rPr lang="zh-CN" altLang="en-US" sz="2600" dirty="0">
                <a:solidFill>
                  <a:srgbClr val="000000"/>
                </a:solidFill>
              </a:rPr>
              <a:t>模板本身称为</a:t>
            </a:r>
            <a:r>
              <a:rPr lang="zh-CN" altLang="en-US" sz="2600" dirty="0">
                <a:solidFill>
                  <a:srgbClr val="7D2E8F"/>
                </a:solidFill>
              </a:rPr>
              <a:t>空域滤波器 </a:t>
            </a:r>
            <a:endParaRPr lang="en-US" altLang="zh-CN" sz="2600" dirty="0">
              <a:solidFill>
                <a:srgbClr val="000000"/>
              </a:solidFill>
            </a:endParaRPr>
          </a:p>
          <a:p>
            <a:endParaRPr lang="zh-CN" altLang="en-US" sz="3200" b="1" dirty="0"/>
          </a:p>
        </p:txBody>
      </p:sp>
      <p:grpSp>
        <p:nvGrpSpPr>
          <p:cNvPr id="22532" name="Group 265"/>
          <p:cNvGrpSpPr>
            <a:grpSpLocks/>
          </p:cNvGrpSpPr>
          <p:nvPr/>
        </p:nvGrpSpPr>
        <p:grpSpPr bwMode="auto">
          <a:xfrm>
            <a:off x="4427984" y="1700808"/>
            <a:ext cx="4743450" cy="4108450"/>
            <a:chOff x="2712" y="1586"/>
            <a:chExt cx="2988" cy="2588"/>
          </a:xfrm>
        </p:grpSpPr>
        <p:grpSp>
          <p:nvGrpSpPr>
            <p:cNvPr id="22533" name="Group 5"/>
            <p:cNvGrpSpPr>
              <a:grpSpLocks/>
            </p:cNvGrpSpPr>
            <p:nvPr/>
          </p:nvGrpSpPr>
          <p:grpSpPr bwMode="auto">
            <a:xfrm>
              <a:off x="3042" y="1818"/>
              <a:ext cx="2284" cy="2132"/>
              <a:chOff x="2824" y="1419"/>
              <a:chExt cx="2284" cy="2132"/>
            </a:xfrm>
          </p:grpSpPr>
          <p:sp>
            <p:nvSpPr>
              <p:cNvPr id="22553" name="Rectangle 6"/>
              <p:cNvSpPr>
                <a:spLocks noChangeArrowheads="1"/>
              </p:cNvSpPr>
              <p:nvPr/>
            </p:nvSpPr>
            <p:spPr bwMode="auto">
              <a:xfrm>
                <a:off x="2824" y="1419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altLang="zh-CN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2554" name="Rectangle 7"/>
              <p:cNvSpPr>
                <a:spLocks noChangeArrowheads="1"/>
              </p:cNvSpPr>
              <p:nvPr/>
            </p:nvSpPr>
            <p:spPr bwMode="auto">
              <a:xfrm>
                <a:off x="2968" y="1419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altLang="zh-CN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2555" name="Rectangle 8"/>
              <p:cNvSpPr>
                <a:spLocks noChangeArrowheads="1"/>
              </p:cNvSpPr>
              <p:nvPr/>
            </p:nvSpPr>
            <p:spPr bwMode="auto">
              <a:xfrm>
                <a:off x="3112" y="1419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altLang="zh-CN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2556" name="Rectangle 9"/>
              <p:cNvSpPr>
                <a:spLocks noChangeArrowheads="1"/>
              </p:cNvSpPr>
              <p:nvPr/>
            </p:nvSpPr>
            <p:spPr bwMode="auto">
              <a:xfrm>
                <a:off x="3256" y="1419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altLang="zh-CN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2557" name="Rectangle 10"/>
              <p:cNvSpPr>
                <a:spLocks noChangeArrowheads="1"/>
              </p:cNvSpPr>
              <p:nvPr/>
            </p:nvSpPr>
            <p:spPr bwMode="auto">
              <a:xfrm>
                <a:off x="3400" y="1419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altLang="zh-CN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2558" name="Rectangle 11"/>
              <p:cNvSpPr>
                <a:spLocks noChangeArrowheads="1"/>
              </p:cNvSpPr>
              <p:nvPr/>
            </p:nvSpPr>
            <p:spPr bwMode="auto">
              <a:xfrm>
                <a:off x="3539" y="1419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altLang="zh-CN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2559" name="Rectangle 12"/>
              <p:cNvSpPr>
                <a:spLocks noChangeArrowheads="1"/>
              </p:cNvSpPr>
              <p:nvPr/>
            </p:nvSpPr>
            <p:spPr bwMode="auto">
              <a:xfrm>
                <a:off x="3683" y="1419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altLang="zh-CN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2560" name="Rectangle 13"/>
              <p:cNvSpPr>
                <a:spLocks noChangeArrowheads="1"/>
              </p:cNvSpPr>
              <p:nvPr/>
            </p:nvSpPr>
            <p:spPr bwMode="auto">
              <a:xfrm>
                <a:off x="3827" y="1419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altLang="zh-CN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2561" name="Rectangle 14"/>
              <p:cNvSpPr>
                <a:spLocks noChangeArrowheads="1"/>
              </p:cNvSpPr>
              <p:nvPr/>
            </p:nvSpPr>
            <p:spPr bwMode="auto">
              <a:xfrm>
                <a:off x="3971" y="1419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altLang="zh-CN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2562" name="Rectangle 15"/>
              <p:cNvSpPr>
                <a:spLocks noChangeArrowheads="1"/>
              </p:cNvSpPr>
              <p:nvPr/>
            </p:nvSpPr>
            <p:spPr bwMode="auto">
              <a:xfrm>
                <a:off x="4110" y="1419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altLang="zh-CN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2563" name="Rectangle 16"/>
              <p:cNvSpPr>
                <a:spLocks noChangeArrowheads="1"/>
              </p:cNvSpPr>
              <p:nvPr/>
            </p:nvSpPr>
            <p:spPr bwMode="auto">
              <a:xfrm>
                <a:off x="2824" y="1561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altLang="zh-CN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2564" name="Rectangle 17"/>
              <p:cNvSpPr>
                <a:spLocks noChangeArrowheads="1"/>
              </p:cNvSpPr>
              <p:nvPr/>
            </p:nvSpPr>
            <p:spPr bwMode="auto">
              <a:xfrm>
                <a:off x="2968" y="1561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altLang="zh-CN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2565" name="Rectangle 18"/>
              <p:cNvSpPr>
                <a:spLocks noChangeArrowheads="1"/>
              </p:cNvSpPr>
              <p:nvPr/>
            </p:nvSpPr>
            <p:spPr bwMode="auto">
              <a:xfrm>
                <a:off x="3112" y="1561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altLang="zh-CN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2566" name="Rectangle 19"/>
              <p:cNvSpPr>
                <a:spLocks noChangeArrowheads="1"/>
              </p:cNvSpPr>
              <p:nvPr/>
            </p:nvSpPr>
            <p:spPr bwMode="auto">
              <a:xfrm>
                <a:off x="3256" y="1561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altLang="zh-CN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2567" name="Rectangle 20"/>
              <p:cNvSpPr>
                <a:spLocks noChangeArrowheads="1"/>
              </p:cNvSpPr>
              <p:nvPr/>
            </p:nvSpPr>
            <p:spPr bwMode="auto">
              <a:xfrm>
                <a:off x="3400" y="1561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altLang="zh-CN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2568" name="Rectangle 21"/>
              <p:cNvSpPr>
                <a:spLocks noChangeArrowheads="1"/>
              </p:cNvSpPr>
              <p:nvPr/>
            </p:nvSpPr>
            <p:spPr bwMode="auto">
              <a:xfrm>
                <a:off x="3539" y="1561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altLang="zh-CN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2569" name="Rectangle 22"/>
              <p:cNvSpPr>
                <a:spLocks noChangeArrowheads="1"/>
              </p:cNvSpPr>
              <p:nvPr/>
            </p:nvSpPr>
            <p:spPr bwMode="auto">
              <a:xfrm>
                <a:off x="3683" y="1561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altLang="zh-CN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2570" name="Rectangle 23"/>
              <p:cNvSpPr>
                <a:spLocks noChangeArrowheads="1"/>
              </p:cNvSpPr>
              <p:nvPr/>
            </p:nvSpPr>
            <p:spPr bwMode="auto">
              <a:xfrm>
                <a:off x="3827" y="1561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altLang="zh-CN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2571" name="Rectangle 24"/>
              <p:cNvSpPr>
                <a:spLocks noChangeArrowheads="1"/>
              </p:cNvSpPr>
              <p:nvPr/>
            </p:nvSpPr>
            <p:spPr bwMode="auto">
              <a:xfrm>
                <a:off x="3971" y="1561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altLang="zh-CN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2572" name="Rectangle 25"/>
              <p:cNvSpPr>
                <a:spLocks noChangeArrowheads="1"/>
              </p:cNvSpPr>
              <p:nvPr/>
            </p:nvSpPr>
            <p:spPr bwMode="auto">
              <a:xfrm>
                <a:off x="4110" y="1561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altLang="zh-CN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2573" name="Rectangle 26"/>
              <p:cNvSpPr>
                <a:spLocks noChangeArrowheads="1"/>
              </p:cNvSpPr>
              <p:nvPr/>
            </p:nvSpPr>
            <p:spPr bwMode="auto">
              <a:xfrm>
                <a:off x="2824" y="1705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altLang="zh-CN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2574" name="Rectangle 27"/>
              <p:cNvSpPr>
                <a:spLocks noChangeArrowheads="1"/>
              </p:cNvSpPr>
              <p:nvPr/>
            </p:nvSpPr>
            <p:spPr bwMode="auto">
              <a:xfrm>
                <a:off x="2968" y="1705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altLang="zh-CN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2575" name="Rectangle 28"/>
              <p:cNvSpPr>
                <a:spLocks noChangeArrowheads="1"/>
              </p:cNvSpPr>
              <p:nvPr/>
            </p:nvSpPr>
            <p:spPr bwMode="auto">
              <a:xfrm>
                <a:off x="3112" y="1705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altLang="zh-CN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2576" name="Rectangle 29"/>
              <p:cNvSpPr>
                <a:spLocks noChangeArrowheads="1"/>
              </p:cNvSpPr>
              <p:nvPr/>
            </p:nvSpPr>
            <p:spPr bwMode="auto">
              <a:xfrm>
                <a:off x="3256" y="1705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altLang="zh-CN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2577" name="Rectangle 30"/>
              <p:cNvSpPr>
                <a:spLocks noChangeArrowheads="1"/>
              </p:cNvSpPr>
              <p:nvPr/>
            </p:nvSpPr>
            <p:spPr bwMode="auto">
              <a:xfrm>
                <a:off x="3400" y="1705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altLang="zh-CN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2578" name="Rectangle 31"/>
              <p:cNvSpPr>
                <a:spLocks noChangeArrowheads="1"/>
              </p:cNvSpPr>
              <p:nvPr/>
            </p:nvSpPr>
            <p:spPr bwMode="auto">
              <a:xfrm>
                <a:off x="3539" y="1705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altLang="zh-CN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2579" name="Rectangle 32"/>
              <p:cNvSpPr>
                <a:spLocks noChangeArrowheads="1"/>
              </p:cNvSpPr>
              <p:nvPr/>
            </p:nvSpPr>
            <p:spPr bwMode="auto">
              <a:xfrm>
                <a:off x="3683" y="1705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altLang="zh-CN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2580" name="Rectangle 33"/>
              <p:cNvSpPr>
                <a:spLocks noChangeArrowheads="1"/>
              </p:cNvSpPr>
              <p:nvPr/>
            </p:nvSpPr>
            <p:spPr bwMode="auto">
              <a:xfrm>
                <a:off x="3827" y="1705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altLang="zh-CN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2581" name="Rectangle 34"/>
              <p:cNvSpPr>
                <a:spLocks noChangeArrowheads="1"/>
              </p:cNvSpPr>
              <p:nvPr/>
            </p:nvSpPr>
            <p:spPr bwMode="auto">
              <a:xfrm>
                <a:off x="3971" y="1705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altLang="zh-CN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2582" name="Rectangle 35"/>
              <p:cNvSpPr>
                <a:spLocks noChangeArrowheads="1"/>
              </p:cNvSpPr>
              <p:nvPr/>
            </p:nvSpPr>
            <p:spPr bwMode="auto">
              <a:xfrm>
                <a:off x="4110" y="1705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altLang="zh-CN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2583" name="Rectangle 36"/>
              <p:cNvSpPr>
                <a:spLocks noChangeArrowheads="1"/>
              </p:cNvSpPr>
              <p:nvPr/>
            </p:nvSpPr>
            <p:spPr bwMode="auto">
              <a:xfrm>
                <a:off x="2824" y="1847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altLang="zh-CN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2584" name="Rectangle 37"/>
              <p:cNvSpPr>
                <a:spLocks noChangeArrowheads="1"/>
              </p:cNvSpPr>
              <p:nvPr/>
            </p:nvSpPr>
            <p:spPr bwMode="auto">
              <a:xfrm>
                <a:off x="2968" y="1847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altLang="zh-CN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2585" name="Rectangle 38"/>
              <p:cNvSpPr>
                <a:spLocks noChangeArrowheads="1"/>
              </p:cNvSpPr>
              <p:nvPr/>
            </p:nvSpPr>
            <p:spPr bwMode="auto">
              <a:xfrm>
                <a:off x="3112" y="1847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altLang="zh-CN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2586" name="Rectangle 39"/>
              <p:cNvSpPr>
                <a:spLocks noChangeArrowheads="1"/>
              </p:cNvSpPr>
              <p:nvPr/>
            </p:nvSpPr>
            <p:spPr bwMode="auto">
              <a:xfrm>
                <a:off x="3256" y="1847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altLang="zh-CN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2587" name="Rectangle 40"/>
              <p:cNvSpPr>
                <a:spLocks noChangeArrowheads="1"/>
              </p:cNvSpPr>
              <p:nvPr/>
            </p:nvSpPr>
            <p:spPr bwMode="auto">
              <a:xfrm>
                <a:off x="3400" y="1847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altLang="zh-CN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2588" name="Rectangle 41"/>
              <p:cNvSpPr>
                <a:spLocks noChangeArrowheads="1"/>
              </p:cNvSpPr>
              <p:nvPr/>
            </p:nvSpPr>
            <p:spPr bwMode="auto">
              <a:xfrm>
                <a:off x="3539" y="1847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altLang="zh-CN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2589" name="Rectangle 42"/>
              <p:cNvSpPr>
                <a:spLocks noChangeArrowheads="1"/>
              </p:cNvSpPr>
              <p:nvPr/>
            </p:nvSpPr>
            <p:spPr bwMode="auto">
              <a:xfrm>
                <a:off x="3683" y="1847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altLang="zh-CN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2590" name="Rectangle 43"/>
              <p:cNvSpPr>
                <a:spLocks noChangeArrowheads="1"/>
              </p:cNvSpPr>
              <p:nvPr/>
            </p:nvSpPr>
            <p:spPr bwMode="auto">
              <a:xfrm>
                <a:off x="3827" y="1847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altLang="zh-CN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2591" name="Rectangle 44"/>
              <p:cNvSpPr>
                <a:spLocks noChangeArrowheads="1"/>
              </p:cNvSpPr>
              <p:nvPr/>
            </p:nvSpPr>
            <p:spPr bwMode="auto">
              <a:xfrm>
                <a:off x="3971" y="1847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altLang="zh-CN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2592" name="Rectangle 45"/>
              <p:cNvSpPr>
                <a:spLocks noChangeArrowheads="1"/>
              </p:cNvSpPr>
              <p:nvPr/>
            </p:nvSpPr>
            <p:spPr bwMode="auto">
              <a:xfrm>
                <a:off x="4110" y="1847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altLang="zh-CN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2593" name="Rectangle 46"/>
              <p:cNvSpPr>
                <a:spLocks noChangeArrowheads="1"/>
              </p:cNvSpPr>
              <p:nvPr/>
            </p:nvSpPr>
            <p:spPr bwMode="auto">
              <a:xfrm>
                <a:off x="2824" y="1984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altLang="zh-CN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2594" name="Rectangle 47"/>
              <p:cNvSpPr>
                <a:spLocks noChangeArrowheads="1"/>
              </p:cNvSpPr>
              <p:nvPr/>
            </p:nvSpPr>
            <p:spPr bwMode="auto">
              <a:xfrm>
                <a:off x="2968" y="1984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altLang="zh-CN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2595" name="Rectangle 48"/>
              <p:cNvSpPr>
                <a:spLocks noChangeArrowheads="1"/>
              </p:cNvSpPr>
              <p:nvPr/>
            </p:nvSpPr>
            <p:spPr bwMode="auto">
              <a:xfrm>
                <a:off x="3112" y="1984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altLang="zh-CN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2596" name="Rectangle 49"/>
              <p:cNvSpPr>
                <a:spLocks noChangeArrowheads="1"/>
              </p:cNvSpPr>
              <p:nvPr/>
            </p:nvSpPr>
            <p:spPr bwMode="auto">
              <a:xfrm>
                <a:off x="3256" y="1984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altLang="zh-CN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2597" name="Rectangle 50"/>
              <p:cNvSpPr>
                <a:spLocks noChangeArrowheads="1"/>
              </p:cNvSpPr>
              <p:nvPr/>
            </p:nvSpPr>
            <p:spPr bwMode="auto">
              <a:xfrm>
                <a:off x="3400" y="1984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altLang="zh-CN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2598" name="Rectangle 51"/>
              <p:cNvSpPr>
                <a:spLocks noChangeArrowheads="1"/>
              </p:cNvSpPr>
              <p:nvPr/>
            </p:nvSpPr>
            <p:spPr bwMode="auto">
              <a:xfrm>
                <a:off x="3539" y="1984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altLang="zh-CN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2599" name="Rectangle 52"/>
              <p:cNvSpPr>
                <a:spLocks noChangeArrowheads="1"/>
              </p:cNvSpPr>
              <p:nvPr/>
            </p:nvSpPr>
            <p:spPr bwMode="auto">
              <a:xfrm>
                <a:off x="3683" y="1984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altLang="zh-CN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2600" name="Rectangle 53"/>
              <p:cNvSpPr>
                <a:spLocks noChangeArrowheads="1"/>
              </p:cNvSpPr>
              <p:nvPr/>
            </p:nvSpPr>
            <p:spPr bwMode="auto">
              <a:xfrm>
                <a:off x="3827" y="1984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altLang="zh-CN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2601" name="Rectangle 54"/>
              <p:cNvSpPr>
                <a:spLocks noChangeArrowheads="1"/>
              </p:cNvSpPr>
              <p:nvPr/>
            </p:nvSpPr>
            <p:spPr bwMode="auto">
              <a:xfrm>
                <a:off x="3971" y="1984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altLang="zh-CN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2602" name="Rectangle 55"/>
              <p:cNvSpPr>
                <a:spLocks noChangeArrowheads="1"/>
              </p:cNvSpPr>
              <p:nvPr/>
            </p:nvSpPr>
            <p:spPr bwMode="auto">
              <a:xfrm>
                <a:off x="4110" y="1984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altLang="zh-CN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2603" name="Rectangle 56"/>
              <p:cNvSpPr>
                <a:spLocks noChangeArrowheads="1"/>
              </p:cNvSpPr>
              <p:nvPr/>
            </p:nvSpPr>
            <p:spPr bwMode="auto">
              <a:xfrm>
                <a:off x="2824" y="2126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altLang="zh-CN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2604" name="Rectangle 57"/>
              <p:cNvSpPr>
                <a:spLocks noChangeArrowheads="1"/>
              </p:cNvSpPr>
              <p:nvPr/>
            </p:nvSpPr>
            <p:spPr bwMode="auto">
              <a:xfrm>
                <a:off x="2968" y="2126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altLang="zh-CN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2605" name="Rectangle 58"/>
              <p:cNvSpPr>
                <a:spLocks noChangeArrowheads="1"/>
              </p:cNvSpPr>
              <p:nvPr/>
            </p:nvSpPr>
            <p:spPr bwMode="auto">
              <a:xfrm>
                <a:off x="3112" y="2126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altLang="zh-CN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2606" name="Rectangle 59"/>
              <p:cNvSpPr>
                <a:spLocks noChangeArrowheads="1"/>
              </p:cNvSpPr>
              <p:nvPr/>
            </p:nvSpPr>
            <p:spPr bwMode="auto">
              <a:xfrm>
                <a:off x="3256" y="2126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altLang="zh-CN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2607" name="Rectangle 60"/>
              <p:cNvSpPr>
                <a:spLocks noChangeArrowheads="1"/>
              </p:cNvSpPr>
              <p:nvPr/>
            </p:nvSpPr>
            <p:spPr bwMode="auto">
              <a:xfrm>
                <a:off x="3400" y="2126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altLang="zh-CN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2608" name="Rectangle 61"/>
              <p:cNvSpPr>
                <a:spLocks noChangeArrowheads="1"/>
              </p:cNvSpPr>
              <p:nvPr/>
            </p:nvSpPr>
            <p:spPr bwMode="auto">
              <a:xfrm>
                <a:off x="3539" y="2126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altLang="zh-CN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2609" name="Rectangle 62"/>
              <p:cNvSpPr>
                <a:spLocks noChangeArrowheads="1"/>
              </p:cNvSpPr>
              <p:nvPr/>
            </p:nvSpPr>
            <p:spPr bwMode="auto">
              <a:xfrm>
                <a:off x="3683" y="2126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altLang="zh-CN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2610" name="Rectangle 63"/>
              <p:cNvSpPr>
                <a:spLocks noChangeArrowheads="1"/>
              </p:cNvSpPr>
              <p:nvPr/>
            </p:nvSpPr>
            <p:spPr bwMode="auto">
              <a:xfrm>
                <a:off x="3827" y="2126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altLang="zh-CN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2611" name="Rectangle 64"/>
              <p:cNvSpPr>
                <a:spLocks noChangeArrowheads="1"/>
              </p:cNvSpPr>
              <p:nvPr/>
            </p:nvSpPr>
            <p:spPr bwMode="auto">
              <a:xfrm>
                <a:off x="3971" y="2126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altLang="zh-CN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2612" name="Rectangle 65"/>
              <p:cNvSpPr>
                <a:spLocks noChangeArrowheads="1"/>
              </p:cNvSpPr>
              <p:nvPr/>
            </p:nvSpPr>
            <p:spPr bwMode="auto">
              <a:xfrm>
                <a:off x="4110" y="2126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altLang="zh-CN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2613" name="Rectangle 66"/>
              <p:cNvSpPr>
                <a:spLocks noChangeArrowheads="1"/>
              </p:cNvSpPr>
              <p:nvPr/>
            </p:nvSpPr>
            <p:spPr bwMode="auto">
              <a:xfrm>
                <a:off x="2824" y="2270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altLang="zh-CN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2614" name="Rectangle 67"/>
              <p:cNvSpPr>
                <a:spLocks noChangeArrowheads="1"/>
              </p:cNvSpPr>
              <p:nvPr/>
            </p:nvSpPr>
            <p:spPr bwMode="auto">
              <a:xfrm>
                <a:off x="2968" y="2270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altLang="zh-CN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2615" name="Rectangle 68"/>
              <p:cNvSpPr>
                <a:spLocks noChangeArrowheads="1"/>
              </p:cNvSpPr>
              <p:nvPr/>
            </p:nvSpPr>
            <p:spPr bwMode="auto">
              <a:xfrm>
                <a:off x="3112" y="2270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altLang="zh-CN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2616" name="Rectangle 69"/>
              <p:cNvSpPr>
                <a:spLocks noChangeArrowheads="1"/>
              </p:cNvSpPr>
              <p:nvPr/>
            </p:nvSpPr>
            <p:spPr bwMode="auto">
              <a:xfrm>
                <a:off x="3256" y="2270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altLang="zh-CN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2617" name="Rectangle 70"/>
              <p:cNvSpPr>
                <a:spLocks noChangeArrowheads="1"/>
              </p:cNvSpPr>
              <p:nvPr/>
            </p:nvSpPr>
            <p:spPr bwMode="auto">
              <a:xfrm>
                <a:off x="3400" y="2270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altLang="zh-CN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2618" name="Rectangle 71"/>
              <p:cNvSpPr>
                <a:spLocks noChangeArrowheads="1"/>
              </p:cNvSpPr>
              <p:nvPr/>
            </p:nvSpPr>
            <p:spPr bwMode="auto">
              <a:xfrm>
                <a:off x="3539" y="2270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altLang="zh-CN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2619" name="Rectangle 72"/>
              <p:cNvSpPr>
                <a:spLocks noChangeArrowheads="1"/>
              </p:cNvSpPr>
              <p:nvPr/>
            </p:nvSpPr>
            <p:spPr bwMode="auto">
              <a:xfrm>
                <a:off x="3683" y="2270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altLang="zh-CN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2620" name="Rectangle 73"/>
              <p:cNvSpPr>
                <a:spLocks noChangeArrowheads="1"/>
              </p:cNvSpPr>
              <p:nvPr/>
            </p:nvSpPr>
            <p:spPr bwMode="auto">
              <a:xfrm>
                <a:off x="3827" y="2270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altLang="zh-CN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2621" name="Rectangle 74"/>
              <p:cNvSpPr>
                <a:spLocks noChangeArrowheads="1"/>
              </p:cNvSpPr>
              <p:nvPr/>
            </p:nvSpPr>
            <p:spPr bwMode="auto">
              <a:xfrm>
                <a:off x="3971" y="2270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altLang="zh-CN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2622" name="Rectangle 75"/>
              <p:cNvSpPr>
                <a:spLocks noChangeArrowheads="1"/>
              </p:cNvSpPr>
              <p:nvPr/>
            </p:nvSpPr>
            <p:spPr bwMode="auto">
              <a:xfrm>
                <a:off x="4110" y="2270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altLang="zh-CN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2623" name="Rectangle 76"/>
              <p:cNvSpPr>
                <a:spLocks noChangeArrowheads="1"/>
              </p:cNvSpPr>
              <p:nvPr/>
            </p:nvSpPr>
            <p:spPr bwMode="auto">
              <a:xfrm>
                <a:off x="2824" y="2412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altLang="zh-CN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2624" name="Rectangle 77"/>
              <p:cNvSpPr>
                <a:spLocks noChangeArrowheads="1"/>
              </p:cNvSpPr>
              <p:nvPr/>
            </p:nvSpPr>
            <p:spPr bwMode="auto">
              <a:xfrm>
                <a:off x="2968" y="2412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altLang="zh-CN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2625" name="Rectangle 78"/>
              <p:cNvSpPr>
                <a:spLocks noChangeArrowheads="1"/>
              </p:cNvSpPr>
              <p:nvPr/>
            </p:nvSpPr>
            <p:spPr bwMode="auto">
              <a:xfrm>
                <a:off x="3112" y="2412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altLang="zh-CN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2626" name="Rectangle 79"/>
              <p:cNvSpPr>
                <a:spLocks noChangeArrowheads="1"/>
              </p:cNvSpPr>
              <p:nvPr/>
            </p:nvSpPr>
            <p:spPr bwMode="auto">
              <a:xfrm>
                <a:off x="3256" y="2412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altLang="zh-CN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2627" name="Rectangle 80"/>
              <p:cNvSpPr>
                <a:spLocks noChangeArrowheads="1"/>
              </p:cNvSpPr>
              <p:nvPr/>
            </p:nvSpPr>
            <p:spPr bwMode="auto">
              <a:xfrm>
                <a:off x="3400" y="2412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altLang="zh-CN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2628" name="Rectangle 81"/>
              <p:cNvSpPr>
                <a:spLocks noChangeArrowheads="1"/>
              </p:cNvSpPr>
              <p:nvPr/>
            </p:nvSpPr>
            <p:spPr bwMode="auto">
              <a:xfrm>
                <a:off x="3539" y="2412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altLang="zh-CN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2629" name="Rectangle 82"/>
              <p:cNvSpPr>
                <a:spLocks noChangeArrowheads="1"/>
              </p:cNvSpPr>
              <p:nvPr/>
            </p:nvSpPr>
            <p:spPr bwMode="auto">
              <a:xfrm>
                <a:off x="3683" y="2412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altLang="zh-CN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2630" name="Rectangle 83"/>
              <p:cNvSpPr>
                <a:spLocks noChangeArrowheads="1"/>
              </p:cNvSpPr>
              <p:nvPr/>
            </p:nvSpPr>
            <p:spPr bwMode="auto">
              <a:xfrm>
                <a:off x="3827" y="2412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altLang="zh-CN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2631" name="Rectangle 84"/>
              <p:cNvSpPr>
                <a:spLocks noChangeArrowheads="1"/>
              </p:cNvSpPr>
              <p:nvPr/>
            </p:nvSpPr>
            <p:spPr bwMode="auto">
              <a:xfrm>
                <a:off x="3971" y="2412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altLang="zh-CN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2632" name="Rectangle 85"/>
              <p:cNvSpPr>
                <a:spLocks noChangeArrowheads="1"/>
              </p:cNvSpPr>
              <p:nvPr/>
            </p:nvSpPr>
            <p:spPr bwMode="auto">
              <a:xfrm>
                <a:off x="4110" y="2412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altLang="zh-CN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2633" name="Rectangle 86"/>
              <p:cNvSpPr>
                <a:spLocks noChangeArrowheads="1"/>
              </p:cNvSpPr>
              <p:nvPr/>
            </p:nvSpPr>
            <p:spPr bwMode="auto">
              <a:xfrm>
                <a:off x="2824" y="2558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altLang="zh-CN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2634" name="Rectangle 87"/>
              <p:cNvSpPr>
                <a:spLocks noChangeArrowheads="1"/>
              </p:cNvSpPr>
              <p:nvPr/>
            </p:nvSpPr>
            <p:spPr bwMode="auto">
              <a:xfrm>
                <a:off x="2968" y="2558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altLang="zh-CN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2635" name="Rectangle 88"/>
              <p:cNvSpPr>
                <a:spLocks noChangeArrowheads="1"/>
              </p:cNvSpPr>
              <p:nvPr/>
            </p:nvSpPr>
            <p:spPr bwMode="auto">
              <a:xfrm>
                <a:off x="3112" y="2558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altLang="zh-CN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2636" name="Rectangle 89"/>
              <p:cNvSpPr>
                <a:spLocks noChangeArrowheads="1"/>
              </p:cNvSpPr>
              <p:nvPr/>
            </p:nvSpPr>
            <p:spPr bwMode="auto">
              <a:xfrm>
                <a:off x="3256" y="2558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altLang="zh-CN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2637" name="Rectangle 90"/>
              <p:cNvSpPr>
                <a:spLocks noChangeArrowheads="1"/>
              </p:cNvSpPr>
              <p:nvPr/>
            </p:nvSpPr>
            <p:spPr bwMode="auto">
              <a:xfrm>
                <a:off x="3400" y="2558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altLang="zh-CN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2638" name="Rectangle 91"/>
              <p:cNvSpPr>
                <a:spLocks noChangeArrowheads="1"/>
              </p:cNvSpPr>
              <p:nvPr/>
            </p:nvSpPr>
            <p:spPr bwMode="auto">
              <a:xfrm>
                <a:off x="3539" y="2558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altLang="zh-CN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2639" name="Rectangle 92"/>
              <p:cNvSpPr>
                <a:spLocks noChangeArrowheads="1"/>
              </p:cNvSpPr>
              <p:nvPr/>
            </p:nvSpPr>
            <p:spPr bwMode="auto">
              <a:xfrm>
                <a:off x="3683" y="2558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altLang="zh-CN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2640" name="Rectangle 93"/>
              <p:cNvSpPr>
                <a:spLocks noChangeArrowheads="1"/>
              </p:cNvSpPr>
              <p:nvPr/>
            </p:nvSpPr>
            <p:spPr bwMode="auto">
              <a:xfrm>
                <a:off x="3827" y="2558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altLang="zh-CN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2641" name="Rectangle 94"/>
              <p:cNvSpPr>
                <a:spLocks noChangeArrowheads="1"/>
              </p:cNvSpPr>
              <p:nvPr/>
            </p:nvSpPr>
            <p:spPr bwMode="auto">
              <a:xfrm>
                <a:off x="3971" y="2558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altLang="zh-CN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2642" name="Rectangle 95"/>
              <p:cNvSpPr>
                <a:spLocks noChangeArrowheads="1"/>
              </p:cNvSpPr>
              <p:nvPr/>
            </p:nvSpPr>
            <p:spPr bwMode="auto">
              <a:xfrm>
                <a:off x="4110" y="2558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altLang="zh-CN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2643" name="Rectangle 96"/>
              <p:cNvSpPr>
                <a:spLocks noChangeArrowheads="1"/>
              </p:cNvSpPr>
              <p:nvPr/>
            </p:nvSpPr>
            <p:spPr bwMode="auto">
              <a:xfrm>
                <a:off x="2824" y="2700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altLang="zh-CN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2644" name="Rectangle 97"/>
              <p:cNvSpPr>
                <a:spLocks noChangeArrowheads="1"/>
              </p:cNvSpPr>
              <p:nvPr/>
            </p:nvSpPr>
            <p:spPr bwMode="auto">
              <a:xfrm>
                <a:off x="2968" y="2700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altLang="zh-CN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2645" name="Rectangle 98"/>
              <p:cNvSpPr>
                <a:spLocks noChangeArrowheads="1"/>
              </p:cNvSpPr>
              <p:nvPr/>
            </p:nvSpPr>
            <p:spPr bwMode="auto">
              <a:xfrm>
                <a:off x="3112" y="2700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altLang="zh-CN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2646" name="Rectangle 99"/>
              <p:cNvSpPr>
                <a:spLocks noChangeArrowheads="1"/>
              </p:cNvSpPr>
              <p:nvPr/>
            </p:nvSpPr>
            <p:spPr bwMode="auto">
              <a:xfrm>
                <a:off x="3256" y="2700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altLang="zh-CN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2647" name="Rectangle 100"/>
              <p:cNvSpPr>
                <a:spLocks noChangeArrowheads="1"/>
              </p:cNvSpPr>
              <p:nvPr/>
            </p:nvSpPr>
            <p:spPr bwMode="auto">
              <a:xfrm>
                <a:off x="3400" y="2700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altLang="zh-CN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2648" name="Rectangle 101"/>
              <p:cNvSpPr>
                <a:spLocks noChangeArrowheads="1"/>
              </p:cNvSpPr>
              <p:nvPr/>
            </p:nvSpPr>
            <p:spPr bwMode="auto">
              <a:xfrm>
                <a:off x="3539" y="2700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altLang="zh-CN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2649" name="Rectangle 102"/>
              <p:cNvSpPr>
                <a:spLocks noChangeArrowheads="1"/>
              </p:cNvSpPr>
              <p:nvPr/>
            </p:nvSpPr>
            <p:spPr bwMode="auto">
              <a:xfrm>
                <a:off x="3683" y="2700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altLang="zh-CN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2650" name="Rectangle 103"/>
              <p:cNvSpPr>
                <a:spLocks noChangeArrowheads="1"/>
              </p:cNvSpPr>
              <p:nvPr/>
            </p:nvSpPr>
            <p:spPr bwMode="auto">
              <a:xfrm>
                <a:off x="3827" y="2700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altLang="zh-CN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2651" name="Rectangle 104"/>
              <p:cNvSpPr>
                <a:spLocks noChangeArrowheads="1"/>
              </p:cNvSpPr>
              <p:nvPr/>
            </p:nvSpPr>
            <p:spPr bwMode="auto">
              <a:xfrm>
                <a:off x="3971" y="2700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altLang="zh-CN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2652" name="Rectangle 105"/>
              <p:cNvSpPr>
                <a:spLocks noChangeArrowheads="1"/>
              </p:cNvSpPr>
              <p:nvPr/>
            </p:nvSpPr>
            <p:spPr bwMode="auto">
              <a:xfrm>
                <a:off x="4110" y="2700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altLang="zh-CN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2653" name="Rectangle 106"/>
              <p:cNvSpPr>
                <a:spLocks noChangeArrowheads="1"/>
              </p:cNvSpPr>
              <p:nvPr/>
            </p:nvSpPr>
            <p:spPr bwMode="auto">
              <a:xfrm>
                <a:off x="4249" y="1419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altLang="zh-CN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2654" name="Rectangle 107"/>
              <p:cNvSpPr>
                <a:spLocks noChangeArrowheads="1"/>
              </p:cNvSpPr>
              <p:nvPr/>
            </p:nvSpPr>
            <p:spPr bwMode="auto">
              <a:xfrm>
                <a:off x="4393" y="1419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altLang="zh-CN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2655" name="Rectangle 108"/>
              <p:cNvSpPr>
                <a:spLocks noChangeArrowheads="1"/>
              </p:cNvSpPr>
              <p:nvPr/>
            </p:nvSpPr>
            <p:spPr bwMode="auto">
              <a:xfrm>
                <a:off x="4537" y="1419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altLang="zh-CN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2656" name="Rectangle 109"/>
              <p:cNvSpPr>
                <a:spLocks noChangeArrowheads="1"/>
              </p:cNvSpPr>
              <p:nvPr/>
            </p:nvSpPr>
            <p:spPr bwMode="auto">
              <a:xfrm>
                <a:off x="4681" y="1419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altLang="zh-CN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2657" name="Rectangle 110"/>
              <p:cNvSpPr>
                <a:spLocks noChangeArrowheads="1"/>
              </p:cNvSpPr>
              <p:nvPr/>
            </p:nvSpPr>
            <p:spPr bwMode="auto">
              <a:xfrm>
                <a:off x="4825" y="1419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altLang="zh-CN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2658" name="Rectangle 111"/>
              <p:cNvSpPr>
                <a:spLocks noChangeArrowheads="1"/>
              </p:cNvSpPr>
              <p:nvPr/>
            </p:nvSpPr>
            <p:spPr bwMode="auto">
              <a:xfrm>
                <a:off x="4964" y="1419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altLang="zh-CN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2659" name="Rectangle 112"/>
              <p:cNvSpPr>
                <a:spLocks noChangeArrowheads="1"/>
              </p:cNvSpPr>
              <p:nvPr/>
            </p:nvSpPr>
            <p:spPr bwMode="auto">
              <a:xfrm>
                <a:off x="4249" y="1561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altLang="zh-CN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2660" name="Rectangle 113"/>
              <p:cNvSpPr>
                <a:spLocks noChangeArrowheads="1"/>
              </p:cNvSpPr>
              <p:nvPr/>
            </p:nvSpPr>
            <p:spPr bwMode="auto">
              <a:xfrm>
                <a:off x="4393" y="1561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altLang="zh-CN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2661" name="Rectangle 114"/>
              <p:cNvSpPr>
                <a:spLocks noChangeArrowheads="1"/>
              </p:cNvSpPr>
              <p:nvPr/>
            </p:nvSpPr>
            <p:spPr bwMode="auto">
              <a:xfrm>
                <a:off x="4537" y="1561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altLang="zh-CN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2662" name="Rectangle 115"/>
              <p:cNvSpPr>
                <a:spLocks noChangeArrowheads="1"/>
              </p:cNvSpPr>
              <p:nvPr/>
            </p:nvSpPr>
            <p:spPr bwMode="auto">
              <a:xfrm>
                <a:off x="4681" y="1561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altLang="zh-CN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2663" name="Rectangle 116"/>
              <p:cNvSpPr>
                <a:spLocks noChangeArrowheads="1"/>
              </p:cNvSpPr>
              <p:nvPr/>
            </p:nvSpPr>
            <p:spPr bwMode="auto">
              <a:xfrm>
                <a:off x="4825" y="1561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altLang="zh-CN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2664" name="Rectangle 117"/>
              <p:cNvSpPr>
                <a:spLocks noChangeArrowheads="1"/>
              </p:cNvSpPr>
              <p:nvPr/>
            </p:nvSpPr>
            <p:spPr bwMode="auto">
              <a:xfrm>
                <a:off x="4964" y="1561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altLang="zh-CN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2665" name="Rectangle 118"/>
              <p:cNvSpPr>
                <a:spLocks noChangeArrowheads="1"/>
              </p:cNvSpPr>
              <p:nvPr/>
            </p:nvSpPr>
            <p:spPr bwMode="auto">
              <a:xfrm>
                <a:off x="4249" y="1705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altLang="zh-CN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2666" name="Rectangle 119"/>
              <p:cNvSpPr>
                <a:spLocks noChangeArrowheads="1"/>
              </p:cNvSpPr>
              <p:nvPr/>
            </p:nvSpPr>
            <p:spPr bwMode="auto">
              <a:xfrm>
                <a:off x="4393" y="1705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altLang="zh-CN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2667" name="Rectangle 120"/>
              <p:cNvSpPr>
                <a:spLocks noChangeArrowheads="1"/>
              </p:cNvSpPr>
              <p:nvPr/>
            </p:nvSpPr>
            <p:spPr bwMode="auto">
              <a:xfrm>
                <a:off x="4537" y="1705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altLang="zh-CN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2668" name="Rectangle 121"/>
              <p:cNvSpPr>
                <a:spLocks noChangeArrowheads="1"/>
              </p:cNvSpPr>
              <p:nvPr/>
            </p:nvSpPr>
            <p:spPr bwMode="auto">
              <a:xfrm>
                <a:off x="4681" y="1705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altLang="zh-CN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2669" name="Rectangle 122"/>
              <p:cNvSpPr>
                <a:spLocks noChangeArrowheads="1"/>
              </p:cNvSpPr>
              <p:nvPr/>
            </p:nvSpPr>
            <p:spPr bwMode="auto">
              <a:xfrm>
                <a:off x="4825" y="1705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altLang="zh-CN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2670" name="Rectangle 123"/>
              <p:cNvSpPr>
                <a:spLocks noChangeArrowheads="1"/>
              </p:cNvSpPr>
              <p:nvPr/>
            </p:nvSpPr>
            <p:spPr bwMode="auto">
              <a:xfrm>
                <a:off x="4964" y="1705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altLang="zh-CN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2671" name="Rectangle 124"/>
              <p:cNvSpPr>
                <a:spLocks noChangeArrowheads="1"/>
              </p:cNvSpPr>
              <p:nvPr/>
            </p:nvSpPr>
            <p:spPr bwMode="auto">
              <a:xfrm>
                <a:off x="4249" y="1847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altLang="zh-CN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2672" name="Rectangle 125"/>
              <p:cNvSpPr>
                <a:spLocks noChangeArrowheads="1"/>
              </p:cNvSpPr>
              <p:nvPr/>
            </p:nvSpPr>
            <p:spPr bwMode="auto">
              <a:xfrm>
                <a:off x="4393" y="1847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altLang="zh-CN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2673" name="Rectangle 126"/>
              <p:cNvSpPr>
                <a:spLocks noChangeArrowheads="1"/>
              </p:cNvSpPr>
              <p:nvPr/>
            </p:nvSpPr>
            <p:spPr bwMode="auto">
              <a:xfrm>
                <a:off x="4537" y="1847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altLang="zh-CN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2674" name="Rectangle 127"/>
              <p:cNvSpPr>
                <a:spLocks noChangeArrowheads="1"/>
              </p:cNvSpPr>
              <p:nvPr/>
            </p:nvSpPr>
            <p:spPr bwMode="auto">
              <a:xfrm>
                <a:off x="4681" y="1847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altLang="zh-CN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2675" name="Rectangle 128"/>
              <p:cNvSpPr>
                <a:spLocks noChangeArrowheads="1"/>
              </p:cNvSpPr>
              <p:nvPr/>
            </p:nvSpPr>
            <p:spPr bwMode="auto">
              <a:xfrm>
                <a:off x="4825" y="1847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altLang="zh-CN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2676" name="Rectangle 129"/>
              <p:cNvSpPr>
                <a:spLocks noChangeArrowheads="1"/>
              </p:cNvSpPr>
              <p:nvPr/>
            </p:nvSpPr>
            <p:spPr bwMode="auto">
              <a:xfrm>
                <a:off x="4964" y="1847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altLang="zh-CN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2677" name="Rectangle 130"/>
              <p:cNvSpPr>
                <a:spLocks noChangeArrowheads="1"/>
              </p:cNvSpPr>
              <p:nvPr/>
            </p:nvSpPr>
            <p:spPr bwMode="auto">
              <a:xfrm>
                <a:off x="4249" y="1984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altLang="zh-CN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2678" name="Rectangle 131"/>
              <p:cNvSpPr>
                <a:spLocks noChangeArrowheads="1"/>
              </p:cNvSpPr>
              <p:nvPr/>
            </p:nvSpPr>
            <p:spPr bwMode="auto">
              <a:xfrm>
                <a:off x="4393" y="1984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altLang="zh-CN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2679" name="Rectangle 132"/>
              <p:cNvSpPr>
                <a:spLocks noChangeArrowheads="1"/>
              </p:cNvSpPr>
              <p:nvPr/>
            </p:nvSpPr>
            <p:spPr bwMode="auto">
              <a:xfrm>
                <a:off x="4537" y="1984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altLang="zh-CN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2680" name="Rectangle 133"/>
              <p:cNvSpPr>
                <a:spLocks noChangeArrowheads="1"/>
              </p:cNvSpPr>
              <p:nvPr/>
            </p:nvSpPr>
            <p:spPr bwMode="auto">
              <a:xfrm>
                <a:off x="4681" y="1984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altLang="zh-CN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2681" name="Rectangle 134"/>
              <p:cNvSpPr>
                <a:spLocks noChangeArrowheads="1"/>
              </p:cNvSpPr>
              <p:nvPr/>
            </p:nvSpPr>
            <p:spPr bwMode="auto">
              <a:xfrm>
                <a:off x="4825" y="1984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altLang="zh-CN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2682" name="Rectangle 135"/>
              <p:cNvSpPr>
                <a:spLocks noChangeArrowheads="1"/>
              </p:cNvSpPr>
              <p:nvPr/>
            </p:nvSpPr>
            <p:spPr bwMode="auto">
              <a:xfrm>
                <a:off x="4964" y="1984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altLang="zh-CN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2683" name="Rectangle 136"/>
              <p:cNvSpPr>
                <a:spLocks noChangeArrowheads="1"/>
              </p:cNvSpPr>
              <p:nvPr/>
            </p:nvSpPr>
            <p:spPr bwMode="auto">
              <a:xfrm>
                <a:off x="4249" y="2126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altLang="zh-CN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2684" name="Rectangle 137"/>
              <p:cNvSpPr>
                <a:spLocks noChangeArrowheads="1"/>
              </p:cNvSpPr>
              <p:nvPr/>
            </p:nvSpPr>
            <p:spPr bwMode="auto">
              <a:xfrm>
                <a:off x="4393" y="2126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altLang="zh-CN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2685" name="Rectangle 138"/>
              <p:cNvSpPr>
                <a:spLocks noChangeArrowheads="1"/>
              </p:cNvSpPr>
              <p:nvPr/>
            </p:nvSpPr>
            <p:spPr bwMode="auto">
              <a:xfrm>
                <a:off x="4537" y="2126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altLang="zh-CN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2686" name="Rectangle 139"/>
              <p:cNvSpPr>
                <a:spLocks noChangeArrowheads="1"/>
              </p:cNvSpPr>
              <p:nvPr/>
            </p:nvSpPr>
            <p:spPr bwMode="auto">
              <a:xfrm>
                <a:off x="4681" y="2126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altLang="zh-CN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2687" name="Rectangle 140"/>
              <p:cNvSpPr>
                <a:spLocks noChangeArrowheads="1"/>
              </p:cNvSpPr>
              <p:nvPr/>
            </p:nvSpPr>
            <p:spPr bwMode="auto">
              <a:xfrm>
                <a:off x="4825" y="2126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altLang="zh-CN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2688" name="Rectangle 141"/>
              <p:cNvSpPr>
                <a:spLocks noChangeArrowheads="1"/>
              </p:cNvSpPr>
              <p:nvPr/>
            </p:nvSpPr>
            <p:spPr bwMode="auto">
              <a:xfrm>
                <a:off x="4964" y="2126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altLang="zh-CN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2689" name="Rectangle 142"/>
              <p:cNvSpPr>
                <a:spLocks noChangeArrowheads="1"/>
              </p:cNvSpPr>
              <p:nvPr/>
            </p:nvSpPr>
            <p:spPr bwMode="auto">
              <a:xfrm>
                <a:off x="4249" y="2270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altLang="zh-CN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2690" name="Rectangle 143"/>
              <p:cNvSpPr>
                <a:spLocks noChangeArrowheads="1"/>
              </p:cNvSpPr>
              <p:nvPr/>
            </p:nvSpPr>
            <p:spPr bwMode="auto">
              <a:xfrm>
                <a:off x="4393" y="2270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altLang="zh-CN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2691" name="Rectangle 144"/>
              <p:cNvSpPr>
                <a:spLocks noChangeArrowheads="1"/>
              </p:cNvSpPr>
              <p:nvPr/>
            </p:nvSpPr>
            <p:spPr bwMode="auto">
              <a:xfrm>
                <a:off x="4537" y="2270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altLang="zh-CN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2692" name="Rectangle 145"/>
              <p:cNvSpPr>
                <a:spLocks noChangeArrowheads="1"/>
              </p:cNvSpPr>
              <p:nvPr/>
            </p:nvSpPr>
            <p:spPr bwMode="auto">
              <a:xfrm>
                <a:off x="4681" y="2270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altLang="zh-CN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2693" name="Rectangle 146"/>
              <p:cNvSpPr>
                <a:spLocks noChangeArrowheads="1"/>
              </p:cNvSpPr>
              <p:nvPr/>
            </p:nvSpPr>
            <p:spPr bwMode="auto">
              <a:xfrm>
                <a:off x="4825" y="2270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altLang="zh-CN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2694" name="Rectangle 147"/>
              <p:cNvSpPr>
                <a:spLocks noChangeArrowheads="1"/>
              </p:cNvSpPr>
              <p:nvPr/>
            </p:nvSpPr>
            <p:spPr bwMode="auto">
              <a:xfrm>
                <a:off x="4964" y="2270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altLang="zh-CN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2695" name="Rectangle 148"/>
              <p:cNvSpPr>
                <a:spLocks noChangeArrowheads="1"/>
              </p:cNvSpPr>
              <p:nvPr/>
            </p:nvSpPr>
            <p:spPr bwMode="auto">
              <a:xfrm>
                <a:off x="4249" y="2412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altLang="zh-CN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2696" name="Rectangle 149"/>
              <p:cNvSpPr>
                <a:spLocks noChangeArrowheads="1"/>
              </p:cNvSpPr>
              <p:nvPr/>
            </p:nvSpPr>
            <p:spPr bwMode="auto">
              <a:xfrm>
                <a:off x="4393" y="2412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altLang="zh-CN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2697" name="Rectangle 150"/>
              <p:cNvSpPr>
                <a:spLocks noChangeArrowheads="1"/>
              </p:cNvSpPr>
              <p:nvPr/>
            </p:nvSpPr>
            <p:spPr bwMode="auto">
              <a:xfrm>
                <a:off x="4537" y="2412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altLang="zh-CN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2698" name="Rectangle 151"/>
              <p:cNvSpPr>
                <a:spLocks noChangeArrowheads="1"/>
              </p:cNvSpPr>
              <p:nvPr/>
            </p:nvSpPr>
            <p:spPr bwMode="auto">
              <a:xfrm>
                <a:off x="4681" y="2412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altLang="zh-CN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2699" name="Rectangle 152"/>
              <p:cNvSpPr>
                <a:spLocks noChangeArrowheads="1"/>
              </p:cNvSpPr>
              <p:nvPr/>
            </p:nvSpPr>
            <p:spPr bwMode="auto">
              <a:xfrm>
                <a:off x="4825" y="2412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altLang="zh-CN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2700" name="Rectangle 153"/>
              <p:cNvSpPr>
                <a:spLocks noChangeArrowheads="1"/>
              </p:cNvSpPr>
              <p:nvPr/>
            </p:nvSpPr>
            <p:spPr bwMode="auto">
              <a:xfrm>
                <a:off x="4964" y="2412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altLang="zh-CN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2701" name="Rectangle 154"/>
              <p:cNvSpPr>
                <a:spLocks noChangeArrowheads="1"/>
              </p:cNvSpPr>
              <p:nvPr/>
            </p:nvSpPr>
            <p:spPr bwMode="auto">
              <a:xfrm>
                <a:off x="4249" y="2558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altLang="zh-CN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2702" name="Rectangle 155"/>
              <p:cNvSpPr>
                <a:spLocks noChangeArrowheads="1"/>
              </p:cNvSpPr>
              <p:nvPr/>
            </p:nvSpPr>
            <p:spPr bwMode="auto">
              <a:xfrm>
                <a:off x="4393" y="2558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altLang="zh-CN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2703" name="Rectangle 156"/>
              <p:cNvSpPr>
                <a:spLocks noChangeArrowheads="1"/>
              </p:cNvSpPr>
              <p:nvPr/>
            </p:nvSpPr>
            <p:spPr bwMode="auto">
              <a:xfrm>
                <a:off x="4537" y="2558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altLang="zh-CN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2704" name="Rectangle 157"/>
              <p:cNvSpPr>
                <a:spLocks noChangeArrowheads="1"/>
              </p:cNvSpPr>
              <p:nvPr/>
            </p:nvSpPr>
            <p:spPr bwMode="auto">
              <a:xfrm>
                <a:off x="4681" y="2558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altLang="zh-CN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2705" name="Rectangle 158"/>
              <p:cNvSpPr>
                <a:spLocks noChangeArrowheads="1"/>
              </p:cNvSpPr>
              <p:nvPr/>
            </p:nvSpPr>
            <p:spPr bwMode="auto">
              <a:xfrm>
                <a:off x="4825" y="2558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altLang="zh-CN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2706" name="Rectangle 159"/>
              <p:cNvSpPr>
                <a:spLocks noChangeArrowheads="1"/>
              </p:cNvSpPr>
              <p:nvPr/>
            </p:nvSpPr>
            <p:spPr bwMode="auto">
              <a:xfrm>
                <a:off x="4964" y="2558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altLang="zh-CN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2707" name="Rectangle 160"/>
              <p:cNvSpPr>
                <a:spLocks noChangeArrowheads="1"/>
              </p:cNvSpPr>
              <p:nvPr/>
            </p:nvSpPr>
            <p:spPr bwMode="auto">
              <a:xfrm>
                <a:off x="4249" y="2700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altLang="zh-CN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2708" name="Rectangle 161"/>
              <p:cNvSpPr>
                <a:spLocks noChangeArrowheads="1"/>
              </p:cNvSpPr>
              <p:nvPr/>
            </p:nvSpPr>
            <p:spPr bwMode="auto">
              <a:xfrm>
                <a:off x="4393" y="2700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altLang="zh-CN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2709" name="Rectangle 162"/>
              <p:cNvSpPr>
                <a:spLocks noChangeArrowheads="1"/>
              </p:cNvSpPr>
              <p:nvPr/>
            </p:nvSpPr>
            <p:spPr bwMode="auto">
              <a:xfrm>
                <a:off x="4537" y="2700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altLang="zh-CN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2710" name="Rectangle 163"/>
              <p:cNvSpPr>
                <a:spLocks noChangeArrowheads="1"/>
              </p:cNvSpPr>
              <p:nvPr/>
            </p:nvSpPr>
            <p:spPr bwMode="auto">
              <a:xfrm>
                <a:off x="4681" y="2700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altLang="zh-CN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2711" name="Rectangle 164"/>
              <p:cNvSpPr>
                <a:spLocks noChangeArrowheads="1"/>
              </p:cNvSpPr>
              <p:nvPr/>
            </p:nvSpPr>
            <p:spPr bwMode="auto">
              <a:xfrm>
                <a:off x="4825" y="2700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altLang="zh-CN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2712" name="Rectangle 165"/>
              <p:cNvSpPr>
                <a:spLocks noChangeArrowheads="1"/>
              </p:cNvSpPr>
              <p:nvPr/>
            </p:nvSpPr>
            <p:spPr bwMode="auto">
              <a:xfrm>
                <a:off x="4964" y="2700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altLang="zh-CN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2713" name="Rectangle 166"/>
              <p:cNvSpPr>
                <a:spLocks noChangeArrowheads="1"/>
              </p:cNvSpPr>
              <p:nvPr/>
            </p:nvSpPr>
            <p:spPr bwMode="auto">
              <a:xfrm>
                <a:off x="2824" y="2842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altLang="zh-CN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2714" name="Rectangle 167"/>
              <p:cNvSpPr>
                <a:spLocks noChangeArrowheads="1"/>
              </p:cNvSpPr>
              <p:nvPr/>
            </p:nvSpPr>
            <p:spPr bwMode="auto">
              <a:xfrm>
                <a:off x="2968" y="2842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altLang="zh-CN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2715" name="Rectangle 168"/>
              <p:cNvSpPr>
                <a:spLocks noChangeArrowheads="1"/>
              </p:cNvSpPr>
              <p:nvPr/>
            </p:nvSpPr>
            <p:spPr bwMode="auto">
              <a:xfrm>
                <a:off x="3112" y="2842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altLang="zh-CN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2716" name="Rectangle 169"/>
              <p:cNvSpPr>
                <a:spLocks noChangeArrowheads="1"/>
              </p:cNvSpPr>
              <p:nvPr/>
            </p:nvSpPr>
            <p:spPr bwMode="auto">
              <a:xfrm>
                <a:off x="3256" y="2842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altLang="zh-CN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2717" name="Rectangle 170"/>
              <p:cNvSpPr>
                <a:spLocks noChangeArrowheads="1"/>
              </p:cNvSpPr>
              <p:nvPr/>
            </p:nvSpPr>
            <p:spPr bwMode="auto">
              <a:xfrm>
                <a:off x="3400" y="2842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altLang="zh-CN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2718" name="Rectangle 171"/>
              <p:cNvSpPr>
                <a:spLocks noChangeArrowheads="1"/>
              </p:cNvSpPr>
              <p:nvPr/>
            </p:nvSpPr>
            <p:spPr bwMode="auto">
              <a:xfrm>
                <a:off x="3539" y="2842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altLang="zh-CN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2719" name="Rectangle 172"/>
              <p:cNvSpPr>
                <a:spLocks noChangeArrowheads="1"/>
              </p:cNvSpPr>
              <p:nvPr/>
            </p:nvSpPr>
            <p:spPr bwMode="auto">
              <a:xfrm>
                <a:off x="3683" y="2842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altLang="zh-CN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2720" name="Rectangle 173"/>
              <p:cNvSpPr>
                <a:spLocks noChangeArrowheads="1"/>
              </p:cNvSpPr>
              <p:nvPr/>
            </p:nvSpPr>
            <p:spPr bwMode="auto">
              <a:xfrm>
                <a:off x="3827" y="2842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altLang="zh-CN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2721" name="Rectangle 174"/>
              <p:cNvSpPr>
                <a:spLocks noChangeArrowheads="1"/>
              </p:cNvSpPr>
              <p:nvPr/>
            </p:nvSpPr>
            <p:spPr bwMode="auto">
              <a:xfrm>
                <a:off x="3971" y="2842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altLang="zh-CN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2722" name="Rectangle 175"/>
              <p:cNvSpPr>
                <a:spLocks noChangeArrowheads="1"/>
              </p:cNvSpPr>
              <p:nvPr/>
            </p:nvSpPr>
            <p:spPr bwMode="auto">
              <a:xfrm>
                <a:off x="4110" y="2842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altLang="zh-CN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2723" name="Rectangle 176"/>
              <p:cNvSpPr>
                <a:spLocks noChangeArrowheads="1"/>
              </p:cNvSpPr>
              <p:nvPr/>
            </p:nvSpPr>
            <p:spPr bwMode="auto">
              <a:xfrm>
                <a:off x="2824" y="2984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altLang="zh-CN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2724" name="Rectangle 177"/>
              <p:cNvSpPr>
                <a:spLocks noChangeArrowheads="1"/>
              </p:cNvSpPr>
              <p:nvPr/>
            </p:nvSpPr>
            <p:spPr bwMode="auto">
              <a:xfrm>
                <a:off x="2968" y="2984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altLang="zh-CN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2725" name="Rectangle 178"/>
              <p:cNvSpPr>
                <a:spLocks noChangeArrowheads="1"/>
              </p:cNvSpPr>
              <p:nvPr/>
            </p:nvSpPr>
            <p:spPr bwMode="auto">
              <a:xfrm>
                <a:off x="3112" y="2984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altLang="zh-CN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2726" name="Rectangle 179"/>
              <p:cNvSpPr>
                <a:spLocks noChangeArrowheads="1"/>
              </p:cNvSpPr>
              <p:nvPr/>
            </p:nvSpPr>
            <p:spPr bwMode="auto">
              <a:xfrm>
                <a:off x="3256" y="2984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altLang="zh-CN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2727" name="Rectangle 180"/>
              <p:cNvSpPr>
                <a:spLocks noChangeArrowheads="1"/>
              </p:cNvSpPr>
              <p:nvPr/>
            </p:nvSpPr>
            <p:spPr bwMode="auto">
              <a:xfrm>
                <a:off x="3400" y="2984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altLang="zh-CN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2728" name="Rectangle 181"/>
              <p:cNvSpPr>
                <a:spLocks noChangeArrowheads="1"/>
              </p:cNvSpPr>
              <p:nvPr/>
            </p:nvSpPr>
            <p:spPr bwMode="auto">
              <a:xfrm>
                <a:off x="3539" y="2984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altLang="zh-CN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2729" name="Rectangle 182"/>
              <p:cNvSpPr>
                <a:spLocks noChangeArrowheads="1"/>
              </p:cNvSpPr>
              <p:nvPr/>
            </p:nvSpPr>
            <p:spPr bwMode="auto">
              <a:xfrm>
                <a:off x="3683" y="2984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altLang="zh-CN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2730" name="Rectangle 183"/>
              <p:cNvSpPr>
                <a:spLocks noChangeArrowheads="1"/>
              </p:cNvSpPr>
              <p:nvPr/>
            </p:nvSpPr>
            <p:spPr bwMode="auto">
              <a:xfrm>
                <a:off x="3827" y="2984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altLang="zh-CN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2731" name="Rectangle 184"/>
              <p:cNvSpPr>
                <a:spLocks noChangeArrowheads="1"/>
              </p:cNvSpPr>
              <p:nvPr/>
            </p:nvSpPr>
            <p:spPr bwMode="auto">
              <a:xfrm>
                <a:off x="3971" y="2984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altLang="zh-CN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2732" name="Rectangle 185"/>
              <p:cNvSpPr>
                <a:spLocks noChangeArrowheads="1"/>
              </p:cNvSpPr>
              <p:nvPr/>
            </p:nvSpPr>
            <p:spPr bwMode="auto">
              <a:xfrm>
                <a:off x="4110" y="2984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altLang="zh-CN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2733" name="Rectangle 186"/>
              <p:cNvSpPr>
                <a:spLocks noChangeArrowheads="1"/>
              </p:cNvSpPr>
              <p:nvPr/>
            </p:nvSpPr>
            <p:spPr bwMode="auto">
              <a:xfrm>
                <a:off x="2824" y="3128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altLang="zh-CN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2734" name="Rectangle 187"/>
              <p:cNvSpPr>
                <a:spLocks noChangeArrowheads="1"/>
              </p:cNvSpPr>
              <p:nvPr/>
            </p:nvSpPr>
            <p:spPr bwMode="auto">
              <a:xfrm>
                <a:off x="2968" y="3128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altLang="zh-CN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2735" name="Rectangle 188"/>
              <p:cNvSpPr>
                <a:spLocks noChangeArrowheads="1"/>
              </p:cNvSpPr>
              <p:nvPr/>
            </p:nvSpPr>
            <p:spPr bwMode="auto">
              <a:xfrm>
                <a:off x="3112" y="3128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altLang="zh-CN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2736" name="Rectangle 189"/>
              <p:cNvSpPr>
                <a:spLocks noChangeArrowheads="1"/>
              </p:cNvSpPr>
              <p:nvPr/>
            </p:nvSpPr>
            <p:spPr bwMode="auto">
              <a:xfrm>
                <a:off x="3256" y="3128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altLang="zh-CN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2737" name="Rectangle 190"/>
              <p:cNvSpPr>
                <a:spLocks noChangeArrowheads="1"/>
              </p:cNvSpPr>
              <p:nvPr/>
            </p:nvSpPr>
            <p:spPr bwMode="auto">
              <a:xfrm>
                <a:off x="3400" y="3128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altLang="zh-CN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2738" name="Rectangle 191"/>
              <p:cNvSpPr>
                <a:spLocks noChangeArrowheads="1"/>
              </p:cNvSpPr>
              <p:nvPr/>
            </p:nvSpPr>
            <p:spPr bwMode="auto">
              <a:xfrm>
                <a:off x="3539" y="3128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altLang="zh-CN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2739" name="Rectangle 192"/>
              <p:cNvSpPr>
                <a:spLocks noChangeArrowheads="1"/>
              </p:cNvSpPr>
              <p:nvPr/>
            </p:nvSpPr>
            <p:spPr bwMode="auto">
              <a:xfrm>
                <a:off x="3683" y="3128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altLang="zh-CN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2740" name="Rectangle 193"/>
              <p:cNvSpPr>
                <a:spLocks noChangeArrowheads="1"/>
              </p:cNvSpPr>
              <p:nvPr/>
            </p:nvSpPr>
            <p:spPr bwMode="auto">
              <a:xfrm>
                <a:off x="3827" y="3128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altLang="zh-CN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2741" name="Rectangle 194"/>
              <p:cNvSpPr>
                <a:spLocks noChangeArrowheads="1"/>
              </p:cNvSpPr>
              <p:nvPr/>
            </p:nvSpPr>
            <p:spPr bwMode="auto">
              <a:xfrm>
                <a:off x="3971" y="3128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altLang="zh-CN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2742" name="Rectangle 195"/>
              <p:cNvSpPr>
                <a:spLocks noChangeArrowheads="1"/>
              </p:cNvSpPr>
              <p:nvPr/>
            </p:nvSpPr>
            <p:spPr bwMode="auto">
              <a:xfrm>
                <a:off x="4110" y="3128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altLang="zh-CN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2743" name="Rectangle 196"/>
              <p:cNvSpPr>
                <a:spLocks noChangeArrowheads="1"/>
              </p:cNvSpPr>
              <p:nvPr/>
            </p:nvSpPr>
            <p:spPr bwMode="auto">
              <a:xfrm>
                <a:off x="2824" y="3270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altLang="zh-CN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2744" name="Rectangle 197"/>
              <p:cNvSpPr>
                <a:spLocks noChangeArrowheads="1"/>
              </p:cNvSpPr>
              <p:nvPr/>
            </p:nvSpPr>
            <p:spPr bwMode="auto">
              <a:xfrm>
                <a:off x="2968" y="3270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altLang="zh-CN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2745" name="Rectangle 198"/>
              <p:cNvSpPr>
                <a:spLocks noChangeArrowheads="1"/>
              </p:cNvSpPr>
              <p:nvPr/>
            </p:nvSpPr>
            <p:spPr bwMode="auto">
              <a:xfrm>
                <a:off x="3112" y="3270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altLang="zh-CN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2746" name="Rectangle 199"/>
              <p:cNvSpPr>
                <a:spLocks noChangeArrowheads="1"/>
              </p:cNvSpPr>
              <p:nvPr/>
            </p:nvSpPr>
            <p:spPr bwMode="auto">
              <a:xfrm>
                <a:off x="3256" y="3270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altLang="zh-CN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2747" name="Rectangle 200"/>
              <p:cNvSpPr>
                <a:spLocks noChangeArrowheads="1"/>
              </p:cNvSpPr>
              <p:nvPr/>
            </p:nvSpPr>
            <p:spPr bwMode="auto">
              <a:xfrm>
                <a:off x="3400" y="3270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altLang="zh-CN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2748" name="Rectangle 201"/>
              <p:cNvSpPr>
                <a:spLocks noChangeArrowheads="1"/>
              </p:cNvSpPr>
              <p:nvPr/>
            </p:nvSpPr>
            <p:spPr bwMode="auto">
              <a:xfrm>
                <a:off x="3539" y="3270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altLang="zh-CN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2749" name="Rectangle 202"/>
              <p:cNvSpPr>
                <a:spLocks noChangeArrowheads="1"/>
              </p:cNvSpPr>
              <p:nvPr/>
            </p:nvSpPr>
            <p:spPr bwMode="auto">
              <a:xfrm>
                <a:off x="3683" y="3270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altLang="zh-CN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2750" name="Rectangle 203"/>
              <p:cNvSpPr>
                <a:spLocks noChangeArrowheads="1"/>
              </p:cNvSpPr>
              <p:nvPr/>
            </p:nvSpPr>
            <p:spPr bwMode="auto">
              <a:xfrm>
                <a:off x="3827" y="3270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altLang="zh-CN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2751" name="Rectangle 204"/>
              <p:cNvSpPr>
                <a:spLocks noChangeArrowheads="1"/>
              </p:cNvSpPr>
              <p:nvPr/>
            </p:nvSpPr>
            <p:spPr bwMode="auto">
              <a:xfrm>
                <a:off x="3971" y="3270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altLang="zh-CN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2752" name="Rectangle 205"/>
              <p:cNvSpPr>
                <a:spLocks noChangeArrowheads="1"/>
              </p:cNvSpPr>
              <p:nvPr/>
            </p:nvSpPr>
            <p:spPr bwMode="auto">
              <a:xfrm>
                <a:off x="4110" y="3270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altLang="zh-CN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2753" name="Rectangle 206"/>
              <p:cNvSpPr>
                <a:spLocks noChangeArrowheads="1"/>
              </p:cNvSpPr>
              <p:nvPr/>
            </p:nvSpPr>
            <p:spPr bwMode="auto">
              <a:xfrm>
                <a:off x="2824" y="3407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altLang="zh-CN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2754" name="Rectangle 207"/>
              <p:cNvSpPr>
                <a:spLocks noChangeArrowheads="1"/>
              </p:cNvSpPr>
              <p:nvPr/>
            </p:nvSpPr>
            <p:spPr bwMode="auto">
              <a:xfrm>
                <a:off x="2968" y="3407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altLang="zh-CN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2755" name="Rectangle 208"/>
              <p:cNvSpPr>
                <a:spLocks noChangeArrowheads="1"/>
              </p:cNvSpPr>
              <p:nvPr/>
            </p:nvSpPr>
            <p:spPr bwMode="auto">
              <a:xfrm>
                <a:off x="3112" y="3407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altLang="zh-CN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2756" name="Rectangle 209"/>
              <p:cNvSpPr>
                <a:spLocks noChangeArrowheads="1"/>
              </p:cNvSpPr>
              <p:nvPr/>
            </p:nvSpPr>
            <p:spPr bwMode="auto">
              <a:xfrm>
                <a:off x="3256" y="3407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altLang="zh-CN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2757" name="Rectangle 210"/>
              <p:cNvSpPr>
                <a:spLocks noChangeArrowheads="1"/>
              </p:cNvSpPr>
              <p:nvPr/>
            </p:nvSpPr>
            <p:spPr bwMode="auto">
              <a:xfrm>
                <a:off x="3400" y="3407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altLang="zh-CN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2758" name="Rectangle 211"/>
              <p:cNvSpPr>
                <a:spLocks noChangeArrowheads="1"/>
              </p:cNvSpPr>
              <p:nvPr/>
            </p:nvSpPr>
            <p:spPr bwMode="auto">
              <a:xfrm>
                <a:off x="3539" y="3407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altLang="zh-CN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2759" name="Rectangle 212"/>
              <p:cNvSpPr>
                <a:spLocks noChangeArrowheads="1"/>
              </p:cNvSpPr>
              <p:nvPr/>
            </p:nvSpPr>
            <p:spPr bwMode="auto">
              <a:xfrm>
                <a:off x="3683" y="3407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altLang="zh-CN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2760" name="Rectangle 213"/>
              <p:cNvSpPr>
                <a:spLocks noChangeArrowheads="1"/>
              </p:cNvSpPr>
              <p:nvPr/>
            </p:nvSpPr>
            <p:spPr bwMode="auto">
              <a:xfrm>
                <a:off x="3827" y="3407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altLang="zh-CN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2761" name="Rectangle 214"/>
              <p:cNvSpPr>
                <a:spLocks noChangeArrowheads="1"/>
              </p:cNvSpPr>
              <p:nvPr/>
            </p:nvSpPr>
            <p:spPr bwMode="auto">
              <a:xfrm>
                <a:off x="3971" y="3407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altLang="zh-CN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2762" name="Rectangle 215"/>
              <p:cNvSpPr>
                <a:spLocks noChangeArrowheads="1"/>
              </p:cNvSpPr>
              <p:nvPr/>
            </p:nvSpPr>
            <p:spPr bwMode="auto">
              <a:xfrm>
                <a:off x="4110" y="3407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altLang="zh-CN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2763" name="Rectangle 216"/>
              <p:cNvSpPr>
                <a:spLocks noChangeArrowheads="1"/>
              </p:cNvSpPr>
              <p:nvPr/>
            </p:nvSpPr>
            <p:spPr bwMode="auto">
              <a:xfrm>
                <a:off x="4249" y="2842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altLang="zh-CN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2764" name="Rectangle 217"/>
              <p:cNvSpPr>
                <a:spLocks noChangeArrowheads="1"/>
              </p:cNvSpPr>
              <p:nvPr/>
            </p:nvSpPr>
            <p:spPr bwMode="auto">
              <a:xfrm>
                <a:off x="4393" y="2842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altLang="zh-CN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2765" name="Rectangle 218"/>
              <p:cNvSpPr>
                <a:spLocks noChangeArrowheads="1"/>
              </p:cNvSpPr>
              <p:nvPr/>
            </p:nvSpPr>
            <p:spPr bwMode="auto">
              <a:xfrm>
                <a:off x="4537" y="2842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altLang="zh-CN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2766" name="Rectangle 219"/>
              <p:cNvSpPr>
                <a:spLocks noChangeArrowheads="1"/>
              </p:cNvSpPr>
              <p:nvPr/>
            </p:nvSpPr>
            <p:spPr bwMode="auto">
              <a:xfrm>
                <a:off x="4681" y="2842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altLang="zh-CN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2767" name="Rectangle 220"/>
              <p:cNvSpPr>
                <a:spLocks noChangeArrowheads="1"/>
              </p:cNvSpPr>
              <p:nvPr/>
            </p:nvSpPr>
            <p:spPr bwMode="auto">
              <a:xfrm>
                <a:off x="4825" y="2842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altLang="zh-CN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2768" name="Rectangle 221"/>
              <p:cNvSpPr>
                <a:spLocks noChangeArrowheads="1"/>
              </p:cNvSpPr>
              <p:nvPr/>
            </p:nvSpPr>
            <p:spPr bwMode="auto">
              <a:xfrm>
                <a:off x="4964" y="2842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altLang="zh-CN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2769" name="Rectangle 222"/>
              <p:cNvSpPr>
                <a:spLocks noChangeArrowheads="1"/>
              </p:cNvSpPr>
              <p:nvPr/>
            </p:nvSpPr>
            <p:spPr bwMode="auto">
              <a:xfrm>
                <a:off x="4249" y="2984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altLang="zh-CN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2770" name="Rectangle 223"/>
              <p:cNvSpPr>
                <a:spLocks noChangeArrowheads="1"/>
              </p:cNvSpPr>
              <p:nvPr/>
            </p:nvSpPr>
            <p:spPr bwMode="auto">
              <a:xfrm>
                <a:off x="4393" y="2984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altLang="zh-CN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2771" name="Rectangle 224"/>
              <p:cNvSpPr>
                <a:spLocks noChangeArrowheads="1"/>
              </p:cNvSpPr>
              <p:nvPr/>
            </p:nvSpPr>
            <p:spPr bwMode="auto">
              <a:xfrm>
                <a:off x="4537" y="2984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altLang="zh-CN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2772" name="Rectangle 225"/>
              <p:cNvSpPr>
                <a:spLocks noChangeArrowheads="1"/>
              </p:cNvSpPr>
              <p:nvPr/>
            </p:nvSpPr>
            <p:spPr bwMode="auto">
              <a:xfrm>
                <a:off x="4681" y="2984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altLang="zh-CN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2773" name="Rectangle 226"/>
              <p:cNvSpPr>
                <a:spLocks noChangeArrowheads="1"/>
              </p:cNvSpPr>
              <p:nvPr/>
            </p:nvSpPr>
            <p:spPr bwMode="auto">
              <a:xfrm>
                <a:off x="4825" y="2984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altLang="zh-CN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2774" name="Rectangle 227"/>
              <p:cNvSpPr>
                <a:spLocks noChangeArrowheads="1"/>
              </p:cNvSpPr>
              <p:nvPr/>
            </p:nvSpPr>
            <p:spPr bwMode="auto">
              <a:xfrm>
                <a:off x="4964" y="2984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altLang="zh-CN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2775" name="Rectangle 228"/>
              <p:cNvSpPr>
                <a:spLocks noChangeArrowheads="1"/>
              </p:cNvSpPr>
              <p:nvPr/>
            </p:nvSpPr>
            <p:spPr bwMode="auto">
              <a:xfrm>
                <a:off x="4249" y="3128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altLang="zh-CN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2776" name="Rectangle 229"/>
              <p:cNvSpPr>
                <a:spLocks noChangeArrowheads="1"/>
              </p:cNvSpPr>
              <p:nvPr/>
            </p:nvSpPr>
            <p:spPr bwMode="auto">
              <a:xfrm>
                <a:off x="4393" y="3128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altLang="zh-CN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2777" name="Rectangle 230"/>
              <p:cNvSpPr>
                <a:spLocks noChangeArrowheads="1"/>
              </p:cNvSpPr>
              <p:nvPr/>
            </p:nvSpPr>
            <p:spPr bwMode="auto">
              <a:xfrm>
                <a:off x="4537" y="3128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altLang="zh-CN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2778" name="Rectangle 231"/>
              <p:cNvSpPr>
                <a:spLocks noChangeArrowheads="1"/>
              </p:cNvSpPr>
              <p:nvPr/>
            </p:nvSpPr>
            <p:spPr bwMode="auto">
              <a:xfrm>
                <a:off x="4681" y="3128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altLang="zh-CN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2779" name="Rectangle 232"/>
              <p:cNvSpPr>
                <a:spLocks noChangeArrowheads="1"/>
              </p:cNvSpPr>
              <p:nvPr/>
            </p:nvSpPr>
            <p:spPr bwMode="auto">
              <a:xfrm>
                <a:off x="4825" y="3128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altLang="zh-CN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2780" name="Rectangle 233"/>
              <p:cNvSpPr>
                <a:spLocks noChangeArrowheads="1"/>
              </p:cNvSpPr>
              <p:nvPr/>
            </p:nvSpPr>
            <p:spPr bwMode="auto">
              <a:xfrm>
                <a:off x="4964" y="3128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altLang="zh-CN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2781" name="Rectangle 234"/>
              <p:cNvSpPr>
                <a:spLocks noChangeArrowheads="1"/>
              </p:cNvSpPr>
              <p:nvPr/>
            </p:nvSpPr>
            <p:spPr bwMode="auto">
              <a:xfrm>
                <a:off x="4249" y="3270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altLang="zh-CN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2782" name="Rectangle 235"/>
              <p:cNvSpPr>
                <a:spLocks noChangeArrowheads="1"/>
              </p:cNvSpPr>
              <p:nvPr/>
            </p:nvSpPr>
            <p:spPr bwMode="auto">
              <a:xfrm>
                <a:off x="4393" y="3270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altLang="zh-CN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2783" name="Rectangle 236"/>
              <p:cNvSpPr>
                <a:spLocks noChangeArrowheads="1"/>
              </p:cNvSpPr>
              <p:nvPr/>
            </p:nvSpPr>
            <p:spPr bwMode="auto">
              <a:xfrm>
                <a:off x="4537" y="3270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altLang="zh-CN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2784" name="Rectangle 237"/>
              <p:cNvSpPr>
                <a:spLocks noChangeArrowheads="1"/>
              </p:cNvSpPr>
              <p:nvPr/>
            </p:nvSpPr>
            <p:spPr bwMode="auto">
              <a:xfrm>
                <a:off x="4681" y="3270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altLang="zh-CN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2785" name="Rectangle 238"/>
              <p:cNvSpPr>
                <a:spLocks noChangeArrowheads="1"/>
              </p:cNvSpPr>
              <p:nvPr/>
            </p:nvSpPr>
            <p:spPr bwMode="auto">
              <a:xfrm>
                <a:off x="4825" y="3270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altLang="zh-CN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2786" name="Rectangle 239"/>
              <p:cNvSpPr>
                <a:spLocks noChangeArrowheads="1"/>
              </p:cNvSpPr>
              <p:nvPr/>
            </p:nvSpPr>
            <p:spPr bwMode="auto">
              <a:xfrm>
                <a:off x="4964" y="3270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altLang="zh-CN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2787" name="Rectangle 240"/>
              <p:cNvSpPr>
                <a:spLocks noChangeArrowheads="1"/>
              </p:cNvSpPr>
              <p:nvPr/>
            </p:nvSpPr>
            <p:spPr bwMode="auto">
              <a:xfrm>
                <a:off x="4249" y="3407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altLang="zh-CN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2788" name="Rectangle 241"/>
              <p:cNvSpPr>
                <a:spLocks noChangeArrowheads="1"/>
              </p:cNvSpPr>
              <p:nvPr/>
            </p:nvSpPr>
            <p:spPr bwMode="auto">
              <a:xfrm>
                <a:off x="4393" y="3407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altLang="zh-CN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2789" name="Rectangle 242"/>
              <p:cNvSpPr>
                <a:spLocks noChangeArrowheads="1"/>
              </p:cNvSpPr>
              <p:nvPr/>
            </p:nvSpPr>
            <p:spPr bwMode="auto">
              <a:xfrm>
                <a:off x="4537" y="3407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altLang="zh-CN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2790" name="Rectangle 243"/>
              <p:cNvSpPr>
                <a:spLocks noChangeArrowheads="1"/>
              </p:cNvSpPr>
              <p:nvPr/>
            </p:nvSpPr>
            <p:spPr bwMode="auto">
              <a:xfrm>
                <a:off x="4681" y="3407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altLang="zh-CN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2791" name="Rectangle 244"/>
              <p:cNvSpPr>
                <a:spLocks noChangeArrowheads="1"/>
              </p:cNvSpPr>
              <p:nvPr/>
            </p:nvSpPr>
            <p:spPr bwMode="auto">
              <a:xfrm>
                <a:off x="4825" y="3407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altLang="zh-CN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2792" name="Rectangle 245"/>
              <p:cNvSpPr>
                <a:spLocks noChangeArrowheads="1"/>
              </p:cNvSpPr>
              <p:nvPr/>
            </p:nvSpPr>
            <p:spPr bwMode="auto">
              <a:xfrm>
                <a:off x="4964" y="3407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altLang="zh-CN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22534" name="Line 246"/>
            <p:cNvSpPr>
              <a:spLocks noChangeShapeType="1"/>
            </p:cNvSpPr>
            <p:nvPr/>
          </p:nvSpPr>
          <p:spPr bwMode="auto">
            <a:xfrm>
              <a:off x="3042" y="1818"/>
              <a:ext cx="2418" cy="0"/>
            </a:xfrm>
            <a:prstGeom prst="line">
              <a:avLst/>
            </a:prstGeom>
            <a:noFill/>
            <a:ln w="25400">
              <a:solidFill>
                <a:schemeClr val="accent2"/>
              </a:solidFill>
              <a:round/>
              <a:headEnd type="oval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2535" name="Line 247"/>
            <p:cNvSpPr>
              <a:spLocks noChangeShapeType="1"/>
            </p:cNvSpPr>
            <p:nvPr/>
          </p:nvSpPr>
          <p:spPr bwMode="auto">
            <a:xfrm rot="5400000">
              <a:off x="1920" y="2940"/>
              <a:ext cx="2243" cy="0"/>
            </a:xfrm>
            <a:prstGeom prst="line">
              <a:avLst/>
            </a:prstGeom>
            <a:noFill/>
            <a:ln w="25400">
              <a:solidFill>
                <a:schemeClr val="accent2"/>
              </a:solidFill>
              <a:round/>
              <a:headEnd type="oval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2536" name="Text Box 248"/>
            <p:cNvSpPr txBox="1">
              <a:spLocks noChangeArrowheads="1"/>
            </p:cNvSpPr>
            <p:nvPr/>
          </p:nvSpPr>
          <p:spPr bwMode="auto">
            <a:xfrm>
              <a:off x="2712" y="1586"/>
              <a:ext cx="508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E" altLang="zh-CN" sz="1800" b="1" i="1" u="none" strike="noStrike" kern="1200" cap="none" spc="0" normalizeH="0" baseline="0" noProof="0">
                  <a:ln>
                    <a:noFill/>
                  </a:ln>
                  <a:solidFill>
                    <a:srgbClr val="0033CC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  <a:cs typeface="+mn-cs"/>
                </a:rPr>
                <a:t>Origin</a:t>
              </a:r>
              <a:endParaRPr kumimoji="0" lang="en-US" altLang="zh-CN" sz="1800" b="1" i="1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2537" name="Text Box 249"/>
            <p:cNvSpPr txBox="1">
              <a:spLocks noChangeArrowheads="1"/>
            </p:cNvSpPr>
            <p:nvPr/>
          </p:nvSpPr>
          <p:spPr bwMode="auto">
            <a:xfrm>
              <a:off x="5320" y="1587"/>
              <a:ext cx="188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E" altLang="zh-CN" sz="1800" b="1" i="1" u="none" strike="noStrike" kern="1200" cap="none" spc="0" normalizeH="0" baseline="0" noProof="0">
                  <a:ln>
                    <a:noFill/>
                  </a:ln>
                  <a:solidFill>
                    <a:srgbClr val="0033CC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  <a:cs typeface="+mn-cs"/>
                </a:rPr>
                <a:t>x</a:t>
              </a:r>
              <a:endParaRPr kumimoji="0" lang="en-US" altLang="zh-CN" sz="1800" b="1" i="1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2538" name="Text Box 250"/>
            <p:cNvSpPr txBox="1">
              <a:spLocks noChangeArrowheads="1"/>
            </p:cNvSpPr>
            <p:nvPr/>
          </p:nvSpPr>
          <p:spPr bwMode="auto">
            <a:xfrm>
              <a:off x="2863" y="3926"/>
              <a:ext cx="18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E" altLang="zh-CN" sz="1800" b="1" i="1" u="none" strike="noStrike" kern="1200" cap="none" spc="0" normalizeH="0" baseline="0" noProof="0">
                  <a:ln>
                    <a:noFill/>
                  </a:ln>
                  <a:solidFill>
                    <a:srgbClr val="0033CC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  <a:cs typeface="+mn-cs"/>
                </a:rPr>
                <a:t>y</a:t>
              </a:r>
              <a:endParaRPr kumimoji="0" lang="en-US" altLang="zh-CN" sz="1800" b="1" i="1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2539" name="Text Box 251"/>
            <p:cNvSpPr txBox="1">
              <a:spLocks noChangeArrowheads="1"/>
            </p:cNvSpPr>
            <p:nvPr/>
          </p:nvSpPr>
          <p:spPr bwMode="auto">
            <a:xfrm>
              <a:off x="4474" y="3943"/>
              <a:ext cx="91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E" altLang="zh-CN" sz="1800" b="1" i="1" u="none" strike="noStrike" kern="1200" cap="none" spc="0" normalizeH="0" baseline="0" noProof="0" dirty="0">
                  <a:ln>
                    <a:noFill/>
                  </a:ln>
                  <a:solidFill>
                    <a:srgbClr val="0033CC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  <a:cs typeface="+mn-cs"/>
                </a:rPr>
                <a:t>Image f </a:t>
              </a:r>
              <a:r>
                <a:rPr kumimoji="0" lang="en-IE" altLang="zh-CN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33CC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  <a:cs typeface="+mn-cs"/>
                </a:rPr>
                <a:t>(</a:t>
              </a:r>
              <a:r>
                <a:rPr kumimoji="0" lang="en-IE" altLang="zh-CN" sz="1800" b="1" i="1" u="none" strike="noStrike" kern="1200" cap="none" spc="0" normalizeH="0" baseline="0" noProof="0" dirty="0">
                  <a:ln>
                    <a:noFill/>
                  </a:ln>
                  <a:solidFill>
                    <a:srgbClr val="0033CC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  <a:cs typeface="+mn-cs"/>
                </a:rPr>
                <a:t>x, y</a:t>
              </a:r>
              <a:r>
                <a:rPr kumimoji="0" lang="en-IE" altLang="zh-CN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33CC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  <a:cs typeface="+mn-cs"/>
                </a:rPr>
                <a:t>)</a:t>
              </a:r>
              <a:endPara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22540" name="Group 252"/>
            <p:cNvGrpSpPr>
              <a:grpSpLocks/>
            </p:cNvGrpSpPr>
            <p:nvPr/>
          </p:nvGrpSpPr>
          <p:grpSpPr bwMode="auto">
            <a:xfrm>
              <a:off x="4321" y="2807"/>
              <a:ext cx="432" cy="430"/>
              <a:chOff x="3168" y="2244"/>
              <a:chExt cx="432" cy="430"/>
            </a:xfrm>
          </p:grpSpPr>
          <p:sp>
            <p:nvSpPr>
              <p:cNvPr id="22544" name="Rectangle 253"/>
              <p:cNvSpPr>
                <a:spLocks noChangeArrowheads="1"/>
              </p:cNvSpPr>
              <p:nvPr/>
            </p:nvSpPr>
            <p:spPr bwMode="auto">
              <a:xfrm>
                <a:off x="3168" y="2244"/>
                <a:ext cx="144" cy="144"/>
              </a:xfrm>
              <a:prstGeom prst="rect">
                <a:avLst/>
              </a:prstGeom>
              <a:solidFill>
                <a:srgbClr val="99CCFF">
                  <a:alpha val="18823"/>
                </a:srgbClr>
              </a:solidFill>
              <a:ln w="25400">
                <a:solidFill>
                  <a:srgbClr val="00008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altLang="zh-CN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2545" name="Rectangle 254"/>
              <p:cNvSpPr>
                <a:spLocks noChangeArrowheads="1"/>
              </p:cNvSpPr>
              <p:nvPr/>
            </p:nvSpPr>
            <p:spPr bwMode="auto">
              <a:xfrm>
                <a:off x="3312" y="2244"/>
                <a:ext cx="144" cy="144"/>
              </a:xfrm>
              <a:prstGeom prst="rect">
                <a:avLst/>
              </a:prstGeom>
              <a:solidFill>
                <a:srgbClr val="99CCFF">
                  <a:alpha val="18823"/>
                </a:srgbClr>
              </a:solidFill>
              <a:ln w="25400">
                <a:solidFill>
                  <a:srgbClr val="00008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altLang="zh-CN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2546" name="Rectangle 255"/>
              <p:cNvSpPr>
                <a:spLocks noChangeArrowheads="1"/>
              </p:cNvSpPr>
              <p:nvPr/>
            </p:nvSpPr>
            <p:spPr bwMode="auto">
              <a:xfrm>
                <a:off x="3456" y="2244"/>
                <a:ext cx="144" cy="144"/>
              </a:xfrm>
              <a:prstGeom prst="rect">
                <a:avLst/>
              </a:prstGeom>
              <a:solidFill>
                <a:srgbClr val="99CCFF">
                  <a:alpha val="18823"/>
                </a:srgbClr>
              </a:solidFill>
              <a:ln w="25400">
                <a:solidFill>
                  <a:srgbClr val="00008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altLang="zh-CN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2547" name="Rectangle 256"/>
              <p:cNvSpPr>
                <a:spLocks noChangeArrowheads="1"/>
              </p:cNvSpPr>
              <p:nvPr/>
            </p:nvSpPr>
            <p:spPr bwMode="auto">
              <a:xfrm>
                <a:off x="3168" y="2386"/>
                <a:ext cx="144" cy="144"/>
              </a:xfrm>
              <a:prstGeom prst="rect">
                <a:avLst/>
              </a:prstGeom>
              <a:solidFill>
                <a:srgbClr val="99CCFF">
                  <a:alpha val="18823"/>
                </a:srgbClr>
              </a:solidFill>
              <a:ln w="25400">
                <a:solidFill>
                  <a:srgbClr val="00008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altLang="zh-CN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2548" name="Rectangle 257"/>
              <p:cNvSpPr>
                <a:spLocks noChangeArrowheads="1"/>
              </p:cNvSpPr>
              <p:nvPr/>
            </p:nvSpPr>
            <p:spPr bwMode="auto">
              <a:xfrm>
                <a:off x="3312" y="2386"/>
                <a:ext cx="144" cy="144"/>
              </a:xfrm>
              <a:prstGeom prst="rect">
                <a:avLst/>
              </a:prstGeom>
              <a:solidFill>
                <a:srgbClr val="000080">
                  <a:alpha val="18823"/>
                </a:srgbClr>
              </a:solidFill>
              <a:ln w="25400">
                <a:solidFill>
                  <a:srgbClr val="00008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altLang="zh-CN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2549" name="Rectangle 258"/>
              <p:cNvSpPr>
                <a:spLocks noChangeArrowheads="1"/>
              </p:cNvSpPr>
              <p:nvPr/>
            </p:nvSpPr>
            <p:spPr bwMode="auto">
              <a:xfrm>
                <a:off x="3456" y="2386"/>
                <a:ext cx="144" cy="144"/>
              </a:xfrm>
              <a:prstGeom prst="rect">
                <a:avLst/>
              </a:prstGeom>
              <a:solidFill>
                <a:srgbClr val="99CCFF">
                  <a:alpha val="18823"/>
                </a:srgbClr>
              </a:solidFill>
              <a:ln w="25400">
                <a:solidFill>
                  <a:srgbClr val="00008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altLang="zh-CN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2550" name="Rectangle 259"/>
              <p:cNvSpPr>
                <a:spLocks noChangeArrowheads="1"/>
              </p:cNvSpPr>
              <p:nvPr/>
            </p:nvSpPr>
            <p:spPr bwMode="auto">
              <a:xfrm>
                <a:off x="3168" y="2530"/>
                <a:ext cx="144" cy="144"/>
              </a:xfrm>
              <a:prstGeom prst="rect">
                <a:avLst/>
              </a:prstGeom>
              <a:solidFill>
                <a:srgbClr val="99CCFF">
                  <a:alpha val="18823"/>
                </a:srgbClr>
              </a:solidFill>
              <a:ln w="25400">
                <a:solidFill>
                  <a:srgbClr val="00008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altLang="zh-CN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2551" name="Rectangle 260"/>
              <p:cNvSpPr>
                <a:spLocks noChangeArrowheads="1"/>
              </p:cNvSpPr>
              <p:nvPr/>
            </p:nvSpPr>
            <p:spPr bwMode="auto">
              <a:xfrm>
                <a:off x="3312" y="2530"/>
                <a:ext cx="144" cy="144"/>
              </a:xfrm>
              <a:prstGeom prst="rect">
                <a:avLst/>
              </a:prstGeom>
              <a:solidFill>
                <a:srgbClr val="99CCFF">
                  <a:alpha val="18823"/>
                </a:srgbClr>
              </a:solidFill>
              <a:ln w="25400">
                <a:solidFill>
                  <a:srgbClr val="00008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altLang="zh-CN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2552" name="Rectangle 261"/>
              <p:cNvSpPr>
                <a:spLocks noChangeArrowheads="1"/>
              </p:cNvSpPr>
              <p:nvPr/>
            </p:nvSpPr>
            <p:spPr bwMode="auto">
              <a:xfrm>
                <a:off x="3456" y="2530"/>
                <a:ext cx="144" cy="144"/>
              </a:xfrm>
              <a:prstGeom prst="rect">
                <a:avLst/>
              </a:prstGeom>
              <a:solidFill>
                <a:srgbClr val="99CCFF">
                  <a:alpha val="18823"/>
                </a:srgbClr>
              </a:solidFill>
              <a:ln w="25400">
                <a:solidFill>
                  <a:srgbClr val="00008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altLang="zh-CN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22541" name="Text Box 262"/>
            <p:cNvSpPr txBox="1">
              <a:spLocks noChangeArrowheads="1"/>
            </p:cNvSpPr>
            <p:nvPr/>
          </p:nvSpPr>
          <p:spPr bwMode="auto">
            <a:xfrm>
              <a:off x="5396" y="2797"/>
              <a:ext cx="304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E" altLang="zh-CN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33CC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  <a:cs typeface="+mn-cs"/>
                </a:rPr>
                <a:t>(</a:t>
              </a:r>
              <a:r>
                <a:rPr kumimoji="0" lang="en-IE" altLang="zh-CN" sz="1800" b="1" i="1" u="none" strike="noStrike" kern="1200" cap="none" spc="0" normalizeH="0" baseline="0" noProof="0" dirty="0">
                  <a:ln>
                    <a:noFill/>
                  </a:ln>
                  <a:solidFill>
                    <a:srgbClr val="0033CC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  <a:cs typeface="+mn-cs"/>
                </a:rPr>
                <a:t>x, y</a:t>
              </a:r>
              <a:r>
                <a:rPr kumimoji="0" lang="en-IE" altLang="zh-CN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33CC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  <a:cs typeface="+mn-cs"/>
                </a:rPr>
                <a:t>)</a:t>
              </a:r>
              <a:endPara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cxnSp>
          <p:nvCxnSpPr>
            <p:cNvPr id="22542" name="AutoShape 263"/>
            <p:cNvCxnSpPr>
              <a:cxnSpLocks noChangeShapeType="1"/>
              <a:stCxn id="22541" idx="1"/>
            </p:cNvCxnSpPr>
            <p:nvPr/>
          </p:nvCxnSpPr>
          <p:spPr bwMode="auto">
            <a:xfrm rot="10800000" flipV="1">
              <a:off x="4511" y="2884"/>
              <a:ext cx="885" cy="138"/>
            </a:xfrm>
            <a:prstGeom prst="curvedConnector3">
              <a:avLst>
                <a:gd name="adj1" fmla="val 49944"/>
              </a:avLst>
            </a:prstGeom>
            <a:noFill/>
            <a:ln w="22225">
              <a:solidFill>
                <a:srgbClr val="00008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2543" name="Text Box 264"/>
            <p:cNvSpPr txBox="1">
              <a:spLocks noChangeArrowheads="1"/>
            </p:cNvSpPr>
            <p:nvPr/>
          </p:nvSpPr>
          <p:spPr bwMode="auto">
            <a:xfrm>
              <a:off x="3242" y="2896"/>
              <a:ext cx="1052" cy="2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E" altLang="zh-CN" sz="1800" b="1" i="1" u="none" strike="noStrike" kern="1200" cap="none" spc="0" normalizeH="0" baseline="0" noProof="0" dirty="0">
                  <a:ln>
                    <a:noFill/>
                  </a:ln>
                  <a:solidFill>
                    <a:srgbClr val="0033CC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  <a:cs typeface="+mn-cs"/>
                </a:rPr>
                <a:t>Neighbourhood</a:t>
              </a:r>
              <a:endParaRPr kumimoji="0" lang="en-US" altLang="zh-CN" sz="1800" b="1" i="1" u="none" strike="noStrike" kern="120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pic>
        <p:nvPicPr>
          <p:cNvPr id="9" name="图片 8">
            <a:extLst>
              <a:ext uri="{FF2B5EF4-FFF2-40B4-BE49-F238E27FC236}">
                <a16:creationId xmlns:a16="http://schemas.microsoft.com/office/drawing/2014/main" id="{8651582D-432A-B8A2-9D63-76E4B835A8B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131" y="271543"/>
            <a:ext cx="872370" cy="853287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4C55CFB9-8815-FEDB-2D61-68946125372E}"/>
              </a:ext>
            </a:extLst>
          </p:cNvPr>
          <p:cNvSpPr/>
          <p:nvPr/>
        </p:nvSpPr>
        <p:spPr>
          <a:xfrm>
            <a:off x="19878" y="183607"/>
            <a:ext cx="298173" cy="969332"/>
          </a:xfrm>
          <a:prstGeom prst="rect">
            <a:avLst/>
          </a:prstGeom>
          <a:solidFill>
            <a:srgbClr val="5B9BD5">
              <a:lumMod val="50000"/>
            </a:srgbClr>
          </a:solidFill>
          <a:ln w="12700" cap="flat" cmpd="sng" algn="ctr">
            <a:noFill/>
            <a:prstDash val="solid"/>
            <a:miter lim="800000"/>
          </a:ln>
          <a:effectLst>
            <a:outerShdw blurRad="50800" dist="50800" dir="5400000" algn="ctr" rotWithShape="0">
              <a:sysClr val="window" lastClr="FFFFFF"/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3F678C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1" name="标题 1">
            <a:extLst>
              <a:ext uri="{FF2B5EF4-FFF2-40B4-BE49-F238E27FC236}">
                <a16:creationId xmlns:a16="http://schemas.microsoft.com/office/drawing/2014/main" id="{4BCBF6EA-63E2-5624-4879-47BFDB1C44F8}"/>
              </a:ext>
            </a:extLst>
          </p:cNvPr>
          <p:cNvSpPr>
            <a:spLocks noGrp="1"/>
          </p:cNvSpPr>
          <p:nvPr/>
        </p:nvSpPr>
        <p:spPr>
          <a:xfrm>
            <a:off x="318135" y="102870"/>
            <a:ext cx="2734310" cy="795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>
                <a:solidFill>
                  <a:srgbClr val="5B9BD5">
                    <a:lumMod val="50000"/>
                  </a:srgbClr>
                </a:solidFill>
                <a:latin typeface="SimHei" charset="-122"/>
                <a:cs typeface="SimHei" charset="-122"/>
              </a:rPr>
              <a:t>空间滤波基础</a:t>
            </a:r>
          </a:p>
        </p:txBody>
      </p:sp>
      <p:cxnSp>
        <p:nvCxnSpPr>
          <p:cNvPr id="12" name="直线连接符 4">
            <a:extLst>
              <a:ext uri="{FF2B5EF4-FFF2-40B4-BE49-F238E27FC236}">
                <a16:creationId xmlns:a16="http://schemas.microsoft.com/office/drawing/2014/main" id="{60B96ECD-2313-C7D1-92F9-BD1EEDCEFA43}"/>
              </a:ext>
            </a:extLst>
          </p:cNvPr>
          <p:cNvCxnSpPr/>
          <p:nvPr/>
        </p:nvCxnSpPr>
        <p:spPr>
          <a:xfrm>
            <a:off x="3052445" y="500380"/>
            <a:ext cx="2589530" cy="0"/>
          </a:xfrm>
          <a:prstGeom prst="line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13" name="标题 1">
            <a:extLst>
              <a:ext uri="{FF2B5EF4-FFF2-40B4-BE49-F238E27FC236}">
                <a16:creationId xmlns:a16="http://schemas.microsoft.com/office/drawing/2014/main" id="{170A6B41-4C82-85BC-ABB4-EC33C97A3BAD}"/>
              </a:ext>
            </a:extLst>
          </p:cNvPr>
          <p:cNvSpPr txBox="1"/>
          <p:nvPr/>
        </p:nvSpPr>
        <p:spPr>
          <a:xfrm>
            <a:off x="502920" y="624840"/>
            <a:ext cx="4124325" cy="8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solidFill>
                  <a:prstClr val="black"/>
                </a:solidFill>
                <a:latin typeface="Times New Roman" panose="02020503050405090304" charset="0"/>
                <a:ea typeface="宋体" panose="02010600030101010101" pitchFamily="2" charset="-122"/>
                <a:cs typeface="Times New Roman" panose="02020503050405090304" charset="0"/>
              </a:rPr>
              <a:t>Foundations</a:t>
            </a:r>
          </a:p>
        </p:txBody>
      </p:sp>
    </p:spTree>
    <p:extLst>
      <p:ext uri="{BB962C8B-B14F-4D97-AF65-F5344CB8AC3E}">
        <p14:creationId xmlns:p14="http://schemas.microsoft.com/office/powerpoint/2010/main" val="42342302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800" b="1" dirty="0"/>
              <a:t>高斯滤波器滤波结果</a:t>
            </a:r>
            <a:endParaRPr lang="en-US" altLang="zh-CN" sz="2800" b="1" dirty="0"/>
          </a:p>
          <a:p>
            <a:endParaRPr lang="en-US" altLang="zh-CN" sz="2800" b="1" dirty="0"/>
          </a:p>
          <a:p>
            <a:endParaRPr lang="en-US" altLang="zh-CN" sz="2800" b="1" dirty="0"/>
          </a:p>
          <a:p>
            <a:endParaRPr lang="en-US" altLang="zh-CN" sz="2800" b="1" dirty="0"/>
          </a:p>
          <a:p>
            <a:endParaRPr lang="en-US" altLang="zh-CN" sz="2800" b="1" dirty="0"/>
          </a:p>
          <a:p>
            <a:endParaRPr lang="en-US" altLang="zh-CN" sz="2800" b="1" dirty="0"/>
          </a:p>
          <a:p>
            <a:endParaRPr lang="en-US" altLang="zh-CN" sz="2800" b="1" dirty="0"/>
          </a:p>
          <a:p>
            <a:endParaRPr lang="en-US" altLang="zh-CN" sz="2800" b="1" dirty="0"/>
          </a:p>
          <a:p>
            <a:r>
              <a:rPr lang="zh-CN" altLang="en-US" sz="2800" b="1" dirty="0"/>
              <a:t>噪点消失了，但细节也消失了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680" y="2060848"/>
            <a:ext cx="2600325" cy="381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4088" y="2060848"/>
            <a:ext cx="2600325" cy="3810000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 bwMode="auto">
          <a:xfrm>
            <a:off x="4572000" y="3749824"/>
            <a:ext cx="545232" cy="432048"/>
          </a:xfrm>
          <a:prstGeom prst="rightArrow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3CBCDBFB-43CE-9995-49E6-1C169F109D2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131" y="271543"/>
            <a:ext cx="872370" cy="853287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08FA7F36-D5D4-F938-5CDB-DF2B47A342C4}"/>
              </a:ext>
            </a:extLst>
          </p:cNvPr>
          <p:cNvSpPr/>
          <p:nvPr/>
        </p:nvSpPr>
        <p:spPr>
          <a:xfrm>
            <a:off x="19878" y="183607"/>
            <a:ext cx="298173" cy="969332"/>
          </a:xfrm>
          <a:prstGeom prst="rect">
            <a:avLst/>
          </a:prstGeom>
          <a:solidFill>
            <a:srgbClr val="5B9BD5">
              <a:lumMod val="50000"/>
            </a:srgbClr>
          </a:solidFill>
          <a:ln w="12700" cap="flat" cmpd="sng" algn="ctr">
            <a:noFill/>
            <a:prstDash val="solid"/>
            <a:miter lim="800000"/>
          </a:ln>
          <a:effectLst>
            <a:outerShdw blurRad="50800" dist="50800" dir="5400000" algn="ctr" rotWithShape="0">
              <a:sysClr val="window" lastClr="FFFFFF"/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3F678C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4" name="标题 1">
            <a:extLst>
              <a:ext uri="{FF2B5EF4-FFF2-40B4-BE49-F238E27FC236}">
                <a16:creationId xmlns:a16="http://schemas.microsoft.com/office/drawing/2014/main" id="{B681853C-BC35-B2C1-0363-E65BA3B9C18E}"/>
              </a:ext>
            </a:extLst>
          </p:cNvPr>
          <p:cNvSpPr>
            <a:spLocks noGrp="1"/>
          </p:cNvSpPr>
          <p:nvPr/>
        </p:nvSpPr>
        <p:spPr>
          <a:xfrm>
            <a:off x="318135" y="102870"/>
            <a:ext cx="3199130" cy="795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>
                <a:solidFill>
                  <a:srgbClr val="5B9BD5">
                    <a:lumMod val="50000"/>
                  </a:srgbClr>
                </a:solidFill>
                <a:latin typeface="SimHei" charset="-122"/>
                <a:ea typeface="SimHei" charset="-122"/>
                <a:cs typeface="SimHei" charset="-122"/>
              </a:rPr>
              <a:t>平滑空间滤波器</a:t>
            </a:r>
          </a:p>
        </p:txBody>
      </p:sp>
      <p:cxnSp>
        <p:nvCxnSpPr>
          <p:cNvPr id="15" name="直线连接符 4">
            <a:extLst>
              <a:ext uri="{FF2B5EF4-FFF2-40B4-BE49-F238E27FC236}">
                <a16:creationId xmlns:a16="http://schemas.microsoft.com/office/drawing/2014/main" id="{402C5FA6-3A9B-F50F-9A12-48CC335EC6C5}"/>
              </a:ext>
            </a:extLst>
          </p:cNvPr>
          <p:cNvCxnSpPr/>
          <p:nvPr/>
        </p:nvCxnSpPr>
        <p:spPr>
          <a:xfrm>
            <a:off x="3517265" y="500380"/>
            <a:ext cx="2589530" cy="0"/>
          </a:xfrm>
          <a:prstGeom prst="line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16" name="标题 1">
            <a:extLst>
              <a:ext uri="{FF2B5EF4-FFF2-40B4-BE49-F238E27FC236}">
                <a16:creationId xmlns:a16="http://schemas.microsoft.com/office/drawing/2014/main" id="{954B4073-543B-F1EE-7234-BCED52C7D4F9}"/>
              </a:ext>
            </a:extLst>
          </p:cNvPr>
          <p:cNvSpPr txBox="1"/>
          <p:nvPr/>
        </p:nvSpPr>
        <p:spPr>
          <a:xfrm>
            <a:off x="502920" y="624840"/>
            <a:ext cx="4124325" cy="8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solidFill>
                  <a:prstClr val="black"/>
                </a:solidFill>
                <a:latin typeface="Times New Roman" panose="02020503050405090304" charset="0"/>
                <a:ea typeface="宋体" panose="02010600030101010101" pitchFamily="2" charset="-122"/>
                <a:cs typeface="Times New Roman" panose="02020503050405090304" charset="0"/>
              </a:rPr>
              <a:t>Smoothing Spatial Filters </a:t>
            </a:r>
          </a:p>
        </p:txBody>
      </p:sp>
    </p:spTree>
    <p:extLst>
      <p:ext uri="{BB962C8B-B14F-4D97-AF65-F5344CB8AC3E}">
        <p14:creationId xmlns:p14="http://schemas.microsoft.com/office/powerpoint/2010/main" val="269040173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内容占位符 13"/>
          <p:cNvSpPr>
            <a:spLocks noGrp="1"/>
          </p:cNvSpPr>
          <p:nvPr>
            <p:ph idx="1"/>
          </p:nvPr>
        </p:nvSpPr>
        <p:spPr>
          <a:xfrm>
            <a:off x="467544" y="1772816"/>
            <a:ext cx="8229600" cy="2887588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zh-CN" altLang="en-US" b="1" dirty="0"/>
              <a:t>双边滤波是一种边缘保持的非迭代平滑滤波方法，是一种非线性滤波</a:t>
            </a:r>
            <a:endParaRPr lang="en-US" altLang="zh-CN" b="1" dirty="0"/>
          </a:p>
          <a:p>
            <a:pPr>
              <a:lnSpc>
                <a:spcPct val="120000"/>
              </a:lnSpc>
            </a:pPr>
            <a:r>
              <a:rPr lang="zh-CN" altLang="en-US" b="1" dirty="0"/>
              <a:t>权系数由</a:t>
            </a:r>
            <a:r>
              <a:rPr lang="zh-CN" altLang="en-US" b="1" dirty="0">
                <a:solidFill>
                  <a:srgbClr val="FF0000"/>
                </a:solidFill>
              </a:rPr>
              <a:t>空域</a:t>
            </a:r>
            <a:r>
              <a:rPr lang="zh-CN" altLang="en-US" b="1" dirty="0"/>
              <a:t>和</a:t>
            </a:r>
            <a:r>
              <a:rPr lang="zh-CN" altLang="en-US" b="1" dirty="0">
                <a:solidFill>
                  <a:srgbClr val="FF0000"/>
                </a:solidFill>
              </a:rPr>
              <a:t>值域</a:t>
            </a:r>
            <a:r>
              <a:rPr lang="zh-CN" altLang="en-US" b="1" dirty="0"/>
              <a:t>平滑函数的乘积给出</a:t>
            </a:r>
            <a:endParaRPr lang="en-US" altLang="zh-CN" b="1" dirty="0"/>
          </a:p>
          <a:p>
            <a:pPr>
              <a:lnSpc>
                <a:spcPct val="120000"/>
              </a:lnSpc>
            </a:pPr>
            <a:r>
              <a:rPr lang="zh-CN" altLang="zh-CN" b="1" dirty="0"/>
              <a:t>随着与中心像素的</a:t>
            </a:r>
            <a:r>
              <a:rPr lang="zh-CN" altLang="zh-CN" b="1" dirty="0">
                <a:solidFill>
                  <a:srgbClr val="0000FF"/>
                </a:solidFill>
              </a:rPr>
              <a:t>距离</a:t>
            </a:r>
            <a:r>
              <a:rPr lang="zh-CN" altLang="zh-CN" b="1" dirty="0"/>
              <a:t>和</a:t>
            </a:r>
            <a:r>
              <a:rPr lang="zh-CN" altLang="zh-CN" b="1" dirty="0">
                <a:solidFill>
                  <a:srgbClr val="0000FF"/>
                </a:solidFill>
              </a:rPr>
              <a:t>灰度差值</a:t>
            </a:r>
            <a:r>
              <a:rPr lang="zh-CN" altLang="zh-CN" b="1" dirty="0"/>
              <a:t>的增大，邻域像素的权系数逐渐减小</a:t>
            </a:r>
            <a:endParaRPr lang="en-US" altLang="zh-CN" b="1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1E5625B-023E-C7E1-004D-1466657D3A2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131" y="271543"/>
            <a:ext cx="872370" cy="853287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6E247863-D8CD-45FC-E522-031D5CC7074F}"/>
              </a:ext>
            </a:extLst>
          </p:cNvPr>
          <p:cNvSpPr/>
          <p:nvPr/>
        </p:nvSpPr>
        <p:spPr>
          <a:xfrm>
            <a:off x="19878" y="183607"/>
            <a:ext cx="298173" cy="969332"/>
          </a:xfrm>
          <a:prstGeom prst="rect">
            <a:avLst/>
          </a:prstGeom>
          <a:solidFill>
            <a:srgbClr val="5B9BD5">
              <a:lumMod val="50000"/>
            </a:srgbClr>
          </a:solidFill>
          <a:ln w="12700" cap="flat" cmpd="sng" algn="ctr">
            <a:noFill/>
            <a:prstDash val="solid"/>
            <a:miter lim="800000"/>
          </a:ln>
          <a:effectLst>
            <a:outerShdw blurRad="50800" dist="50800" dir="5400000" algn="ctr" rotWithShape="0">
              <a:sysClr val="window" lastClr="FFFFFF"/>
            </a:outerShdw>
          </a:effectLst>
        </p:spPr>
        <p:txBody>
          <a:bodyPr rtlCol="0" anchor="ctr"/>
          <a:lstStyle/>
          <a:p>
            <a:pPr algn="ctr"/>
            <a:endParaRPr lang="zh-CN" altLang="en-US" kern="0">
              <a:solidFill>
                <a:srgbClr val="3F678C"/>
              </a:solidFill>
              <a:latin typeface="Calibri"/>
              <a:ea typeface="等线" panose="02010600030101010101" pitchFamily="2" charset="-122"/>
            </a:endParaRPr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00C8A066-718E-774F-9681-B111895BEE8D}"/>
              </a:ext>
            </a:extLst>
          </p:cNvPr>
          <p:cNvSpPr>
            <a:spLocks noGrp="1"/>
          </p:cNvSpPr>
          <p:nvPr/>
        </p:nvSpPr>
        <p:spPr>
          <a:xfrm>
            <a:off x="318135" y="102870"/>
            <a:ext cx="5524400" cy="795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>
                <a:solidFill>
                  <a:srgbClr val="5B9BD5">
                    <a:lumMod val="50000"/>
                  </a:srgbClr>
                </a:solidFill>
                <a:latin typeface="SimHei" charset="-122"/>
                <a:cs typeface="SimHei" charset="-122"/>
              </a:rPr>
              <a:t>非线性平滑滤波：双边滤波</a:t>
            </a:r>
          </a:p>
        </p:txBody>
      </p:sp>
      <p:cxnSp>
        <p:nvCxnSpPr>
          <p:cNvPr id="7" name="直线连接符 4">
            <a:extLst>
              <a:ext uri="{FF2B5EF4-FFF2-40B4-BE49-F238E27FC236}">
                <a16:creationId xmlns:a16="http://schemas.microsoft.com/office/drawing/2014/main" id="{8D970FF5-4CA3-17DE-A92A-EA9ADFD0A7DB}"/>
              </a:ext>
            </a:extLst>
          </p:cNvPr>
          <p:cNvCxnSpPr>
            <a:cxnSpLocks/>
          </p:cNvCxnSpPr>
          <p:nvPr/>
        </p:nvCxnSpPr>
        <p:spPr>
          <a:xfrm>
            <a:off x="5409398" y="500380"/>
            <a:ext cx="1746552" cy="0"/>
          </a:xfrm>
          <a:prstGeom prst="line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8" name="标题 1">
            <a:extLst>
              <a:ext uri="{FF2B5EF4-FFF2-40B4-BE49-F238E27FC236}">
                <a16:creationId xmlns:a16="http://schemas.microsoft.com/office/drawing/2014/main" id="{F07F3231-D984-900F-0C3B-27C99F4E180F}"/>
              </a:ext>
            </a:extLst>
          </p:cNvPr>
          <p:cNvSpPr txBox="1"/>
          <p:nvPr/>
        </p:nvSpPr>
        <p:spPr>
          <a:xfrm>
            <a:off x="502920" y="624840"/>
            <a:ext cx="4124325" cy="8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solidFill>
                  <a:prstClr val="black"/>
                </a:solidFill>
                <a:latin typeface="Times New Roman" panose="02020503050405090304" charset="0"/>
                <a:ea typeface="宋体" panose="02010600030101010101" pitchFamily="2" charset="-122"/>
                <a:cs typeface="Times New Roman" panose="02020503050405090304" charset="0"/>
              </a:rPr>
              <a:t>Bilateral Filter</a:t>
            </a:r>
          </a:p>
        </p:txBody>
      </p:sp>
    </p:spTree>
    <p:extLst>
      <p:ext uri="{BB962C8B-B14F-4D97-AF65-F5344CB8AC3E}">
        <p14:creationId xmlns:p14="http://schemas.microsoft.com/office/powerpoint/2010/main" val="376413713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内容占位符 13"/>
          <p:cNvSpPr>
            <a:spLocks noGrp="1"/>
          </p:cNvSpPr>
          <p:nvPr>
            <p:ph idx="1"/>
          </p:nvPr>
        </p:nvSpPr>
        <p:spPr>
          <a:xfrm>
            <a:off x="457200" y="1333500"/>
            <a:ext cx="8229600" cy="3679676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zh-CN" altLang="en-US" b="1" dirty="0"/>
              <a:t>高斯型双边滤波的平滑，即空域和值域平滑函数均是高斯函数，</a:t>
            </a:r>
            <a:r>
              <a:rPr lang="zh-CN" altLang="zh-CN" b="1" dirty="0"/>
              <a:t>高斯型双边滤波</a:t>
            </a:r>
            <a:endParaRPr lang="en-US" altLang="zh-CN" b="1" dirty="0"/>
          </a:p>
          <a:p>
            <a:pPr>
              <a:lnSpc>
                <a:spcPct val="120000"/>
              </a:lnSpc>
            </a:pPr>
            <a:endParaRPr lang="en-US" altLang="zh-CN" b="1" dirty="0"/>
          </a:p>
          <a:p>
            <a:pPr>
              <a:lnSpc>
                <a:spcPct val="120000"/>
              </a:lnSpc>
            </a:pPr>
            <a:endParaRPr lang="en-US" altLang="zh-CN" b="1" dirty="0"/>
          </a:p>
          <a:p>
            <a:pPr marL="442800" indent="0">
              <a:lnSpc>
                <a:spcPct val="120000"/>
              </a:lnSpc>
              <a:buNone/>
            </a:pPr>
            <a:endParaRPr lang="en-US" altLang="zh-CN" b="1" dirty="0"/>
          </a:p>
          <a:p>
            <a:pPr marL="442800" indent="0">
              <a:lnSpc>
                <a:spcPct val="120000"/>
              </a:lnSpc>
              <a:buNone/>
            </a:pPr>
            <a:r>
              <a:rPr lang="zh-CN" altLang="en-US" b="1" dirty="0"/>
              <a:t>式中，          和           表示高斯函数，    为空域模板的尺寸，    为值域高斯函数的尺度，     表示以像素 为中心的邻域像素集合。</a:t>
            </a:r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/>
        </p:nvGraphicFramePr>
        <p:xfrm>
          <a:off x="82550" y="2777301"/>
          <a:ext cx="8978900" cy="849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3" imgW="8972640" imgH="852480" progId="Equation.Ribbit">
                  <p:embed/>
                </p:oleObj>
              </mc:Choice>
              <mc:Fallback>
                <p:oleObj name="Formula" r:id="rId3" imgW="8972640" imgH="852480" progId="Equation.Ribbit">
                  <p:embed/>
                  <p:pic>
                    <p:nvPicPr>
                      <p:cNvPr id="1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550" y="2777301"/>
                        <a:ext cx="8978900" cy="8493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/>
          <p:cNvGraphicFramePr>
            <a:graphicFrameLocks noChangeAspect="1"/>
          </p:cNvGraphicFramePr>
          <p:nvPr/>
        </p:nvGraphicFramePr>
        <p:xfrm>
          <a:off x="5436096" y="1893596"/>
          <a:ext cx="1031875" cy="37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5" imgW="1031400" imgH="381240" progId="Equation.Ribbit">
                  <p:embed/>
                </p:oleObj>
              </mc:Choice>
              <mc:Fallback>
                <p:oleObj name="Formula" r:id="rId5" imgW="1031400" imgH="381240" progId="Equation.Ribbit">
                  <p:embed/>
                  <p:pic>
                    <p:nvPicPr>
                      <p:cNvPr id="3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36096" y="1893596"/>
                        <a:ext cx="1031875" cy="37782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/>
        </p:nvGraphicFramePr>
        <p:xfrm>
          <a:off x="6328271" y="4676626"/>
          <a:ext cx="315912" cy="336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7" imgW="316800" imgH="346320" progId="Equation.Ribbit">
                  <p:embed/>
                </p:oleObj>
              </mc:Choice>
              <mc:Fallback>
                <p:oleObj name="Formula" r:id="rId7" imgW="316800" imgH="346320" progId="Equation.Ribbit">
                  <p:embed/>
                  <p:pic>
                    <p:nvPicPr>
                      <p:cNvPr id="5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28271" y="4676626"/>
                        <a:ext cx="315912" cy="3365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/>
        </p:nvGraphicFramePr>
        <p:xfrm>
          <a:off x="8393668" y="4709393"/>
          <a:ext cx="212725" cy="231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9" imgW="212040" imgH="237600" progId="Equation.Ribbit">
                  <p:embed/>
                </p:oleObj>
              </mc:Choice>
              <mc:Fallback>
                <p:oleObj name="Formula" r:id="rId9" imgW="212040" imgH="237600" progId="Equation.Ribbit">
                  <p:embed/>
                  <p:pic>
                    <p:nvPicPr>
                      <p:cNvPr id="7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93668" y="4709393"/>
                        <a:ext cx="212725" cy="2317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/>
        </p:nvGraphicFramePr>
        <p:xfrm>
          <a:off x="1946969" y="4149307"/>
          <a:ext cx="819150" cy="363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11" imgW="819360" imgH="363240" progId="Equation.Ribbit">
                  <p:embed/>
                </p:oleObj>
              </mc:Choice>
              <mc:Fallback>
                <p:oleObj name="Formula" r:id="rId11" imgW="819360" imgH="363240" progId="Equation.Ribbit">
                  <p:embed/>
                  <p:pic>
                    <p:nvPicPr>
                      <p:cNvPr id="9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46969" y="4149307"/>
                        <a:ext cx="819150" cy="3635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/>
        </p:nvGraphicFramePr>
        <p:xfrm>
          <a:off x="3203848" y="4149080"/>
          <a:ext cx="820738" cy="363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13" imgW="820440" imgH="363240" progId="Equation.Ribbit">
                  <p:embed/>
                </p:oleObj>
              </mc:Choice>
              <mc:Fallback>
                <p:oleObj name="Formula" r:id="rId13" imgW="820440" imgH="363240" progId="Equation.Ribbit">
                  <p:embed/>
                  <p:pic>
                    <p:nvPicPr>
                      <p:cNvPr id="12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3848" y="4149080"/>
                        <a:ext cx="820738" cy="3635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/>
          <p:cNvGraphicFramePr>
            <a:graphicFrameLocks noChangeAspect="1"/>
          </p:cNvGraphicFramePr>
          <p:nvPr/>
        </p:nvGraphicFramePr>
        <p:xfrm>
          <a:off x="6328271" y="4240012"/>
          <a:ext cx="279400" cy="220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15" imgW="279720" imgH="221040" progId="Equation.Ribbit">
                  <p:embed/>
                </p:oleObj>
              </mc:Choice>
              <mc:Fallback>
                <p:oleObj name="Formula" r:id="rId15" imgW="279720" imgH="221040" progId="Equation.Ribbit">
                  <p:embed/>
                  <p:pic>
                    <p:nvPicPr>
                      <p:cNvPr id="16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28271" y="4240012"/>
                        <a:ext cx="279400" cy="2206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17"/>
          <p:cNvGraphicFramePr>
            <a:graphicFrameLocks noChangeAspect="1"/>
          </p:cNvGraphicFramePr>
          <p:nvPr/>
        </p:nvGraphicFramePr>
        <p:xfrm>
          <a:off x="2264450" y="4720505"/>
          <a:ext cx="292100" cy="220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17" imgW="283320" imgH="221040" progId="Equation.Ribbit">
                  <p:embed/>
                </p:oleObj>
              </mc:Choice>
              <mc:Fallback>
                <p:oleObj name="Formula" r:id="rId17" imgW="283320" imgH="221040" progId="Equation.Ribbit">
                  <p:embed/>
                  <p:pic>
                    <p:nvPicPr>
                      <p:cNvPr id="18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64450" y="4720505"/>
                        <a:ext cx="292100" cy="2206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图片 3">
            <a:extLst>
              <a:ext uri="{FF2B5EF4-FFF2-40B4-BE49-F238E27FC236}">
                <a16:creationId xmlns:a16="http://schemas.microsoft.com/office/drawing/2014/main" id="{BBDE2B8F-DDC8-5988-E7DF-1C2FB22E609D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131" y="271543"/>
            <a:ext cx="872370" cy="853287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B27236E4-649E-97BE-DC95-874F6A508EB4}"/>
              </a:ext>
            </a:extLst>
          </p:cNvPr>
          <p:cNvSpPr/>
          <p:nvPr/>
        </p:nvSpPr>
        <p:spPr>
          <a:xfrm>
            <a:off x="19878" y="183607"/>
            <a:ext cx="298173" cy="969332"/>
          </a:xfrm>
          <a:prstGeom prst="rect">
            <a:avLst/>
          </a:prstGeom>
          <a:solidFill>
            <a:srgbClr val="5B9BD5">
              <a:lumMod val="50000"/>
            </a:srgbClr>
          </a:solidFill>
          <a:ln w="12700" cap="flat" cmpd="sng" algn="ctr">
            <a:noFill/>
            <a:prstDash val="solid"/>
            <a:miter lim="800000"/>
          </a:ln>
          <a:effectLst>
            <a:outerShdw blurRad="50800" dist="50800" dir="5400000" algn="ctr" rotWithShape="0">
              <a:sysClr val="window" lastClr="FFFFFF"/>
            </a:outerShdw>
          </a:effectLst>
        </p:spPr>
        <p:txBody>
          <a:bodyPr rtlCol="0" anchor="ctr"/>
          <a:lstStyle/>
          <a:p>
            <a:pPr algn="ctr"/>
            <a:endParaRPr lang="zh-CN" altLang="en-US" kern="0">
              <a:solidFill>
                <a:srgbClr val="3F678C"/>
              </a:solidFill>
              <a:latin typeface="Calibri"/>
              <a:ea typeface="等线" panose="02010600030101010101" pitchFamily="2" charset="-122"/>
            </a:endParaRPr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C1874CAF-7C09-C10E-41C0-B1FB5272EBDA}"/>
              </a:ext>
            </a:extLst>
          </p:cNvPr>
          <p:cNvSpPr>
            <a:spLocks noGrp="1"/>
          </p:cNvSpPr>
          <p:nvPr/>
        </p:nvSpPr>
        <p:spPr>
          <a:xfrm>
            <a:off x="318135" y="102870"/>
            <a:ext cx="5524400" cy="795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>
                <a:solidFill>
                  <a:srgbClr val="5B9BD5">
                    <a:lumMod val="50000"/>
                  </a:srgbClr>
                </a:solidFill>
                <a:latin typeface="SimHei" charset="-122"/>
                <a:cs typeface="SimHei" charset="-122"/>
              </a:rPr>
              <a:t>非线性平滑滤波：双边滤波</a:t>
            </a:r>
          </a:p>
        </p:txBody>
      </p:sp>
      <p:cxnSp>
        <p:nvCxnSpPr>
          <p:cNvPr id="11" name="直线连接符 4">
            <a:extLst>
              <a:ext uri="{FF2B5EF4-FFF2-40B4-BE49-F238E27FC236}">
                <a16:creationId xmlns:a16="http://schemas.microsoft.com/office/drawing/2014/main" id="{68F67274-C251-635B-2894-915325CAB3C8}"/>
              </a:ext>
            </a:extLst>
          </p:cNvPr>
          <p:cNvCxnSpPr>
            <a:cxnSpLocks/>
          </p:cNvCxnSpPr>
          <p:nvPr/>
        </p:nvCxnSpPr>
        <p:spPr>
          <a:xfrm>
            <a:off x="5409398" y="500380"/>
            <a:ext cx="1746552" cy="0"/>
          </a:xfrm>
          <a:prstGeom prst="line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15" name="标题 1">
            <a:extLst>
              <a:ext uri="{FF2B5EF4-FFF2-40B4-BE49-F238E27FC236}">
                <a16:creationId xmlns:a16="http://schemas.microsoft.com/office/drawing/2014/main" id="{E9A4E923-1666-1C7C-8738-A5FB7E5BC517}"/>
              </a:ext>
            </a:extLst>
          </p:cNvPr>
          <p:cNvSpPr txBox="1"/>
          <p:nvPr/>
        </p:nvSpPr>
        <p:spPr>
          <a:xfrm>
            <a:off x="502920" y="624840"/>
            <a:ext cx="4124325" cy="8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solidFill>
                  <a:prstClr val="black"/>
                </a:solidFill>
                <a:latin typeface="Times New Roman" panose="02020503050405090304" charset="0"/>
                <a:ea typeface="宋体" panose="02010600030101010101" pitchFamily="2" charset="-122"/>
                <a:cs typeface="Times New Roman" panose="02020503050405090304" charset="0"/>
              </a:rPr>
              <a:t>Bilateral Filter</a:t>
            </a:r>
          </a:p>
        </p:txBody>
      </p:sp>
    </p:spTree>
    <p:extLst>
      <p:ext uri="{BB962C8B-B14F-4D97-AF65-F5344CB8AC3E}">
        <p14:creationId xmlns:p14="http://schemas.microsoft.com/office/powerpoint/2010/main" val="67975092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333500"/>
            <a:ext cx="8229600" cy="2200138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zh-CN" altLang="en-US" sz="2600" b="1" dirty="0"/>
              <a:t>对于与中心像素距离相近，且灰度值相差较小的像素，双边滤波赋予较大的权重；</a:t>
            </a:r>
            <a:endParaRPr lang="en-US" altLang="zh-CN" dirty="0"/>
          </a:p>
          <a:p>
            <a:pPr>
              <a:lnSpc>
                <a:spcPct val="120000"/>
              </a:lnSpc>
            </a:pPr>
            <a:r>
              <a:rPr lang="zh-CN" altLang="en-US" sz="2600" b="1" dirty="0"/>
              <a:t>对于距离相近，但灰度值相差较大的像素，赋予较小的权重。</a:t>
            </a:r>
          </a:p>
        </p:txBody>
      </p:sp>
      <p:pic>
        <p:nvPicPr>
          <p:cNvPr id="6" name="Picture 2" descr="Patch_Gray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9512" y="3865351"/>
            <a:ext cx="1800000" cy="1800000"/>
          </a:xfrm>
          <a:prstGeom prst="rect">
            <a:avLst/>
          </a:prstGeom>
          <a:noFill/>
        </p:spPr>
      </p:pic>
      <p:sp>
        <p:nvSpPr>
          <p:cNvPr id="10" name="矩形 14"/>
          <p:cNvSpPr/>
          <p:nvPr/>
        </p:nvSpPr>
        <p:spPr>
          <a:xfrm>
            <a:off x="505279" y="5984010"/>
            <a:ext cx="10150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53E4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53E4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图像块 </a:t>
            </a:r>
          </a:p>
        </p:txBody>
      </p:sp>
      <p:sp>
        <p:nvSpPr>
          <p:cNvPr id="11" name="矩形 15"/>
          <p:cNvSpPr/>
          <p:nvPr/>
        </p:nvSpPr>
        <p:spPr>
          <a:xfrm>
            <a:off x="2676335" y="5984010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53E4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三维网格图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053E49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itchFamily="18" charset="0"/>
            </a:endParaRPr>
          </a:p>
        </p:txBody>
      </p:sp>
      <p:sp>
        <p:nvSpPr>
          <p:cNvPr id="12" name="矩形 16"/>
          <p:cNvSpPr/>
          <p:nvPr/>
        </p:nvSpPr>
        <p:spPr>
          <a:xfrm>
            <a:off x="4806733" y="5984010"/>
            <a:ext cx="18582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53E4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空域滤波权系数 </a:t>
            </a:r>
          </a:p>
        </p:txBody>
      </p:sp>
      <p:sp>
        <p:nvSpPr>
          <p:cNvPr id="13" name="矩形 17"/>
          <p:cNvSpPr/>
          <p:nvPr/>
        </p:nvSpPr>
        <p:spPr>
          <a:xfrm>
            <a:off x="7236003" y="5984010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53E4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双边滤波权系数</a:t>
            </a:r>
          </a:p>
        </p:txBody>
      </p:sp>
      <p:sp>
        <p:nvSpPr>
          <p:cNvPr id="2" name="Rectangle 1"/>
          <p:cNvSpPr/>
          <p:nvPr/>
        </p:nvSpPr>
        <p:spPr>
          <a:xfrm>
            <a:off x="4067944" y="2980501"/>
            <a:ext cx="48013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华文新魏" panose="02010800040101010101" pitchFamily="2" charset="-122"/>
                <a:ea typeface="华文新魏" panose="02010800040101010101" pitchFamily="2" charset="-122"/>
                <a:cs typeface="+mn-cs"/>
              </a:rPr>
              <a:t>双边滤波很好地保持图像的边缘。</a:t>
            </a:r>
          </a:p>
        </p:txBody>
      </p:sp>
      <p:pic>
        <p:nvPicPr>
          <p:cNvPr id="14" name="Picture 13" descr="D:\MATLAB WORK\DIP\Images\c3\patch.png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2" r="12502"/>
          <a:stretch/>
        </p:blipFill>
        <p:spPr bwMode="auto">
          <a:xfrm>
            <a:off x="2204552" y="3685534"/>
            <a:ext cx="2159635" cy="215963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5" name="Picture 14" descr="D:\MATLAB WORK\DIP\Images\c3\Gaussian weight for the central pixel.png"/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2" r="12502"/>
          <a:stretch/>
        </p:blipFill>
        <p:spPr bwMode="auto">
          <a:xfrm>
            <a:off x="4589227" y="3685534"/>
            <a:ext cx="2159635" cy="215963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6" name="Picture 15" descr="D:\MATLAB WORK\DIP\Images\c3\weight for the central pixel.png"/>
          <p:cNvPicPr/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2" r="12502"/>
          <a:stretch/>
        </p:blipFill>
        <p:spPr bwMode="auto">
          <a:xfrm>
            <a:off x="6973903" y="3685534"/>
            <a:ext cx="2159635" cy="215963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D6B7704-D41D-87A8-C63D-4E37696974F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131" y="271543"/>
            <a:ext cx="872370" cy="853287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65741876-B5E0-C833-2187-B67708B44149}"/>
              </a:ext>
            </a:extLst>
          </p:cNvPr>
          <p:cNvSpPr/>
          <p:nvPr/>
        </p:nvSpPr>
        <p:spPr>
          <a:xfrm>
            <a:off x="19878" y="183607"/>
            <a:ext cx="298173" cy="969332"/>
          </a:xfrm>
          <a:prstGeom prst="rect">
            <a:avLst/>
          </a:prstGeom>
          <a:solidFill>
            <a:srgbClr val="5B9BD5">
              <a:lumMod val="50000"/>
            </a:srgbClr>
          </a:solidFill>
          <a:ln w="12700" cap="flat" cmpd="sng" algn="ctr">
            <a:noFill/>
            <a:prstDash val="solid"/>
            <a:miter lim="800000"/>
          </a:ln>
          <a:effectLst>
            <a:outerShdw blurRad="50800" dist="50800" dir="5400000" algn="ctr" rotWithShape="0">
              <a:sysClr val="window" lastClr="FFFFFF"/>
            </a:outerShdw>
          </a:effectLst>
        </p:spPr>
        <p:txBody>
          <a:bodyPr rtlCol="0" anchor="ctr"/>
          <a:lstStyle/>
          <a:p>
            <a:pPr algn="ctr"/>
            <a:endParaRPr lang="zh-CN" altLang="en-US" kern="0">
              <a:solidFill>
                <a:srgbClr val="3F678C"/>
              </a:solidFill>
              <a:latin typeface="Calibri"/>
              <a:ea typeface="等线" panose="02010600030101010101" pitchFamily="2" charset="-122"/>
            </a:endParaRPr>
          </a:p>
        </p:txBody>
      </p:sp>
      <p:sp>
        <p:nvSpPr>
          <p:cNvPr id="9" name="标题 1">
            <a:extLst>
              <a:ext uri="{FF2B5EF4-FFF2-40B4-BE49-F238E27FC236}">
                <a16:creationId xmlns:a16="http://schemas.microsoft.com/office/drawing/2014/main" id="{BA747BBA-7005-5DF5-9DA0-4DEE0B3C767F}"/>
              </a:ext>
            </a:extLst>
          </p:cNvPr>
          <p:cNvSpPr>
            <a:spLocks noGrp="1"/>
          </p:cNvSpPr>
          <p:nvPr/>
        </p:nvSpPr>
        <p:spPr>
          <a:xfrm>
            <a:off x="318135" y="102870"/>
            <a:ext cx="5524400" cy="795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>
                <a:solidFill>
                  <a:srgbClr val="5B9BD5">
                    <a:lumMod val="50000"/>
                  </a:srgbClr>
                </a:solidFill>
                <a:latin typeface="SimHei" charset="-122"/>
                <a:cs typeface="SimHei" charset="-122"/>
              </a:rPr>
              <a:t>非线性平滑滤波：双边滤波</a:t>
            </a:r>
          </a:p>
        </p:txBody>
      </p:sp>
      <p:cxnSp>
        <p:nvCxnSpPr>
          <p:cNvPr id="17" name="直线连接符 4">
            <a:extLst>
              <a:ext uri="{FF2B5EF4-FFF2-40B4-BE49-F238E27FC236}">
                <a16:creationId xmlns:a16="http://schemas.microsoft.com/office/drawing/2014/main" id="{EEB24778-0CFB-8080-6726-53153CA7D4D0}"/>
              </a:ext>
            </a:extLst>
          </p:cNvPr>
          <p:cNvCxnSpPr>
            <a:cxnSpLocks/>
          </p:cNvCxnSpPr>
          <p:nvPr/>
        </p:nvCxnSpPr>
        <p:spPr>
          <a:xfrm>
            <a:off x="5409398" y="500380"/>
            <a:ext cx="1746552" cy="0"/>
          </a:xfrm>
          <a:prstGeom prst="line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18" name="标题 1">
            <a:extLst>
              <a:ext uri="{FF2B5EF4-FFF2-40B4-BE49-F238E27FC236}">
                <a16:creationId xmlns:a16="http://schemas.microsoft.com/office/drawing/2014/main" id="{5B104DCD-0325-C9DF-9B3F-BB7D94F5A2E8}"/>
              </a:ext>
            </a:extLst>
          </p:cNvPr>
          <p:cNvSpPr txBox="1"/>
          <p:nvPr/>
        </p:nvSpPr>
        <p:spPr>
          <a:xfrm>
            <a:off x="502920" y="624840"/>
            <a:ext cx="4124325" cy="8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solidFill>
                  <a:prstClr val="black"/>
                </a:solidFill>
                <a:latin typeface="Times New Roman" panose="02020503050405090304" charset="0"/>
                <a:ea typeface="宋体" panose="02010600030101010101" pitchFamily="2" charset="-122"/>
                <a:cs typeface="Times New Roman" panose="02020503050405090304" charset="0"/>
              </a:rPr>
              <a:t>Bilateral Filter</a:t>
            </a:r>
          </a:p>
        </p:txBody>
      </p:sp>
    </p:spTree>
    <p:extLst>
      <p:ext uri="{BB962C8B-B14F-4D97-AF65-F5344CB8AC3E}">
        <p14:creationId xmlns:p14="http://schemas.microsoft.com/office/powerpoint/2010/main" val="1564708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099" name="Picture 4" descr="low_pass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53200" y="2665413"/>
            <a:ext cx="2395538" cy="2011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762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5" descr="input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8600" y="2701925"/>
            <a:ext cx="2401888" cy="2016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4101" name="Picture 6" descr="BIG_sky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05200" y="1952625"/>
            <a:ext cx="800100" cy="80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2" name="Picture 7" descr="BIG_edg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05200" y="3286125"/>
            <a:ext cx="800100" cy="80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3" name="Picture 8" descr="BIG_rock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05200" y="4610100"/>
            <a:ext cx="800100" cy="80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04" name="Rectangle 9"/>
          <p:cNvSpPr>
            <a:spLocks noChangeArrowheads="1"/>
          </p:cNvSpPr>
          <p:nvPr/>
        </p:nvSpPr>
        <p:spPr bwMode="auto">
          <a:xfrm>
            <a:off x="1676400" y="2828925"/>
            <a:ext cx="228600" cy="228600"/>
          </a:xfrm>
          <a:prstGeom prst="rect">
            <a:avLst/>
          </a:prstGeom>
          <a:noFill/>
          <a:ln w="38100">
            <a:solidFill>
              <a:srgbClr val="FF9933"/>
            </a:solidFill>
            <a:miter lim="800000"/>
            <a:headEnd/>
            <a:tailEnd/>
          </a:ln>
          <a:effectLst>
            <a:outerShdw dist="35921" dir="2700000" algn="ctr" rotWithShape="0">
              <a:srgbClr val="00000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he-I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105" name="Rectangle 11"/>
          <p:cNvSpPr>
            <a:spLocks noChangeArrowheads="1"/>
          </p:cNvSpPr>
          <p:nvPr/>
        </p:nvSpPr>
        <p:spPr bwMode="auto">
          <a:xfrm>
            <a:off x="1209675" y="4043363"/>
            <a:ext cx="228600" cy="228600"/>
          </a:xfrm>
          <a:prstGeom prst="rect">
            <a:avLst/>
          </a:prstGeom>
          <a:noFill/>
          <a:ln w="38100">
            <a:solidFill>
              <a:srgbClr val="FF9933"/>
            </a:solidFill>
            <a:miter lim="800000"/>
            <a:headEnd/>
            <a:tailEnd/>
          </a:ln>
          <a:effectLst>
            <a:outerShdw dist="35921" dir="2700000" algn="ctr" rotWithShape="0">
              <a:srgbClr val="00000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he-I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106" name="Line 12"/>
          <p:cNvSpPr>
            <a:spLocks noChangeShapeType="1"/>
          </p:cNvSpPr>
          <p:nvPr/>
        </p:nvSpPr>
        <p:spPr bwMode="auto">
          <a:xfrm flipV="1">
            <a:off x="1905000" y="2371725"/>
            <a:ext cx="1371600" cy="457200"/>
          </a:xfrm>
          <a:prstGeom prst="line">
            <a:avLst/>
          </a:prstGeom>
          <a:noFill/>
          <a:ln w="38100">
            <a:solidFill>
              <a:srgbClr val="FF9933"/>
            </a:solidFill>
            <a:round/>
            <a:headEnd/>
            <a:tailEnd type="triangle" w="med" len="med"/>
          </a:ln>
          <a:effectLst>
            <a:outerShdw dist="35921" dir="2700000" algn="ctr" rotWithShape="0">
              <a:srgbClr val="00000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107" name="Line 14"/>
          <p:cNvSpPr>
            <a:spLocks noChangeShapeType="1"/>
          </p:cNvSpPr>
          <p:nvPr/>
        </p:nvSpPr>
        <p:spPr bwMode="auto">
          <a:xfrm>
            <a:off x="1447800" y="4276725"/>
            <a:ext cx="1828800" cy="762000"/>
          </a:xfrm>
          <a:prstGeom prst="line">
            <a:avLst/>
          </a:prstGeom>
          <a:noFill/>
          <a:ln w="38100">
            <a:solidFill>
              <a:srgbClr val="FF9933"/>
            </a:solidFill>
            <a:round/>
            <a:headEnd/>
            <a:tailEnd type="triangle" w="med" len="med"/>
          </a:ln>
          <a:effectLst>
            <a:outerShdw dist="35921" dir="2700000" algn="ctr" rotWithShape="0">
              <a:srgbClr val="00000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108" name="Rectangle 10"/>
          <p:cNvSpPr>
            <a:spLocks noChangeArrowheads="1"/>
          </p:cNvSpPr>
          <p:nvPr/>
        </p:nvSpPr>
        <p:spPr bwMode="auto">
          <a:xfrm>
            <a:off x="328613" y="3209925"/>
            <a:ext cx="228600" cy="228600"/>
          </a:xfrm>
          <a:prstGeom prst="rect">
            <a:avLst/>
          </a:prstGeom>
          <a:noFill/>
          <a:ln w="38100">
            <a:solidFill>
              <a:srgbClr val="FF9933"/>
            </a:solidFill>
            <a:miter lim="800000"/>
            <a:headEnd/>
            <a:tailEnd/>
          </a:ln>
          <a:effectLst>
            <a:outerShdw dist="35921" dir="2700000" algn="ctr" rotWithShape="0">
              <a:srgbClr val="00000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he-I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109" name="Line 13"/>
          <p:cNvSpPr>
            <a:spLocks noChangeShapeType="1"/>
          </p:cNvSpPr>
          <p:nvPr/>
        </p:nvSpPr>
        <p:spPr bwMode="auto">
          <a:xfrm>
            <a:off x="563563" y="3332163"/>
            <a:ext cx="2713037" cy="411162"/>
          </a:xfrm>
          <a:prstGeom prst="line">
            <a:avLst/>
          </a:prstGeom>
          <a:noFill/>
          <a:ln w="38100">
            <a:solidFill>
              <a:srgbClr val="FF9933"/>
            </a:solidFill>
            <a:round/>
            <a:headEnd/>
            <a:tailEnd type="triangle" w="med" len="med"/>
          </a:ln>
          <a:effectLst>
            <a:outerShdw dist="35921" dir="2700000" algn="ctr" rotWithShape="0">
              <a:srgbClr val="00000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4110" name="Picture 15" descr="BIG_gaussian"/>
          <p:cNvPicPr>
            <a:picLocks noChangeAspect="1" noChangeArrowheads="1"/>
          </p:cNvPicPr>
          <p:nvPr/>
        </p:nvPicPr>
        <p:blipFill>
          <a:blip r:embed="rId8" cstate="print">
            <a:lum contrast="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24425" y="1947863"/>
            <a:ext cx="804863" cy="804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11" name="Text Box 16"/>
          <p:cNvSpPr txBox="1">
            <a:spLocks noChangeArrowheads="1"/>
          </p:cNvSpPr>
          <p:nvPr/>
        </p:nvSpPr>
        <p:spPr bwMode="auto">
          <a:xfrm>
            <a:off x="4346575" y="1695450"/>
            <a:ext cx="558800" cy="99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8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*</a:t>
            </a:r>
          </a:p>
        </p:txBody>
      </p:sp>
      <p:pic>
        <p:nvPicPr>
          <p:cNvPr id="4112" name="Picture 17" descr="BIG_gaussian"/>
          <p:cNvPicPr>
            <a:picLocks noChangeAspect="1" noChangeArrowheads="1"/>
          </p:cNvPicPr>
          <p:nvPr/>
        </p:nvPicPr>
        <p:blipFill>
          <a:blip r:embed="rId8" cstate="print">
            <a:lum contrast="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24425" y="3281363"/>
            <a:ext cx="804863" cy="804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13" name="Text Box 18"/>
          <p:cNvSpPr txBox="1">
            <a:spLocks noChangeArrowheads="1"/>
          </p:cNvSpPr>
          <p:nvPr/>
        </p:nvSpPr>
        <p:spPr bwMode="auto">
          <a:xfrm>
            <a:off x="4346575" y="3028950"/>
            <a:ext cx="558800" cy="99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8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*</a:t>
            </a:r>
          </a:p>
        </p:txBody>
      </p:sp>
      <p:pic>
        <p:nvPicPr>
          <p:cNvPr id="4114" name="Picture 19" descr="BIG_gaussian"/>
          <p:cNvPicPr>
            <a:picLocks noChangeAspect="1" noChangeArrowheads="1"/>
          </p:cNvPicPr>
          <p:nvPr/>
        </p:nvPicPr>
        <p:blipFill>
          <a:blip r:embed="rId8" cstate="print">
            <a:lum contrast="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24425" y="4605338"/>
            <a:ext cx="804863" cy="804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15" name="Text Box 20"/>
          <p:cNvSpPr txBox="1">
            <a:spLocks noChangeArrowheads="1"/>
          </p:cNvSpPr>
          <p:nvPr/>
        </p:nvSpPr>
        <p:spPr bwMode="auto">
          <a:xfrm>
            <a:off x="4346575" y="4352925"/>
            <a:ext cx="558800" cy="99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8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*</a:t>
            </a:r>
          </a:p>
        </p:txBody>
      </p:sp>
      <p:sp>
        <p:nvSpPr>
          <p:cNvPr id="4116" name="Text Box 21"/>
          <p:cNvSpPr txBox="1">
            <a:spLocks noChangeArrowheads="1"/>
          </p:cNvSpPr>
          <p:nvPr/>
        </p:nvSpPr>
        <p:spPr bwMode="auto">
          <a:xfrm>
            <a:off x="155575" y="2332038"/>
            <a:ext cx="6794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input</a:t>
            </a:r>
          </a:p>
        </p:txBody>
      </p:sp>
      <p:sp>
        <p:nvSpPr>
          <p:cNvPr id="4117" name="Text Box 22"/>
          <p:cNvSpPr txBox="1">
            <a:spLocks noChangeArrowheads="1"/>
          </p:cNvSpPr>
          <p:nvPr/>
        </p:nvSpPr>
        <p:spPr bwMode="auto">
          <a:xfrm>
            <a:off x="6486525" y="2295525"/>
            <a:ext cx="819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output</a:t>
            </a:r>
          </a:p>
        </p:txBody>
      </p:sp>
      <p:sp>
        <p:nvSpPr>
          <p:cNvPr id="4118" name="Text Box 23"/>
          <p:cNvSpPr txBox="1">
            <a:spLocks noChangeArrowheads="1"/>
          </p:cNvSpPr>
          <p:nvPr/>
        </p:nvSpPr>
        <p:spPr bwMode="auto">
          <a:xfrm>
            <a:off x="328613" y="5777855"/>
            <a:ext cx="807424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lvl="0" algn="ctr" eaLnBrk="1" hangingPunct="1">
              <a:defRPr/>
            </a:pPr>
            <a:r>
              <a:rPr lang="zh-CN" altLang="en-US" sz="2400" dirty="0">
                <a:solidFill>
                  <a:srgbClr val="000000"/>
                </a:solidFill>
              </a:rPr>
              <a:t>各向同性高斯核平均⇒模糊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6447093"/>
            <a:ext cx="5092866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rPr>
              <a:t>Slides taken from Sylvain Paris,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rPr>
              <a:t>Siggraph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rPr>
              <a:t> 2007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3882391" y="4987291"/>
            <a:ext cx="45719" cy="45719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3882391" y="3648234"/>
            <a:ext cx="45719" cy="45719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3882391" y="2309178"/>
            <a:ext cx="45719" cy="45719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0EDEDF5-1A63-440D-008C-1248B23835A0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131" y="271543"/>
            <a:ext cx="872370" cy="853287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7E71493F-DEB4-450A-2113-5F08B09CD483}"/>
              </a:ext>
            </a:extLst>
          </p:cNvPr>
          <p:cNvSpPr/>
          <p:nvPr/>
        </p:nvSpPr>
        <p:spPr>
          <a:xfrm>
            <a:off x="19878" y="183607"/>
            <a:ext cx="298173" cy="969332"/>
          </a:xfrm>
          <a:prstGeom prst="rect">
            <a:avLst/>
          </a:prstGeom>
          <a:solidFill>
            <a:srgbClr val="5B9BD5">
              <a:lumMod val="50000"/>
            </a:srgbClr>
          </a:solidFill>
          <a:ln w="12700" cap="flat" cmpd="sng" algn="ctr">
            <a:noFill/>
            <a:prstDash val="solid"/>
            <a:miter lim="800000"/>
          </a:ln>
          <a:effectLst>
            <a:outerShdw blurRad="50800" dist="50800" dir="5400000" algn="ctr" rotWithShape="0">
              <a:sysClr val="window" lastClr="FFFFFF"/>
            </a:outerShdw>
          </a:effectLst>
        </p:spPr>
        <p:txBody>
          <a:bodyPr rtlCol="0" anchor="ctr"/>
          <a:lstStyle/>
          <a:p>
            <a:pPr algn="ctr"/>
            <a:endParaRPr lang="zh-CN" altLang="en-US" kern="0">
              <a:solidFill>
                <a:srgbClr val="3F678C"/>
              </a:solidFill>
              <a:latin typeface="Calibri"/>
              <a:ea typeface="等线" panose="02010600030101010101" pitchFamily="2" charset="-122"/>
            </a:endParaRPr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83C6C05D-5C8F-5019-EF4B-EE5DE9E494C5}"/>
              </a:ext>
            </a:extLst>
          </p:cNvPr>
          <p:cNvSpPr>
            <a:spLocks noGrp="1"/>
          </p:cNvSpPr>
          <p:nvPr/>
        </p:nvSpPr>
        <p:spPr>
          <a:xfrm>
            <a:off x="318135" y="102870"/>
            <a:ext cx="5524400" cy="795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>
                <a:solidFill>
                  <a:srgbClr val="5B9BD5">
                    <a:lumMod val="50000"/>
                  </a:srgbClr>
                </a:solidFill>
                <a:latin typeface="SimHei" charset="-122"/>
                <a:ea typeface="黑体" panose="02010609060101010101" pitchFamily="49" charset="-122"/>
                <a:cs typeface="SimHei" charset="-122"/>
              </a:rPr>
              <a:t>非线性平滑滤波：双边滤波</a:t>
            </a:r>
          </a:p>
        </p:txBody>
      </p:sp>
      <p:cxnSp>
        <p:nvCxnSpPr>
          <p:cNvPr id="8" name="直线连接符 4">
            <a:extLst>
              <a:ext uri="{FF2B5EF4-FFF2-40B4-BE49-F238E27FC236}">
                <a16:creationId xmlns:a16="http://schemas.microsoft.com/office/drawing/2014/main" id="{8AA1D385-45EF-A5BA-5A87-0B01FCFFEB9A}"/>
              </a:ext>
            </a:extLst>
          </p:cNvPr>
          <p:cNvCxnSpPr>
            <a:cxnSpLocks/>
          </p:cNvCxnSpPr>
          <p:nvPr/>
        </p:nvCxnSpPr>
        <p:spPr>
          <a:xfrm>
            <a:off x="5409398" y="500380"/>
            <a:ext cx="1746552" cy="0"/>
          </a:xfrm>
          <a:prstGeom prst="line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9" name="标题 1">
            <a:extLst>
              <a:ext uri="{FF2B5EF4-FFF2-40B4-BE49-F238E27FC236}">
                <a16:creationId xmlns:a16="http://schemas.microsoft.com/office/drawing/2014/main" id="{B6A459C0-5F27-B6FA-251B-0AF129FBC719}"/>
              </a:ext>
            </a:extLst>
          </p:cNvPr>
          <p:cNvSpPr txBox="1"/>
          <p:nvPr/>
        </p:nvSpPr>
        <p:spPr>
          <a:xfrm>
            <a:off x="502920" y="624840"/>
            <a:ext cx="4124325" cy="8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solidFill>
                  <a:prstClr val="black"/>
                </a:solidFill>
                <a:latin typeface="Times New Roman" panose="02020503050405090304" charset="0"/>
                <a:ea typeface="宋体" panose="02010600030101010101" pitchFamily="2" charset="-122"/>
                <a:cs typeface="Times New Roman" panose="02020503050405090304" charset="0"/>
              </a:rPr>
              <a:t>Bilateral Filter</a:t>
            </a:r>
          </a:p>
        </p:txBody>
      </p:sp>
    </p:spTree>
    <p:extLst>
      <p:ext uri="{BB962C8B-B14F-4D97-AF65-F5344CB8AC3E}">
        <p14:creationId xmlns:p14="http://schemas.microsoft.com/office/powerpoint/2010/main" val="96686112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6" descr="base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48438" y="2662238"/>
            <a:ext cx="2400300" cy="2014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23" descr="BIG_kernel_sky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24425" y="1947863"/>
            <a:ext cx="800100" cy="80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4" name="Picture 24" descr="BIG_kernel_edg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24425" y="3281363"/>
            <a:ext cx="800100" cy="80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5" name="Picture 25" descr="BIG_kernel_rock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24425" y="4605338"/>
            <a:ext cx="800100" cy="80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7" name="Picture 4" descr="input"/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8600" y="2701925"/>
            <a:ext cx="2401888" cy="2016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128" name="Picture 5" descr="BIG_sky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05200" y="1952625"/>
            <a:ext cx="800100" cy="80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9" name="Picture 6" descr="BIG_edge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05200" y="3286125"/>
            <a:ext cx="800100" cy="80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30" name="Picture 7" descr="BIG_rock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05200" y="4610100"/>
            <a:ext cx="800100" cy="80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31" name="Rectangle 8"/>
          <p:cNvSpPr>
            <a:spLocks noChangeArrowheads="1"/>
          </p:cNvSpPr>
          <p:nvPr/>
        </p:nvSpPr>
        <p:spPr bwMode="auto">
          <a:xfrm>
            <a:off x="1676400" y="2828925"/>
            <a:ext cx="228600" cy="228600"/>
          </a:xfrm>
          <a:prstGeom prst="rect">
            <a:avLst/>
          </a:prstGeom>
          <a:noFill/>
          <a:ln w="38100">
            <a:solidFill>
              <a:srgbClr val="FF9933"/>
            </a:solidFill>
            <a:miter lim="800000"/>
            <a:headEnd/>
            <a:tailEnd/>
          </a:ln>
          <a:effectLst>
            <a:outerShdw dist="35921" dir="2700000" algn="ctr" rotWithShape="0">
              <a:srgbClr val="00000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he-I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132" name="Rectangle 9"/>
          <p:cNvSpPr>
            <a:spLocks noChangeArrowheads="1"/>
          </p:cNvSpPr>
          <p:nvPr/>
        </p:nvSpPr>
        <p:spPr bwMode="auto">
          <a:xfrm>
            <a:off x="1209675" y="4043363"/>
            <a:ext cx="228600" cy="228600"/>
          </a:xfrm>
          <a:prstGeom prst="rect">
            <a:avLst/>
          </a:prstGeom>
          <a:noFill/>
          <a:ln w="38100">
            <a:solidFill>
              <a:srgbClr val="FF9933"/>
            </a:solidFill>
            <a:miter lim="800000"/>
            <a:headEnd/>
            <a:tailEnd/>
          </a:ln>
          <a:effectLst>
            <a:outerShdw dist="35921" dir="2700000" algn="ctr" rotWithShape="0">
              <a:srgbClr val="00000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he-I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133" name="Line 10"/>
          <p:cNvSpPr>
            <a:spLocks noChangeShapeType="1"/>
          </p:cNvSpPr>
          <p:nvPr/>
        </p:nvSpPr>
        <p:spPr bwMode="auto">
          <a:xfrm flipV="1">
            <a:off x="1905000" y="2371725"/>
            <a:ext cx="1371600" cy="457200"/>
          </a:xfrm>
          <a:prstGeom prst="line">
            <a:avLst/>
          </a:prstGeom>
          <a:noFill/>
          <a:ln w="38100">
            <a:solidFill>
              <a:srgbClr val="FF9933"/>
            </a:solidFill>
            <a:round/>
            <a:headEnd/>
            <a:tailEnd type="triangle" w="med" len="med"/>
          </a:ln>
          <a:effectLst>
            <a:outerShdw dist="35921" dir="2700000" algn="ctr" rotWithShape="0">
              <a:srgbClr val="00000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134" name="Line 11"/>
          <p:cNvSpPr>
            <a:spLocks noChangeShapeType="1"/>
          </p:cNvSpPr>
          <p:nvPr/>
        </p:nvSpPr>
        <p:spPr bwMode="auto">
          <a:xfrm>
            <a:off x="1447800" y="4276725"/>
            <a:ext cx="1828800" cy="762000"/>
          </a:xfrm>
          <a:prstGeom prst="line">
            <a:avLst/>
          </a:prstGeom>
          <a:noFill/>
          <a:ln w="38100">
            <a:solidFill>
              <a:srgbClr val="FF9933"/>
            </a:solidFill>
            <a:round/>
            <a:headEnd/>
            <a:tailEnd type="triangle" w="med" len="med"/>
          </a:ln>
          <a:effectLst>
            <a:outerShdw dist="35921" dir="2700000" algn="ctr" rotWithShape="0">
              <a:srgbClr val="00000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135" name="Rectangle 12"/>
          <p:cNvSpPr>
            <a:spLocks noChangeArrowheads="1"/>
          </p:cNvSpPr>
          <p:nvPr/>
        </p:nvSpPr>
        <p:spPr bwMode="auto">
          <a:xfrm>
            <a:off x="328613" y="3209925"/>
            <a:ext cx="228600" cy="228600"/>
          </a:xfrm>
          <a:prstGeom prst="rect">
            <a:avLst/>
          </a:prstGeom>
          <a:noFill/>
          <a:ln w="38100">
            <a:solidFill>
              <a:srgbClr val="FF9933"/>
            </a:solidFill>
            <a:miter lim="800000"/>
            <a:headEnd/>
            <a:tailEnd/>
          </a:ln>
          <a:effectLst>
            <a:outerShdw dist="35921" dir="2700000" algn="ctr" rotWithShape="0">
              <a:srgbClr val="00000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he-I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136" name="Line 13"/>
          <p:cNvSpPr>
            <a:spLocks noChangeShapeType="1"/>
          </p:cNvSpPr>
          <p:nvPr/>
        </p:nvSpPr>
        <p:spPr bwMode="auto">
          <a:xfrm>
            <a:off x="563563" y="3332163"/>
            <a:ext cx="2713037" cy="411162"/>
          </a:xfrm>
          <a:prstGeom prst="line">
            <a:avLst/>
          </a:prstGeom>
          <a:noFill/>
          <a:ln w="38100">
            <a:solidFill>
              <a:srgbClr val="FF9933"/>
            </a:solidFill>
            <a:round/>
            <a:headEnd/>
            <a:tailEnd type="triangle" w="med" len="med"/>
          </a:ln>
          <a:effectLst>
            <a:outerShdw dist="35921" dir="2700000" algn="ctr" rotWithShape="0">
              <a:srgbClr val="00000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137" name="Text Box 15"/>
          <p:cNvSpPr txBox="1">
            <a:spLocks noChangeArrowheads="1"/>
          </p:cNvSpPr>
          <p:nvPr/>
        </p:nvSpPr>
        <p:spPr bwMode="auto">
          <a:xfrm>
            <a:off x="4346575" y="1695450"/>
            <a:ext cx="558800" cy="99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8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*</a:t>
            </a:r>
          </a:p>
        </p:txBody>
      </p:sp>
      <p:sp>
        <p:nvSpPr>
          <p:cNvPr id="5138" name="Text Box 17"/>
          <p:cNvSpPr txBox="1">
            <a:spLocks noChangeArrowheads="1"/>
          </p:cNvSpPr>
          <p:nvPr/>
        </p:nvSpPr>
        <p:spPr bwMode="auto">
          <a:xfrm>
            <a:off x="4346575" y="3028950"/>
            <a:ext cx="558800" cy="99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8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*</a:t>
            </a:r>
          </a:p>
        </p:txBody>
      </p:sp>
      <p:sp>
        <p:nvSpPr>
          <p:cNvPr id="5139" name="Text Box 19"/>
          <p:cNvSpPr txBox="1">
            <a:spLocks noChangeArrowheads="1"/>
          </p:cNvSpPr>
          <p:nvPr/>
        </p:nvSpPr>
        <p:spPr bwMode="auto">
          <a:xfrm>
            <a:off x="4346575" y="4352925"/>
            <a:ext cx="558800" cy="99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8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*</a:t>
            </a:r>
          </a:p>
        </p:txBody>
      </p:sp>
      <p:sp>
        <p:nvSpPr>
          <p:cNvPr id="5140" name="Text Box 20"/>
          <p:cNvSpPr txBox="1">
            <a:spLocks noChangeArrowheads="1"/>
          </p:cNvSpPr>
          <p:nvPr/>
        </p:nvSpPr>
        <p:spPr bwMode="auto">
          <a:xfrm>
            <a:off x="155575" y="2332038"/>
            <a:ext cx="6794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input</a:t>
            </a:r>
          </a:p>
        </p:txBody>
      </p:sp>
      <p:sp>
        <p:nvSpPr>
          <p:cNvPr id="5141" name="Text Box 21"/>
          <p:cNvSpPr txBox="1">
            <a:spLocks noChangeArrowheads="1"/>
          </p:cNvSpPr>
          <p:nvPr/>
        </p:nvSpPr>
        <p:spPr bwMode="auto">
          <a:xfrm>
            <a:off x="6486525" y="2295525"/>
            <a:ext cx="819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output</a:t>
            </a:r>
          </a:p>
        </p:txBody>
      </p:sp>
      <p:sp>
        <p:nvSpPr>
          <p:cNvPr id="5142" name="Text Box 22"/>
          <p:cNvSpPr txBox="1">
            <a:spLocks noChangeArrowheads="1"/>
          </p:cNvSpPr>
          <p:nvPr/>
        </p:nvSpPr>
        <p:spPr bwMode="auto">
          <a:xfrm>
            <a:off x="1634373" y="5621526"/>
            <a:ext cx="585104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lvl="0" algn="ctr" eaLnBrk="1" hangingPunct="1">
              <a:defRPr/>
            </a:pPr>
            <a:r>
              <a:rPr lang="zh-CN" altLang="en-US" sz="2400" dirty="0">
                <a:solidFill>
                  <a:srgbClr val="000000"/>
                </a:solidFill>
              </a:rPr>
              <a:t>核取决于图像内容，避免跨边平均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3882391" y="4987291"/>
            <a:ext cx="45719" cy="45719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3882391" y="3648234"/>
            <a:ext cx="45719" cy="45719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3882391" y="2309178"/>
            <a:ext cx="45719" cy="45719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5CD7BACB-8542-09B3-A699-4D494ABD16EB}"/>
              </a:ext>
            </a:extLst>
          </p:cNvPr>
          <p:cNvSpPr/>
          <p:nvPr/>
        </p:nvSpPr>
        <p:spPr>
          <a:xfrm>
            <a:off x="0" y="6447093"/>
            <a:ext cx="5092866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rPr>
              <a:t>Slides taken from Sylvain Paris,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rPr>
              <a:t>Siggraph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rPr>
              <a:t> 2007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B612D4D-C2BF-0F58-41C0-508C7BDB149E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131" y="271543"/>
            <a:ext cx="872370" cy="853287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C7B8657F-D21E-E0A9-0294-3470BFF69B05}"/>
              </a:ext>
            </a:extLst>
          </p:cNvPr>
          <p:cNvSpPr/>
          <p:nvPr/>
        </p:nvSpPr>
        <p:spPr>
          <a:xfrm>
            <a:off x="19878" y="183607"/>
            <a:ext cx="298173" cy="969332"/>
          </a:xfrm>
          <a:prstGeom prst="rect">
            <a:avLst/>
          </a:prstGeom>
          <a:solidFill>
            <a:srgbClr val="5B9BD5">
              <a:lumMod val="50000"/>
            </a:srgbClr>
          </a:solidFill>
          <a:ln w="12700" cap="flat" cmpd="sng" algn="ctr">
            <a:noFill/>
            <a:prstDash val="solid"/>
            <a:miter lim="800000"/>
          </a:ln>
          <a:effectLst>
            <a:outerShdw blurRad="50800" dist="50800" dir="5400000" algn="ctr" rotWithShape="0">
              <a:sysClr val="window" lastClr="FFFFFF"/>
            </a:outerShdw>
          </a:effectLst>
        </p:spPr>
        <p:txBody>
          <a:bodyPr rtlCol="0" anchor="ctr"/>
          <a:lstStyle/>
          <a:p>
            <a:pPr algn="ctr"/>
            <a:endParaRPr lang="zh-CN" altLang="en-US" kern="0">
              <a:solidFill>
                <a:srgbClr val="3F678C"/>
              </a:solidFill>
              <a:latin typeface="Calibri"/>
              <a:ea typeface="等线" panose="02010600030101010101" pitchFamily="2" charset="-122"/>
            </a:endParaRPr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C8FA4939-2706-90F1-8B4F-5313F23574D5}"/>
              </a:ext>
            </a:extLst>
          </p:cNvPr>
          <p:cNvSpPr>
            <a:spLocks noGrp="1"/>
          </p:cNvSpPr>
          <p:nvPr/>
        </p:nvSpPr>
        <p:spPr>
          <a:xfrm>
            <a:off x="318135" y="102870"/>
            <a:ext cx="5524400" cy="795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>
                <a:solidFill>
                  <a:srgbClr val="5B9BD5">
                    <a:lumMod val="50000"/>
                  </a:srgbClr>
                </a:solidFill>
                <a:latin typeface="SimHei" charset="-122"/>
                <a:ea typeface="黑体" panose="02010609060101010101" pitchFamily="49" charset="-122"/>
                <a:cs typeface="SimHei" charset="-122"/>
              </a:rPr>
              <a:t>非线性平滑滤波：双边滤波</a:t>
            </a:r>
          </a:p>
        </p:txBody>
      </p:sp>
      <p:cxnSp>
        <p:nvCxnSpPr>
          <p:cNvPr id="8" name="直线连接符 4">
            <a:extLst>
              <a:ext uri="{FF2B5EF4-FFF2-40B4-BE49-F238E27FC236}">
                <a16:creationId xmlns:a16="http://schemas.microsoft.com/office/drawing/2014/main" id="{853FBC11-23C6-7070-60E9-EA977ECEC305}"/>
              </a:ext>
            </a:extLst>
          </p:cNvPr>
          <p:cNvCxnSpPr>
            <a:cxnSpLocks/>
          </p:cNvCxnSpPr>
          <p:nvPr/>
        </p:nvCxnSpPr>
        <p:spPr>
          <a:xfrm>
            <a:off x="5409398" y="500380"/>
            <a:ext cx="1746552" cy="0"/>
          </a:xfrm>
          <a:prstGeom prst="line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9" name="标题 1">
            <a:extLst>
              <a:ext uri="{FF2B5EF4-FFF2-40B4-BE49-F238E27FC236}">
                <a16:creationId xmlns:a16="http://schemas.microsoft.com/office/drawing/2014/main" id="{93763C06-EECC-63C6-C618-84189E2A69E5}"/>
              </a:ext>
            </a:extLst>
          </p:cNvPr>
          <p:cNvSpPr txBox="1"/>
          <p:nvPr/>
        </p:nvSpPr>
        <p:spPr>
          <a:xfrm>
            <a:off x="502920" y="624840"/>
            <a:ext cx="4124325" cy="8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solidFill>
                  <a:prstClr val="black"/>
                </a:solidFill>
                <a:latin typeface="Times New Roman" panose="02020503050405090304" charset="0"/>
                <a:ea typeface="宋体" panose="02010600030101010101" pitchFamily="2" charset="-122"/>
                <a:cs typeface="Times New Roman" panose="02020503050405090304" charset="0"/>
              </a:rPr>
              <a:t>Bilateral Filter</a:t>
            </a:r>
          </a:p>
        </p:txBody>
      </p:sp>
    </p:spTree>
    <p:extLst>
      <p:ext uri="{BB962C8B-B14F-4D97-AF65-F5344CB8AC3E}">
        <p14:creationId xmlns:p14="http://schemas.microsoft.com/office/powerpoint/2010/main" val="398876793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内容占位符 13"/>
          <p:cNvSpPr>
            <a:spLocks noGrp="1"/>
          </p:cNvSpPr>
          <p:nvPr>
            <p:ph idx="1"/>
          </p:nvPr>
        </p:nvSpPr>
        <p:spPr>
          <a:xfrm>
            <a:off x="457200" y="1333499"/>
            <a:ext cx="8229600" cy="1231405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zh-CN" altLang="en-US" b="1" dirty="0"/>
              <a:t>双边滤波能够平滑低对比度变化的细节特征，而保持高对比度变化的边缘以及高灰度差的突变。</a:t>
            </a:r>
          </a:p>
        </p:txBody>
      </p:sp>
      <p:sp>
        <p:nvSpPr>
          <p:cNvPr id="22" name="矩形 21"/>
          <p:cNvSpPr/>
          <p:nvPr/>
        </p:nvSpPr>
        <p:spPr>
          <a:xfrm>
            <a:off x="3754807" y="5180194"/>
            <a:ext cx="20697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altLang="zh-CN" sz="1800" b="0" i="1" u="none" strike="noStrike" kern="1200" cap="none" spc="0" normalizeH="0" baseline="0" noProof="0" dirty="0">
                <a:ln>
                  <a:noFill/>
                </a:ln>
                <a:solidFill>
                  <a:srgbClr val="053E4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σ</a:t>
            </a:r>
            <a:r>
              <a:rPr kumimoji="0" lang="en-US" altLang="zh-CN" sz="1800" b="0" i="1" u="none" strike="noStrike" kern="1200" cap="none" spc="0" normalizeH="0" baseline="-25000" noProof="0" dirty="0">
                <a:ln>
                  <a:noFill/>
                </a:ln>
                <a:solidFill>
                  <a:srgbClr val="053E4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s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53E4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=16, </a:t>
            </a:r>
            <a:r>
              <a:rPr kumimoji="0" lang="el-GR" altLang="zh-CN" sz="1800" b="0" i="1" u="none" strike="noStrike" kern="1200" cap="none" spc="0" normalizeH="0" baseline="0" noProof="0" dirty="0">
                <a:ln>
                  <a:noFill/>
                </a:ln>
                <a:solidFill>
                  <a:srgbClr val="053E4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σ</a:t>
            </a:r>
            <a:r>
              <a:rPr kumimoji="0" lang="en-US" altLang="zh-CN" sz="1800" b="0" i="1" u="none" strike="noStrike" kern="1200" cap="none" spc="0" normalizeH="0" baseline="-25000" noProof="0" dirty="0">
                <a:ln>
                  <a:noFill/>
                </a:ln>
                <a:solidFill>
                  <a:srgbClr val="053E4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r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53E4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=0.2039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53E49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6559485" y="5200137"/>
            <a:ext cx="20697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altLang="zh-CN" sz="1800" b="0" i="1" u="none" strike="noStrike" kern="1200" cap="none" spc="0" normalizeH="0" baseline="0" noProof="0" dirty="0">
                <a:ln>
                  <a:noFill/>
                </a:ln>
                <a:solidFill>
                  <a:srgbClr val="053E4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σ</a:t>
            </a:r>
            <a:r>
              <a:rPr kumimoji="0" lang="en-US" altLang="zh-CN" sz="1800" b="0" i="1" u="none" strike="noStrike" kern="1200" cap="none" spc="0" normalizeH="0" baseline="-25000" noProof="0" dirty="0">
                <a:ln>
                  <a:noFill/>
                </a:ln>
                <a:solidFill>
                  <a:srgbClr val="053E4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s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53E4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=16, </a:t>
            </a:r>
            <a:r>
              <a:rPr kumimoji="0" lang="el-GR" altLang="zh-CN" sz="1800" b="0" i="1" u="none" strike="noStrike" kern="1200" cap="none" spc="0" normalizeH="0" baseline="0" noProof="0" dirty="0">
                <a:ln>
                  <a:noFill/>
                </a:ln>
                <a:solidFill>
                  <a:srgbClr val="053E4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σ</a:t>
            </a:r>
            <a:r>
              <a:rPr kumimoji="0" lang="en-US" altLang="zh-CN" sz="1800" b="0" i="1" u="none" strike="noStrike" kern="1200" cap="none" spc="0" normalizeH="0" baseline="-25000" noProof="0" dirty="0">
                <a:ln>
                  <a:noFill/>
                </a:ln>
                <a:solidFill>
                  <a:srgbClr val="053E4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r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53E4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=0.1020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53E49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itchFamily="18" charset="0"/>
            </a:endParaRPr>
          </a:p>
        </p:txBody>
      </p:sp>
      <p:pic>
        <p:nvPicPr>
          <p:cNvPr id="161794" name="Picture 2" descr="woman_blonde25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348" y="2661881"/>
            <a:ext cx="2469600" cy="246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矩形 21"/>
          <p:cNvSpPr/>
          <p:nvPr/>
        </p:nvSpPr>
        <p:spPr>
          <a:xfrm>
            <a:off x="1331150" y="5180194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53E4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输入图像</a:t>
            </a:r>
          </a:p>
        </p:txBody>
      </p:sp>
      <p:pic>
        <p:nvPicPr>
          <p:cNvPr id="161795" name="Picture 3" descr="woman_blonde_bilateralfilter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3559" y="2666502"/>
            <a:ext cx="2468563" cy="2468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1796" name="Picture 4" descr="woman_blonde_bilateralfilter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8237" y="2666503"/>
            <a:ext cx="2468563" cy="2468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内容占位符 13"/>
          <p:cNvSpPr txBox="1">
            <a:spLocks/>
          </p:cNvSpPr>
          <p:nvPr/>
        </p:nvSpPr>
        <p:spPr bwMode="auto">
          <a:xfrm>
            <a:off x="650348" y="5634540"/>
            <a:ext cx="6305531" cy="5760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57200" indent="-457200" algn="l" rtl="0" fontAlgn="base">
              <a:spcBef>
                <a:spcPct val="20000"/>
              </a:spcBef>
              <a:spcAft>
                <a:spcPct val="0"/>
              </a:spcAft>
              <a:buClr>
                <a:srgbClr val="053E49"/>
              </a:buClr>
              <a:buFont typeface="Wingdings 2" panose="05020102010507070707" pitchFamily="18" charset="2"/>
              <a:buChar char=""/>
              <a:defRPr sz="2600" kern="1200" baseline="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1pPr>
            <a:lvl2pPr marL="827088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400" kern="1200" baseline="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2pPr>
            <a:lvl3pPr marL="1235075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200" kern="1200" baseline="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3pPr>
            <a:lvl4pPr marL="1643063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 kern="1200" baseline="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marR="0" lvl="0" indent="-4572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53E49"/>
              </a:buClr>
              <a:buSzTx/>
              <a:buFont typeface="Wingdings 2" panose="05020102010507070707" pitchFamily="18" charset="2"/>
              <a:buChar char=""/>
              <a:tabLst/>
              <a:defRPr/>
            </a:pPr>
            <a:r>
              <a:rPr kumimoji="0" lang="zh-CN" altLang="en-US" sz="2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Garamond" panose="02020404030301010803" pitchFamily="18" charset="0"/>
                <a:ea typeface="宋体" panose="02010600030101010101" pitchFamily="2" charset="-122"/>
                <a:cs typeface="+mn-cs"/>
              </a:rPr>
              <a:t>值域尺度越小，则边缘保持越好。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17633A9-9004-80CA-C114-7EEC26EC9FB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131" y="271543"/>
            <a:ext cx="872370" cy="853287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4D6F5ECD-AAA4-2276-85D7-35D99C2C996A}"/>
              </a:ext>
            </a:extLst>
          </p:cNvPr>
          <p:cNvSpPr/>
          <p:nvPr/>
        </p:nvSpPr>
        <p:spPr>
          <a:xfrm>
            <a:off x="19878" y="183607"/>
            <a:ext cx="298173" cy="969332"/>
          </a:xfrm>
          <a:prstGeom prst="rect">
            <a:avLst/>
          </a:prstGeom>
          <a:solidFill>
            <a:srgbClr val="5B9BD5">
              <a:lumMod val="50000"/>
            </a:srgbClr>
          </a:solidFill>
          <a:ln w="12700" cap="flat" cmpd="sng" algn="ctr">
            <a:noFill/>
            <a:prstDash val="solid"/>
            <a:miter lim="800000"/>
          </a:ln>
          <a:effectLst>
            <a:outerShdw blurRad="50800" dist="50800" dir="5400000" algn="ctr" rotWithShape="0">
              <a:sysClr val="window" lastClr="FFFFFF"/>
            </a:outerShdw>
          </a:effectLst>
        </p:spPr>
        <p:txBody>
          <a:bodyPr rtlCol="0" anchor="ctr"/>
          <a:lstStyle/>
          <a:p>
            <a:pPr algn="ctr"/>
            <a:endParaRPr lang="zh-CN" altLang="en-US" kern="0">
              <a:solidFill>
                <a:srgbClr val="3F678C"/>
              </a:solidFill>
              <a:latin typeface="Calibri"/>
              <a:ea typeface="等线" panose="02010600030101010101" pitchFamily="2" charset="-122"/>
            </a:endParaRPr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80231B43-7822-1182-57C2-C7C3D2F1E640}"/>
              </a:ext>
            </a:extLst>
          </p:cNvPr>
          <p:cNvSpPr>
            <a:spLocks noGrp="1"/>
          </p:cNvSpPr>
          <p:nvPr/>
        </p:nvSpPr>
        <p:spPr>
          <a:xfrm>
            <a:off x="318135" y="102870"/>
            <a:ext cx="5524400" cy="795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>
                <a:solidFill>
                  <a:srgbClr val="5B9BD5">
                    <a:lumMod val="50000"/>
                  </a:srgbClr>
                </a:solidFill>
                <a:latin typeface="SimHei" charset="-122"/>
                <a:ea typeface="黑体" panose="02010609060101010101" pitchFamily="49" charset="-122"/>
                <a:cs typeface="SimHei" charset="-122"/>
              </a:rPr>
              <a:t>非线性平滑滤波：双边滤波</a:t>
            </a:r>
          </a:p>
        </p:txBody>
      </p:sp>
      <p:cxnSp>
        <p:nvCxnSpPr>
          <p:cNvPr id="7" name="直线连接符 4">
            <a:extLst>
              <a:ext uri="{FF2B5EF4-FFF2-40B4-BE49-F238E27FC236}">
                <a16:creationId xmlns:a16="http://schemas.microsoft.com/office/drawing/2014/main" id="{92E0E65D-DAFA-0D0A-D0BC-FB5FB9A3A2EE}"/>
              </a:ext>
            </a:extLst>
          </p:cNvPr>
          <p:cNvCxnSpPr>
            <a:cxnSpLocks/>
          </p:cNvCxnSpPr>
          <p:nvPr/>
        </p:nvCxnSpPr>
        <p:spPr>
          <a:xfrm>
            <a:off x="5409398" y="500380"/>
            <a:ext cx="1746552" cy="0"/>
          </a:xfrm>
          <a:prstGeom prst="line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8" name="标题 1">
            <a:extLst>
              <a:ext uri="{FF2B5EF4-FFF2-40B4-BE49-F238E27FC236}">
                <a16:creationId xmlns:a16="http://schemas.microsoft.com/office/drawing/2014/main" id="{6A3344A1-35E3-91E0-B567-1638E539866D}"/>
              </a:ext>
            </a:extLst>
          </p:cNvPr>
          <p:cNvSpPr txBox="1"/>
          <p:nvPr/>
        </p:nvSpPr>
        <p:spPr>
          <a:xfrm>
            <a:off x="502920" y="624840"/>
            <a:ext cx="4124325" cy="8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solidFill>
                  <a:prstClr val="black"/>
                </a:solidFill>
                <a:latin typeface="Times New Roman" panose="02020503050405090304" charset="0"/>
                <a:ea typeface="宋体" panose="02010600030101010101" pitchFamily="2" charset="-122"/>
                <a:cs typeface="Times New Roman" panose="02020503050405090304" charset="0"/>
              </a:rPr>
              <a:t>Bilateral Filter</a:t>
            </a:r>
          </a:p>
        </p:txBody>
      </p:sp>
    </p:spTree>
    <p:extLst>
      <p:ext uri="{BB962C8B-B14F-4D97-AF65-F5344CB8AC3E}">
        <p14:creationId xmlns:p14="http://schemas.microsoft.com/office/powerpoint/2010/main" val="144026571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131" y="271543"/>
            <a:ext cx="872370" cy="853287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8845528" y="6556247"/>
            <a:ext cx="224042" cy="22337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10" name="标题 1"/>
          <p:cNvSpPr>
            <a:spLocks noGrp="1"/>
          </p:cNvSpPr>
          <p:nvPr/>
        </p:nvSpPr>
        <p:spPr>
          <a:xfrm>
            <a:off x="318135" y="102870"/>
            <a:ext cx="2734310" cy="795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>
                <a:solidFill>
                  <a:schemeClr val="accent1">
                    <a:lumMod val="50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数字图像处理</a:t>
            </a:r>
          </a:p>
        </p:txBody>
      </p:sp>
      <p:cxnSp>
        <p:nvCxnSpPr>
          <p:cNvPr id="11" name="直线连接符 4"/>
          <p:cNvCxnSpPr/>
          <p:nvPr/>
        </p:nvCxnSpPr>
        <p:spPr>
          <a:xfrm>
            <a:off x="3009712" y="525055"/>
            <a:ext cx="174928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19878" y="183607"/>
            <a:ext cx="298173" cy="96933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15" name="标题 1"/>
          <p:cNvSpPr txBox="1"/>
          <p:nvPr/>
        </p:nvSpPr>
        <p:spPr>
          <a:xfrm>
            <a:off x="502920" y="624840"/>
            <a:ext cx="4124325" cy="8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latin typeface="Times New Roman" panose="02020503050405090304" charset="0"/>
                <a:ea typeface="宋体" panose="02010600030101010101" pitchFamily="2" charset="-122"/>
                <a:cs typeface="Times New Roman" panose="02020503050405090304" charset="0"/>
              </a:rPr>
              <a:t>Digital Image Processing</a:t>
            </a:r>
          </a:p>
        </p:txBody>
      </p:sp>
      <p:sp>
        <p:nvSpPr>
          <p:cNvPr id="78" name="文本框 77"/>
          <p:cNvSpPr txBox="1"/>
          <p:nvPr/>
        </p:nvSpPr>
        <p:spPr>
          <a:xfrm>
            <a:off x="1870745" y="3168761"/>
            <a:ext cx="5516880" cy="10147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6000">
                <a:solidFill>
                  <a:schemeClr val="accent1">
                    <a:lumMod val="50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锐化空间滤波器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131" y="271543"/>
            <a:ext cx="872370" cy="853287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19878" y="183607"/>
            <a:ext cx="298173" cy="96933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/>
        </p:nvSpPr>
        <p:spPr>
          <a:xfrm>
            <a:off x="318135" y="102870"/>
            <a:ext cx="3199130" cy="795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>
                <a:solidFill>
                  <a:schemeClr val="accent1">
                    <a:lumMod val="50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锐化空间滤波器</a:t>
            </a:r>
          </a:p>
        </p:txBody>
      </p:sp>
      <p:cxnSp>
        <p:nvCxnSpPr>
          <p:cNvPr id="4" name="直线连接符 4"/>
          <p:cNvCxnSpPr/>
          <p:nvPr/>
        </p:nvCxnSpPr>
        <p:spPr>
          <a:xfrm>
            <a:off x="3517265" y="500380"/>
            <a:ext cx="25895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177165" y="1437640"/>
            <a:ext cx="8805545" cy="194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Times New Roman Bold" panose="02020503050405090304" charset="0"/>
              <a:ea typeface="Times New Roman" panose="02020503050405090304" charset="0"/>
              <a:cs typeface="Times New Roman Italic" panose="02020503050405090304" charset="0"/>
              <a:sym typeface="+mn-ea"/>
            </a:endParaRPr>
          </a:p>
          <a:p>
            <a:pPr marL="800100" lvl="1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Times New Roman Bold" panose="02020503050405090304" charset="0"/>
              <a:ea typeface="Times New Roman" panose="02020503050405090304" charset="0"/>
              <a:cs typeface="Times New Roman Italic" panose="02020503050405090304" charset="0"/>
              <a:sym typeface="+mn-ea"/>
            </a:endParaRPr>
          </a:p>
          <a:p>
            <a:pPr marL="800100" lvl="1" indent="-342900" fontAlgn="auto">
              <a:buFont typeface="Wingdings" panose="05000000000000000000" pitchFamily="2" charset="2"/>
              <a:buChar char="n"/>
            </a:pPr>
            <a:endParaRPr kumimoji="1" lang="en-US" altLang="zh-CN" sz="2800" i="1" baseline="30000" dirty="0">
              <a:latin typeface="Times New Roman" panose="02020503050405090304" charset="0"/>
              <a:ea typeface="宋体" charset="0"/>
              <a:cs typeface="Times New Roman" panose="02020503050405090304" charset="0"/>
              <a:sym typeface="+mn-ea"/>
            </a:endParaRPr>
          </a:p>
          <a:p>
            <a:pPr marL="800100" lvl="1" indent="-342900" fontAlgn="auto">
              <a:buFont typeface="Wingdings" panose="05000000000000000000" pitchFamily="2" charset="2"/>
              <a:buChar char="n"/>
            </a:pPr>
            <a:endParaRPr kumimoji="1" lang="en-US" altLang="zh-CN" sz="2800" i="1" baseline="30000" dirty="0">
              <a:latin typeface="Times New Roman" panose="02020503050405090304" charset="0"/>
              <a:ea typeface="宋体" charset="0"/>
              <a:cs typeface="Times New Roman" panose="02020503050405090304" charset="0"/>
              <a:sym typeface="+mn-ea"/>
            </a:endParaRPr>
          </a:p>
          <a:p>
            <a:pPr marL="800100" lvl="1" indent="-342900" fontAlgn="auto">
              <a:buFont typeface="Wingdings" panose="05000000000000000000" pitchFamily="2" charset="2"/>
              <a:buChar char="n"/>
            </a:pPr>
            <a:endParaRPr kumimoji="1" lang="en-US" altLang="zh-CN" sz="2800" dirty="0">
              <a:solidFill>
                <a:schemeClr val="tx1"/>
              </a:solidFill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77165" y="1437640"/>
            <a:ext cx="8805545" cy="194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Times New Roman Bold" panose="02020503050405090304" charset="0"/>
              <a:ea typeface="Times New Roman" panose="02020503050405090304" charset="0"/>
              <a:cs typeface="Times New Roman Italic" panose="02020503050405090304" charset="0"/>
              <a:sym typeface="+mn-ea"/>
            </a:endParaRPr>
          </a:p>
          <a:p>
            <a:pPr marL="800100" lvl="1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Times New Roman Bold" panose="02020503050405090304" charset="0"/>
              <a:ea typeface="Times New Roman" panose="02020503050405090304" charset="0"/>
              <a:cs typeface="Times New Roman Italic" panose="02020503050405090304" charset="0"/>
              <a:sym typeface="+mn-ea"/>
            </a:endParaRPr>
          </a:p>
          <a:p>
            <a:pPr marL="800100" lvl="1" indent="-342900" fontAlgn="auto">
              <a:buFont typeface="Wingdings" panose="05000000000000000000" pitchFamily="2" charset="2"/>
              <a:buChar char="n"/>
            </a:pPr>
            <a:endParaRPr kumimoji="1" lang="en-US" altLang="zh-CN" sz="2800" i="1" baseline="30000" dirty="0">
              <a:latin typeface="Times New Roman" panose="02020503050405090304" charset="0"/>
              <a:ea typeface="宋体" charset="0"/>
              <a:cs typeface="Times New Roman" panose="02020503050405090304" charset="0"/>
              <a:sym typeface="+mn-ea"/>
            </a:endParaRPr>
          </a:p>
          <a:p>
            <a:pPr marL="800100" lvl="1" indent="-342900" fontAlgn="auto">
              <a:buFont typeface="Wingdings" panose="05000000000000000000" pitchFamily="2" charset="2"/>
              <a:buChar char="n"/>
            </a:pPr>
            <a:endParaRPr kumimoji="1" lang="en-US" altLang="zh-CN" sz="2800" i="1" baseline="30000" dirty="0">
              <a:latin typeface="Times New Roman" panose="02020503050405090304" charset="0"/>
              <a:ea typeface="宋体" charset="0"/>
              <a:cs typeface="Times New Roman" panose="02020503050405090304" charset="0"/>
              <a:sym typeface="+mn-ea"/>
            </a:endParaRPr>
          </a:p>
          <a:p>
            <a:pPr marL="800100" lvl="1" indent="-342900" fontAlgn="auto">
              <a:buFont typeface="Wingdings" panose="05000000000000000000" pitchFamily="2" charset="2"/>
              <a:buChar char="n"/>
            </a:pPr>
            <a:endParaRPr kumimoji="1" lang="en-US" altLang="zh-CN" sz="2800" dirty="0">
              <a:solidFill>
                <a:schemeClr val="tx1"/>
              </a:solidFill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+mn-ea"/>
            </a:endParaRPr>
          </a:p>
        </p:txBody>
      </p:sp>
      <p:sp>
        <p:nvSpPr>
          <p:cNvPr id="5" name="标题 1"/>
          <p:cNvSpPr txBox="1"/>
          <p:nvPr/>
        </p:nvSpPr>
        <p:spPr>
          <a:xfrm>
            <a:off x="502920" y="624840"/>
            <a:ext cx="4124325" cy="8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latin typeface="Times New Roman" panose="02020503050405090304" charset="0"/>
                <a:ea typeface="宋体" panose="02010600030101010101" pitchFamily="2" charset="-122"/>
                <a:cs typeface="Times New Roman" panose="02020503050405090304" charset="0"/>
              </a:rPr>
              <a:t>Sharpening Spatial Filters </a:t>
            </a:r>
          </a:p>
        </p:txBody>
      </p:sp>
      <p:sp>
        <p:nvSpPr>
          <p:cNvPr id="14" name="矩形 13"/>
          <p:cNvSpPr/>
          <p:nvPr/>
        </p:nvSpPr>
        <p:spPr>
          <a:xfrm>
            <a:off x="177165" y="1437640"/>
            <a:ext cx="8805545" cy="4528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 fontAlgn="auto">
              <a:buFont typeface="Wingdings" panose="05000000000000000000" pitchFamily="2" charset="2"/>
              <a:buChar char="n"/>
            </a:pPr>
            <a:r>
              <a:rPr kumimoji="1" lang="zh-CN" altLang="en-US" sz="2800" dirty="0">
                <a:latin typeface="Times New Roman Bold" panose="02020503050405090304" charset="0"/>
                <a:ea typeface="宋体" panose="02010600030101010101" pitchFamily="2" charset="-122"/>
                <a:cs typeface="Times New Roman Italic" panose="02020503050405090304" charset="0"/>
                <a:sym typeface="+mn-ea"/>
              </a:rPr>
              <a:t>平滑空间滤波器</a:t>
            </a:r>
          </a:p>
          <a:p>
            <a:pPr marL="1257300" lvl="2" indent="-342900" fontAlgn="auto">
              <a:buFont typeface="Wingdings" panose="05000000000000000000" pitchFamily="2" charset="2"/>
              <a:buChar char="n"/>
            </a:pPr>
            <a:r>
              <a:rPr kumimoji="1" lang="zh-CN" altLang="en-US" sz="2800" dirty="0">
                <a:latin typeface="Times New Roman Bold" panose="02020503050405090304" charset="0"/>
                <a:ea typeface="宋体" panose="02010600030101010101" pitchFamily="2" charset="-122"/>
                <a:cs typeface="Times New Roman Italic" panose="02020503050405090304" charset="0"/>
                <a:sym typeface="+mn-ea"/>
              </a:rPr>
              <a:t>模糊图片，减弱图片中的灰度变化</a:t>
            </a:r>
          </a:p>
          <a:p>
            <a:pPr marL="1257300" lvl="2" indent="-342900" fontAlgn="auto">
              <a:buFont typeface="Wingdings" panose="05000000000000000000" pitchFamily="2" charset="2"/>
              <a:buChar char="n"/>
            </a:pPr>
            <a:r>
              <a:rPr kumimoji="1" lang="zh-CN" altLang="en-US" sz="2800" dirty="0">
                <a:latin typeface="Times New Roman Bold" panose="02020503050405090304" charset="0"/>
                <a:ea typeface="宋体" panose="02010600030101010101" pitchFamily="2" charset="-122"/>
                <a:cs typeface="Times New Roman Italic" panose="02020503050405090304" charset="0"/>
                <a:sym typeface="+mn-ea"/>
              </a:rPr>
              <a:t>用空间</a:t>
            </a:r>
            <a:r>
              <a:rPr kumimoji="1" lang="zh-CN" altLang="en-US" sz="2800" b="1" dirty="0">
                <a:solidFill>
                  <a:srgbClr val="FF0000"/>
                </a:solidFill>
                <a:latin typeface="Times New Roman Bold" panose="02020503050405090304" charset="0"/>
                <a:ea typeface="宋体" panose="02010600030101010101" pitchFamily="2" charset="-122"/>
                <a:cs typeface="Times New Roman Italic" panose="02020503050405090304" charset="0"/>
                <a:sym typeface="+mn-ea"/>
              </a:rPr>
              <a:t>平均求和</a:t>
            </a:r>
            <a:r>
              <a:rPr kumimoji="1" lang="zh-CN" altLang="en-US" sz="2800" dirty="0">
                <a:latin typeface="Times New Roman Bold" panose="02020503050405090304" charset="0"/>
                <a:ea typeface="宋体" panose="02010600030101010101" pitchFamily="2" charset="-122"/>
                <a:cs typeface="Times New Roman Italic" panose="02020503050405090304" charset="0"/>
                <a:sym typeface="+mn-ea"/>
              </a:rPr>
              <a:t>的方法表示</a:t>
            </a:r>
          </a:p>
          <a:p>
            <a:pPr marL="1257300" lvl="2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Times New Roman Bold" panose="02020503050405090304" charset="0"/>
              <a:ea typeface="宋体" panose="02010600030101010101" pitchFamily="2" charset="-122"/>
              <a:cs typeface="Times New Roman Italic" panose="02020503050405090304" charset="0"/>
              <a:sym typeface="+mn-ea"/>
            </a:endParaRPr>
          </a:p>
          <a:p>
            <a:pPr marL="800100" lvl="1" indent="-342900" fontAlgn="auto">
              <a:buFont typeface="Wingdings" panose="05000000000000000000" pitchFamily="2" charset="2"/>
              <a:buChar char="n"/>
            </a:pPr>
            <a:r>
              <a:rPr kumimoji="1" lang="zh-CN" altLang="en-US" sz="2800" dirty="0">
                <a:latin typeface="Times New Roman Bold" panose="02020503050405090304" charset="0"/>
                <a:ea typeface="宋体" panose="02010600030101010101" pitchFamily="2" charset="-122"/>
                <a:cs typeface="Times New Roman Italic" panose="02020503050405090304" charset="0"/>
                <a:sym typeface="+mn-ea"/>
              </a:rPr>
              <a:t>锐化空间滤波器</a:t>
            </a:r>
          </a:p>
          <a:p>
            <a:pPr marL="1257300" lvl="2" indent="-342900" fontAlgn="auto">
              <a:buFont typeface="Wingdings" panose="05000000000000000000" pitchFamily="2" charset="2"/>
              <a:buChar char="n"/>
            </a:pPr>
            <a:r>
              <a:rPr kumimoji="1" lang="zh-CN" altLang="en-US" sz="2800" dirty="0">
                <a:latin typeface="Times New Roman Bold" panose="02020503050405090304" charset="0"/>
                <a:ea typeface="宋体" panose="02010600030101010101" pitchFamily="2" charset="-122"/>
                <a:cs typeface="Times New Roman Italic" panose="02020503050405090304" charset="0"/>
                <a:sym typeface="+mn-ea"/>
              </a:rPr>
              <a:t>突出图片中的灰度过度部分</a:t>
            </a:r>
          </a:p>
          <a:p>
            <a:pPr marL="1257300" lvl="2" indent="-342900" fontAlgn="auto">
              <a:buFont typeface="Wingdings" panose="05000000000000000000" pitchFamily="2" charset="2"/>
              <a:buChar char="n"/>
            </a:pPr>
            <a:r>
              <a:rPr kumimoji="1" lang="zh-CN" altLang="en-US" sz="2800" dirty="0">
                <a:latin typeface="Times New Roman Bold" panose="02020503050405090304" charset="0"/>
                <a:ea typeface="宋体" panose="02010600030101010101" pitchFamily="2" charset="-122"/>
                <a:cs typeface="Times New Roman Italic" panose="02020503050405090304" charset="0"/>
                <a:sym typeface="+mn-ea"/>
              </a:rPr>
              <a:t>用</a:t>
            </a:r>
            <a:r>
              <a:rPr kumimoji="1" lang="zh-CN" altLang="en-US" sz="2800" b="1" dirty="0">
                <a:solidFill>
                  <a:srgbClr val="FF0000"/>
                </a:solidFill>
                <a:latin typeface="Times New Roman Bold" panose="02020503050405090304" charset="0"/>
                <a:ea typeface="宋体" panose="02010600030101010101" pitchFamily="2" charset="-122"/>
                <a:cs typeface="Times New Roman Italic" panose="02020503050405090304" charset="0"/>
                <a:sym typeface="+mn-ea"/>
              </a:rPr>
              <a:t>空间微分</a:t>
            </a:r>
            <a:r>
              <a:rPr kumimoji="1" lang="zh-CN" altLang="en-US" sz="2800" dirty="0">
                <a:latin typeface="Times New Roman Bold" panose="02020503050405090304" charset="0"/>
                <a:ea typeface="宋体" panose="02010600030101010101" pitchFamily="2" charset="-122"/>
                <a:cs typeface="Times New Roman Italic" panose="02020503050405090304" charset="0"/>
                <a:sym typeface="+mn-ea"/>
              </a:rPr>
              <a:t>（求差值）的方法表示</a:t>
            </a:r>
          </a:p>
          <a:p>
            <a:pPr marL="800100" lvl="1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Times New Roman Bold" panose="02020503050405090304" charset="0"/>
              <a:ea typeface="宋体" panose="02010600030101010101" pitchFamily="2" charset="-122"/>
              <a:cs typeface="Times New Roman Italic" panose="02020503050405090304" charset="0"/>
              <a:sym typeface="+mn-ea"/>
            </a:endParaRPr>
          </a:p>
          <a:p>
            <a:pPr marL="800100" lvl="1" indent="-342900" fontAlgn="auto">
              <a:buFont typeface="Wingdings" panose="05000000000000000000" pitchFamily="2" charset="2"/>
              <a:buChar char="n"/>
            </a:pPr>
            <a:endParaRPr kumimoji="1" lang="en-US" altLang="zh-CN" sz="2800" i="1" baseline="30000" dirty="0">
              <a:latin typeface="Times New Roman" panose="02020503050405090304" charset="0"/>
              <a:ea typeface="宋体" charset="0"/>
              <a:cs typeface="Times New Roman" panose="02020503050405090304" charset="0"/>
              <a:sym typeface="+mn-ea"/>
            </a:endParaRPr>
          </a:p>
          <a:p>
            <a:pPr marL="800100" lvl="1" indent="-342900" fontAlgn="auto">
              <a:buFont typeface="Wingdings" panose="05000000000000000000" pitchFamily="2" charset="2"/>
              <a:buChar char="n"/>
            </a:pPr>
            <a:endParaRPr kumimoji="1" lang="en-US" altLang="zh-CN" sz="2800" i="1" baseline="30000" dirty="0">
              <a:latin typeface="Times New Roman" panose="02020503050405090304" charset="0"/>
              <a:ea typeface="宋体" charset="0"/>
              <a:cs typeface="Times New Roman" panose="02020503050405090304" charset="0"/>
              <a:sym typeface="+mn-ea"/>
            </a:endParaRPr>
          </a:p>
          <a:p>
            <a:pPr marL="800100" lvl="1" indent="-342900" fontAlgn="auto">
              <a:buFont typeface="Wingdings" panose="05000000000000000000" pitchFamily="2" charset="2"/>
              <a:buChar char="n"/>
            </a:pPr>
            <a:endParaRPr kumimoji="1" lang="en-US" altLang="zh-CN" sz="2800" dirty="0">
              <a:solidFill>
                <a:schemeClr val="tx1"/>
              </a:solidFill>
              <a:latin typeface="Times New Roman" panose="02020503050405090304" charset="0"/>
              <a:ea typeface="宋体" panose="02010600030101010101" pitchFamily="2" charset="-122"/>
              <a:cs typeface="Times New Roman" panose="02020503050405090304" charset="0"/>
              <a:sym typeface="+mn-ea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131" y="271543"/>
            <a:ext cx="872370" cy="853287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19878" y="183607"/>
            <a:ext cx="298173" cy="96933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/>
        </p:nvSpPr>
        <p:spPr>
          <a:xfrm>
            <a:off x="318135" y="102870"/>
            <a:ext cx="3199130" cy="795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>
                <a:solidFill>
                  <a:schemeClr val="accent1">
                    <a:lumMod val="50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锐化空间滤波器</a:t>
            </a:r>
          </a:p>
        </p:txBody>
      </p:sp>
      <p:cxnSp>
        <p:nvCxnSpPr>
          <p:cNvPr id="4" name="直线连接符 4"/>
          <p:cNvCxnSpPr/>
          <p:nvPr/>
        </p:nvCxnSpPr>
        <p:spPr>
          <a:xfrm>
            <a:off x="3517265" y="500380"/>
            <a:ext cx="25895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177165" y="1437640"/>
            <a:ext cx="8805545" cy="194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Times New Roman Bold" panose="02020503050405090304" charset="0"/>
              <a:ea typeface="Times New Roman" panose="02020503050405090304" charset="0"/>
              <a:cs typeface="Times New Roman Italic" panose="02020503050405090304" charset="0"/>
              <a:sym typeface="+mn-ea"/>
            </a:endParaRPr>
          </a:p>
          <a:p>
            <a:pPr marL="800100" lvl="1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Times New Roman Bold" panose="02020503050405090304" charset="0"/>
              <a:ea typeface="Times New Roman" panose="02020503050405090304" charset="0"/>
              <a:cs typeface="Times New Roman Italic" panose="02020503050405090304" charset="0"/>
              <a:sym typeface="+mn-ea"/>
            </a:endParaRPr>
          </a:p>
          <a:p>
            <a:pPr marL="800100" lvl="1" indent="-342900" fontAlgn="auto">
              <a:buFont typeface="Wingdings" panose="05000000000000000000" pitchFamily="2" charset="2"/>
              <a:buChar char="n"/>
            </a:pPr>
            <a:endParaRPr kumimoji="1" lang="en-US" altLang="zh-CN" sz="2800" i="1" baseline="30000" dirty="0">
              <a:latin typeface="Times New Roman" panose="02020503050405090304" charset="0"/>
              <a:ea typeface="宋体" charset="0"/>
              <a:cs typeface="Times New Roman" panose="02020503050405090304" charset="0"/>
              <a:sym typeface="+mn-ea"/>
            </a:endParaRPr>
          </a:p>
          <a:p>
            <a:pPr marL="800100" lvl="1" indent="-342900" fontAlgn="auto">
              <a:buFont typeface="Wingdings" panose="05000000000000000000" pitchFamily="2" charset="2"/>
              <a:buChar char="n"/>
            </a:pPr>
            <a:endParaRPr kumimoji="1" lang="en-US" altLang="zh-CN" sz="2800" i="1" baseline="30000" dirty="0">
              <a:latin typeface="Times New Roman" panose="02020503050405090304" charset="0"/>
              <a:ea typeface="宋体" charset="0"/>
              <a:cs typeface="Times New Roman" panose="02020503050405090304" charset="0"/>
              <a:sym typeface="+mn-ea"/>
            </a:endParaRPr>
          </a:p>
          <a:p>
            <a:pPr marL="800100" lvl="1" indent="-342900" fontAlgn="auto">
              <a:buFont typeface="Wingdings" panose="05000000000000000000" pitchFamily="2" charset="2"/>
              <a:buChar char="n"/>
            </a:pPr>
            <a:endParaRPr kumimoji="1" lang="en-US" altLang="zh-CN" sz="2800" dirty="0">
              <a:solidFill>
                <a:schemeClr val="tx1"/>
              </a:solidFill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77165" y="1437640"/>
            <a:ext cx="8805545" cy="194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Times New Roman Bold" panose="02020503050405090304" charset="0"/>
              <a:ea typeface="Times New Roman" panose="02020503050405090304" charset="0"/>
              <a:cs typeface="Times New Roman Italic" panose="02020503050405090304" charset="0"/>
              <a:sym typeface="+mn-ea"/>
            </a:endParaRPr>
          </a:p>
          <a:p>
            <a:pPr marL="800100" lvl="1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Times New Roman Bold" panose="02020503050405090304" charset="0"/>
              <a:ea typeface="Times New Roman" panose="02020503050405090304" charset="0"/>
              <a:cs typeface="Times New Roman Italic" panose="02020503050405090304" charset="0"/>
              <a:sym typeface="+mn-ea"/>
            </a:endParaRPr>
          </a:p>
          <a:p>
            <a:pPr marL="800100" lvl="1" indent="-342900" fontAlgn="auto">
              <a:buFont typeface="Wingdings" panose="05000000000000000000" pitchFamily="2" charset="2"/>
              <a:buChar char="n"/>
            </a:pPr>
            <a:endParaRPr kumimoji="1" lang="en-US" altLang="zh-CN" sz="2800" i="1" baseline="30000" dirty="0">
              <a:latin typeface="Times New Roman" panose="02020503050405090304" charset="0"/>
              <a:ea typeface="宋体" charset="0"/>
              <a:cs typeface="Times New Roman" panose="02020503050405090304" charset="0"/>
              <a:sym typeface="+mn-ea"/>
            </a:endParaRPr>
          </a:p>
          <a:p>
            <a:pPr marL="800100" lvl="1" indent="-342900" fontAlgn="auto">
              <a:buFont typeface="Wingdings" panose="05000000000000000000" pitchFamily="2" charset="2"/>
              <a:buChar char="n"/>
            </a:pPr>
            <a:endParaRPr kumimoji="1" lang="en-US" altLang="zh-CN" sz="2800" i="1" baseline="30000" dirty="0">
              <a:latin typeface="Times New Roman" panose="02020503050405090304" charset="0"/>
              <a:ea typeface="宋体" charset="0"/>
              <a:cs typeface="Times New Roman" panose="02020503050405090304" charset="0"/>
              <a:sym typeface="+mn-ea"/>
            </a:endParaRPr>
          </a:p>
          <a:p>
            <a:pPr marL="800100" lvl="1" indent="-342900" fontAlgn="auto">
              <a:buFont typeface="Wingdings" panose="05000000000000000000" pitchFamily="2" charset="2"/>
              <a:buChar char="n"/>
            </a:pPr>
            <a:endParaRPr kumimoji="1" lang="en-US" altLang="zh-CN" sz="2800" dirty="0">
              <a:solidFill>
                <a:schemeClr val="tx1"/>
              </a:solidFill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+mn-ea"/>
            </a:endParaRPr>
          </a:p>
        </p:txBody>
      </p:sp>
      <p:sp>
        <p:nvSpPr>
          <p:cNvPr id="5" name="标题 1"/>
          <p:cNvSpPr txBox="1"/>
          <p:nvPr/>
        </p:nvSpPr>
        <p:spPr>
          <a:xfrm>
            <a:off x="502920" y="624840"/>
            <a:ext cx="4124325" cy="8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latin typeface="Times New Roman" panose="02020503050405090304" charset="0"/>
                <a:ea typeface="宋体" panose="02010600030101010101" pitchFamily="2" charset="-122"/>
                <a:cs typeface="Times New Roman" panose="02020503050405090304" charset="0"/>
              </a:rPr>
              <a:t>Sharpening Spatial Filters </a:t>
            </a:r>
          </a:p>
        </p:txBody>
      </p:sp>
      <p:sp>
        <p:nvSpPr>
          <p:cNvPr id="14" name="矩形 13"/>
          <p:cNvSpPr/>
          <p:nvPr/>
        </p:nvSpPr>
        <p:spPr>
          <a:xfrm>
            <a:off x="502920" y="1437640"/>
            <a:ext cx="8805545" cy="23736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indent="-342900" fontAlgn="auto">
              <a:buFont typeface="Wingdings" panose="05000000000000000000" pitchFamily="2" charset="2"/>
              <a:buChar char="n"/>
            </a:pPr>
            <a:r>
              <a:rPr kumimoji="1" lang="zh-CN" altLang="en-US" sz="2800" dirty="0">
                <a:latin typeface="Times New Roman Bold" panose="02020503050405090304" charset="0"/>
                <a:ea typeface="宋体" panose="02010600030101010101" pitchFamily="2" charset="-122"/>
                <a:cs typeface="Times New Roman Italic" panose="02020503050405090304" charset="0"/>
                <a:sym typeface="+mn-ea"/>
              </a:rPr>
              <a:t>一维函数 </a:t>
            </a:r>
            <a:r>
              <a:rPr kumimoji="1" lang="en-US" altLang="zh-CN" sz="2800" i="1" dirty="0">
                <a:latin typeface="Times New Roman Italic" panose="02020503050405090304" charset="0"/>
                <a:ea typeface="宋体" panose="02010600030101010101" pitchFamily="2" charset="-122"/>
                <a:cs typeface="Times New Roman Italic" panose="02020503050405090304" charset="0"/>
                <a:sym typeface="+mn-ea"/>
              </a:rPr>
              <a:t>f</a:t>
            </a:r>
            <a:r>
              <a:rPr kumimoji="1" lang="en-US" altLang="zh-CN" sz="2800" dirty="0">
                <a:latin typeface="Times New Roman" panose="02020503050405090304" charset="0"/>
                <a:ea typeface="宋体" panose="02010600030101010101" pitchFamily="2" charset="-122"/>
                <a:cs typeface="Times New Roman" panose="02020503050405090304" charset="0"/>
                <a:sym typeface="+mn-ea"/>
              </a:rPr>
              <a:t>(x) </a:t>
            </a:r>
            <a:r>
              <a:rPr kumimoji="1" lang="zh-CN" altLang="en-US" sz="2800" dirty="0">
                <a:latin typeface="Times New Roman Bold" panose="02020503050405090304" charset="0"/>
                <a:ea typeface="宋体" panose="02010600030101010101" pitchFamily="2" charset="-122"/>
                <a:cs typeface="Times New Roman Italic" panose="02020503050405090304" charset="0"/>
                <a:sym typeface="+mn-ea"/>
              </a:rPr>
              <a:t>的一阶导数（离散）</a:t>
            </a:r>
          </a:p>
          <a:p>
            <a:pPr marL="800100" lvl="1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Times New Roman Bold" panose="02020503050405090304" charset="0"/>
              <a:ea typeface="宋体" panose="02010600030101010101" pitchFamily="2" charset="-122"/>
              <a:cs typeface="Times New Roman Italic" panose="02020503050405090304" charset="0"/>
              <a:sym typeface="+mn-ea"/>
            </a:endParaRPr>
          </a:p>
          <a:p>
            <a:pPr marL="800100" lvl="1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Times New Roman Bold" panose="02020503050405090304" charset="0"/>
              <a:ea typeface="宋体" panose="02010600030101010101" pitchFamily="2" charset="-122"/>
              <a:cs typeface="Times New Roman Italic" panose="02020503050405090304" charset="0"/>
              <a:sym typeface="+mn-ea"/>
            </a:endParaRPr>
          </a:p>
          <a:p>
            <a:pPr marL="800100" lvl="1" indent="-342900" fontAlgn="auto">
              <a:buFont typeface="Wingdings" panose="05000000000000000000" pitchFamily="2" charset="2"/>
              <a:buChar char="n"/>
            </a:pPr>
            <a:endParaRPr kumimoji="1" lang="en-US" altLang="zh-CN" sz="2800" i="1" baseline="30000" dirty="0">
              <a:latin typeface="Times New Roman" panose="02020503050405090304" charset="0"/>
              <a:ea typeface="宋体" charset="0"/>
              <a:cs typeface="Times New Roman" panose="02020503050405090304" charset="0"/>
              <a:sym typeface="+mn-ea"/>
            </a:endParaRPr>
          </a:p>
          <a:p>
            <a:pPr marL="800100" lvl="1" indent="-342900" fontAlgn="auto">
              <a:buFont typeface="Wingdings" panose="05000000000000000000" pitchFamily="2" charset="2"/>
              <a:buChar char="n"/>
            </a:pPr>
            <a:endParaRPr kumimoji="1" lang="en-US" altLang="zh-CN" sz="2800" i="1" baseline="30000" dirty="0">
              <a:latin typeface="Times New Roman" panose="02020503050405090304" charset="0"/>
              <a:ea typeface="宋体" charset="0"/>
              <a:cs typeface="Times New Roman" panose="02020503050405090304" charset="0"/>
              <a:sym typeface="+mn-ea"/>
            </a:endParaRPr>
          </a:p>
          <a:p>
            <a:pPr marL="800100" lvl="1" indent="-342900" fontAlgn="auto">
              <a:buFont typeface="Wingdings" panose="05000000000000000000" pitchFamily="2" charset="2"/>
              <a:buChar char="n"/>
            </a:pPr>
            <a:endParaRPr kumimoji="1" lang="en-US" altLang="zh-CN" sz="2800" dirty="0">
              <a:solidFill>
                <a:schemeClr val="tx1"/>
              </a:solidFill>
              <a:latin typeface="Times New Roman" panose="02020503050405090304" charset="0"/>
              <a:ea typeface="宋体" panose="02010600030101010101" pitchFamily="2" charset="-122"/>
              <a:cs typeface="Times New Roman" panose="02020503050405090304" charset="0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76550" y="2197735"/>
            <a:ext cx="3390900" cy="1054100"/>
          </a:xfrm>
          <a:prstGeom prst="rect">
            <a:avLst/>
          </a:prstGeom>
        </p:spPr>
      </p:pic>
      <p:graphicFrame>
        <p:nvGraphicFramePr>
          <p:cNvPr id="16" name="object 4"/>
          <p:cNvGraphicFramePr>
            <a:graphicFrameLocks noGrp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508589795"/>
              </p:ext>
            </p:extLst>
          </p:nvPr>
        </p:nvGraphicFramePr>
        <p:xfrm>
          <a:off x="3352800" y="3811270"/>
          <a:ext cx="2914650" cy="7823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71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1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71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2320"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f(0)</a:t>
                      </a:r>
                    </a:p>
                  </a:txBody>
                  <a:tcPr marL="0" marR="0" marT="0" marB="0" anchor="ctr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f(1)</a:t>
                      </a:r>
                    </a:p>
                  </a:txBody>
                  <a:tcPr marL="0" marR="0" marT="0" marB="0" anchor="ctr">
                    <a:lnL w="9525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f(2)</a:t>
                      </a:r>
                    </a:p>
                  </a:txBody>
                  <a:tcPr marL="0" marR="0" marT="0" marB="0" anchor="ctr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" name="文本框 5"/>
          <p:cNvSpPr txBox="1"/>
          <p:nvPr/>
        </p:nvSpPr>
        <p:spPr>
          <a:xfrm>
            <a:off x="1271270" y="3941445"/>
            <a:ext cx="160528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kumimoji="1" lang="zh-CN" altLang="en-US" sz="2800" dirty="0">
                <a:latin typeface="Times New Roman Bold" panose="02020503050405090304" charset="0"/>
                <a:ea typeface="宋体" panose="02010600030101010101" pitchFamily="2" charset="-122"/>
                <a:cs typeface="Times New Roman Italic" panose="02020503050405090304" charset="0"/>
                <a:sym typeface="+mn-ea"/>
              </a:rPr>
              <a:t>一维函数</a:t>
            </a:r>
            <a:endParaRPr lang="zh-CN" altLang="en-US" sz="2800"/>
          </a:p>
        </p:txBody>
      </p:sp>
      <p:sp>
        <p:nvSpPr>
          <p:cNvPr id="7" name="文本框 6"/>
          <p:cNvSpPr txBox="1"/>
          <p:nvPr/>
        </p:nvSpPr>
        <p:spPr>
          <a:xfrm>
            <a:off x="1271270" y="5057775"/>
            <a:ext cx="160528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kumimoji="1" lang="zh-CN" altLang="en-US" sz="2800" dirty="0">
                <a:latin typeface="Times New Roman Bold" panose="02020503050405090304" charset="0"/>
                <a:ea typeface="宋体" panose="02010600030101010101" pitchFamily="2" charset="-122"/>
                <a:cs typeface="Times New Roman Italic" panose="02020503050405090304" charset="0"/>
                <a:sym typeface="+mn-ea"/>
              </a:rPr>
              <a:t>一阶导数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3450590" y="5057775"/>
            <a:ext cx="5857875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en-US" sz="2400">
                <a:latin typeface="Times New Roman Regular" panose="02020503050405090304" charset="0"/>
                <a:cs typeface="Times New Roman Regular" panose="02020503050405090304" charset="0"/>
                <a:sym typeface="+mn-ea"/>
              </a:rPr>
              <a:t>f(1)</a:t>
            </a:r>
            <a:r>
              <a:rPr kumimoji="1" lang="en-US" altLang="zh-CN" sz="2400" dirty="0">
                <a:latin typeface="宋体" charset="0"/>
                <a:ea typeface="宋体" charset="0"/>
                <a:cs typeface="Times New Roman Italic" panose="02020503050405090304" charset="0"/>
                <a:sym typeface="+mn-ea"/>
              </a:rPr>
              <a:t>－</a:t>
            </a:r>
            <a:r>
              <a:rPr lang="en-US" sz="2400">
                <a:latin typeface="Times New Roman Regular" panose="02020503050405090304" charset="0"/>
                <a:cs typeface="Times New Roman Regular" panose="02020503050405090304" charset="0"/>
                <a:sym typeface="+mn-ea"/>
              </a:rPr>
              <a:t>f(0),   f(2)</a:t>
            </a:r>
            <a:r>
              <a:rPr kumimoji="1" lang="en-US" altLang="zh-CN" sz="2400" dirty="0">
                <a:latin typeface="宋体" charset="0"/>
                <a:ea typeface="宋体" charset="0"/>
                <a:cs typeface="Times New Roman Italic" panose="02020503050405090304" charset="0"/>
                <a:sym typeface="+mn-ea"/>
              </a:rPr>
              <a:t>－</a:t>
            </a:r>
            <a:r>
              <a:rPr lang="en-US" sz="2400">
                <a:latin typeface="Times New Roman Regular" panose="02020503050405090304" charset="0"/>
                <a:cs typeface="Times New Roman Regular" panose="02020503050405090304" charset="0"/>
                <a:sym typeface="+mn-ea"/>
              </a:rPr>
              <a:t>f(1)</a:t>
            </a:r>
            <a:endParaRPr lang="en-US" sz="2400" b="0">
              <a:latin typeface="Times New Roman Regular" panose="02020503050405090304" charset="0"/>
              <a:cs typeface="Times New Roman Regular" panose="02020503050405090304" charset="0"/>
            </a:endParaRPr>
          </a:p>
          <a:p>
            <a:pPr algn="l"/>
            <a:endParaRPr lang="zh-CN" altLang="en-US" sz="2400"/>
          </a:p>
        </p:txBody>
      </p:sp>
      <p:sp>
        <p:nvSpPr>
          <p:cNvPr id="15" name="任意多边形 14"/>
          <p:cNvSpPr/>
          <p:nvPr/>
        </p:nvSpPr>
        <p:spPr>
          <a:xfrm>
            <a:off x="3706495" y="4463415"/>
            <a:ext cx="273685" cy="594360"/>
          </a:xfrm>
          <a:custGeom>
            <a:avLst/>
            <a:gdLst>
              <a:gd name="connisteX0" fmla="*/ 0 w 201295"/>
              <a:gd name="connsiteY0" fmla="*/ 0 h 402590"/>
              <a:gd name="connisteX1" fmla="*/ 133985 w 201295"/>
              <a:gd name="connsiteY1" fmla="*/ 167640 h 402590"/>
              <a:gd name="connisteX2" fmla="*/ 201295 w 201295"/>
              <a:gd name="connsiteY2" fmla="*/ 402590 h 40259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</a:cxnLst>
            <a:rect l="l" t="t" r="r" b="b"/>
            <a:pathLst>
              <a:path w="201295" h="402590">
                <a:moveTo>
                  <a:pt x="0" y="0"/>
                </a:moveTo>
                <a:cubicBezTo>
                  <a:pt x="25400" y="28575"/>
                  <a:pt x="93980" y="86995"/>
                  <a:pt x="133985" y="167640"/>
                </a:cubicBezTo>
                <a:cubicBezTo>
                  <a:pt x="173990" y="248285"/>
                  <a:pt x="190500" y="358775"/>
                  <a:pt x="201295" y="402590"/>
                </a:cubicBezTo>
              </a:path>
            </a:pathLst>
          </a:custGeom>
          <a:noFill/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任意多边形 17"/>
          <p:cNvSpPr/>
          <p:nvPr/>
        </p:nvSpPr>
        <p:spPr>
          <a:xfrm>
            <a:off x="4810125" y="4462780"/>
            <a:ext cx="788670" cy="721995"/>
          </a:xfrm>
          <a:custGeom>
            <a:avLst/>
            <a:gdLst>
              <a:gd name="connisteX0" fmla="*/ 0 w 201295"/>
              <a:gd name="connsiteY0" fmla="*/ 0 h 402590"/>
              <a:gd name="connisteX1" fmla="*/ 133985 w 201295"/>
              <a:gd name="connsiteY1" fmla="*/ 167640 h 402590"/>
              <a:gd name="connisteX2" fmla="*/ 201295 w 201295"/>
              <a:gd name="connsiteY2" fmla="*/ 402590 h 40259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</a:cxnLst>
            <a:rect l="l" t="t" r="r" b="b"/>
            <a:pathLst>
              <a:path w="201295" h="402590">
                <a:moveTo>
                  <a:pt x="0" y="0"/>
                </a:moveTo>
                <a:cubicBezTo>
                  <a:pt x="25400" y="28575"/>
                  <a:pt x="93980" y="86995"/>
                  <a:pt x="133985" y="167640"/>
                </a:cubicBezTo>
                <a:cubicBezTo>
                  <a:pt x="173990" y="248285"/>
                  <a:pt x="190500" y="358775"/>
                  <a:pt x="201295" y="402590"/>
                </a:cubicBezTo>
              </a:path>
            </a:pathLst>
          </a:custGeom>
          <a:noFill/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333500"/>
            <a:ext cx="8229600" cy="5335860"/>
          </a:xfrm>
        </p:spPr>
        <p:txBody>
          <a:bodyPr/>
          <a:lstStyle/>
          <a:p>
            <a:r>
              <a:rPr lang="zh-CN" altLang="en-US" sz="2800" b="1" dirty="0"/>
              <a:t>空域滤波的分类</a:t>
            </a:r>
          </a:p>
          <a:p>
            <a:pPr lvl="1"/>
            <a:r>
              <a:rPr lang="zh-CN" altLang="en-US" sz="2600" b="1" dirty="0"/>
              <a:t>按</a:t>
            </a:r>
            <a:r>
              <a:rPr lang="zh-CN" altLang="en-US" sz="2600" b="1" dirty="0">
                <a:solidFill>
                  <a:srgbClr val="0000FF"/>
                </a:solidFill>
              </a:rPr>
              <a:t>数学形态</a:t>
            </a:r>
            <a:r>
              <a:rPr lang="zh-CN" altLang="en-US" sz="2600" b="1" dirty="0"/>
              <a:t>分类</a:t>
            </a:r>
            <a:endParaRPr lang="en-US" altLang="zh-CN" sz="2600" b="1" dirty="0"/>
          </a:p>
          <a:p>
            <a:pPr lvl="1"/>
            <a:endParaRPr lang="en-US" altLang="zh-CN" b="1" dirty="0"/>
          </a:p>
          <a:p>
            <a:pPr lvl="1"/>
            <a:endParaRPr lang="en-US" altLang="zh-CN" b="1" dirty="0"/>
          </a:p>
          <a:p>
            <a:pPr lvl="1"/>
            <a:endParaRPr lang="en-US" altLang="zh-CN" b="1" dirty="0"/>
          </a:p>
          <a:p>
            <a:pPr lvl="1"/>
            <a:endParaRPr lang="en-US" altLang="zh-CN" b="1" dirty="0"/>
          </a:p>
          <a:p>
            <a:pPr lvl="1"/>
            <a:endParaRPr lang="en-US" altLang="zh-CN" sz="2600" b="1" dirty="0"/>
          </a:p>
          <a:p>
            <a:pPr lvl="1"/>
            <a:r>
              <a:rPr lang="zh-CN" altLang="en-US" sz="2600" b="1" dirty="0"/>
              <a:t>按</a:t>
            </a:r>
            <a:r>
              <a:rPr lang="zh-CN" altLang="en-US" sz="2600" b="1" dirty="0">
                <a:solidFill>
                  <a:srgbClr val="0000FF"/>
                </a:solidFill>
              </a:rPr>
              <a:t>处理效果</a:t>
            </a:r>
            <a:r>
              <a:rPr lang="zh-CN" altLang="en-US" sz="2600" b="1" dirty="0"/>
              <a:t>分类</a:t>
            </a:r>
          </a:p>
          <a:p>
            <a:pPr marL="541338" lvl="1" indent="0">
              <a:buNone/>
            </a:pPr>
            <a:endParaRPr lang="zh-CN" altLang="en-US" b="1" dirty="0"/>
          </a:p>
        </p:txBody>
      </p:sp>
      <p:sp>
        <p:nvSpPr>
          <p:cNvPr id="5127" name="Rectangle 23"/>
          <p:cNvSpPr>
            <a:spLocks noChangeArrowheads="1"/>
          </p:cNvSpPr>
          <p:nvPr/>
        </p:nvSpPr>
        <p:spPr bwMode="auto">
          <a:xfrm>
            <a:off x="5584825" y="5753100"/>
            <a:ext cx="2155528" cy="60960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锐化滤波</a:t>
            </a:r>
          </a:p>
        </p:txBody>
      </p:sp>
      <p:sp>
        <p:nvSpPr>
          <p:cNvPr id="5128" name="Rectangle 24"/>
          <p:cNvSpPr>
            <a:spLocks noChangeArrowheads="1"/>
          </p:cNvSpPr>
          <p:nvPr/>
        </p:nvSpPr>
        <p:spPr bwMode="auto">
          <a:xfrm>
            <a:off x="1854743" y="5753100"/>
            <a:ext cx="2246264" cy="60960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平滑滤波</a:t>
            </a:r>
          </a:p>
        </p:txBody>
      </p:sp>
      <p:sp>
        <p:nvSpPr>
          <p:cNvPr id="5129" name="Rectangle 5"/>
          <p:cNvSpPr>
            <a:spLocks noChangeArrowheads="1"/>
          </p:cNvSpPr>
          <p:nvPr/>
        </p:nvSpPr>
        <p:spPr bwMode="auto">
          <a:xfrm>
            <a:off x="3962400" y="2348880"/>
            <a:ext cx="1828800" cy="60960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空间滤波</a:t>
            </a:r>
          </a:p>
        </p:txBody>
      </p:sp>
      <p:sp>
        <p:nvSpPr>
          <p:cNvPr id="5130" name="Rectangle 7"/>
          <p:cNvSpPr>
            <a:spLocks noChangeArrowheads="1"/>
          </p:cNvSpPr>
          <p:nvPr/>
        </p:nvSpPr>
        <p:spPr bwMode="auto">
          <a:xfrm>
            <a:off x="6096000" y="3187080"/>
            <a:ext cx="1828800" cy="60960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非线性滤波</a:t>
            </a:r>
          </a:p>
        </p:txBody>
      </p:sp>
      <p:sp>
        <p:nvSpPr>
          <p:cNvPr id="5131" name="Rectangle 8"/>
          <p:cNvSpPr>
            <a:spLocks noChangeArrowheads="1"/>
          </p:cNvSpPr>
          <p:nvPr/>
        </p:nvSpPr>
        <p:spPr bwMode="auto">
          <a:xfrm>
            <a:off x="1828800" y="3187080"/>
            <a:ext cx="1828800" cy="60960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线性滤波</a:t>
            </a:r>
          </a:p>
        </p:txBody>
      </p:sp>
      <p:sp>
        <p:nvSpPr>
          <p:cNvPr id="5135" name="Rectangle 12"/>
          <p:cNvSpPr>
            <a:spLocks noChangeArrowheads="1"/>
          </p:cNvSpPr>
          <p:nvPr/>
        </p:nvSpPr>
        <p:spPr bwMode="auto">
          <a:xfrm>
            <a:off x="5154488" y="4840802"/>
            <a:ext cx="1219200" cy="60960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中值</a:t>
            </a:r>
          </a:p>
        </p:txBody>
      </p:sp>
      <p:sp>
        <p:nvSpPr>
          <p:cNvPr id="5136" name="Rectangle 13"/>
          <p:cNvSpPr>
            <a:spLocks noChangeArrowheads="1"/>
          </p:cNvSpPr>
          <p:nvPr/>
        </p:nvSpPr>
        <p:spPr bwMode="auto">
          <a:xfrm>
            <a:off x="7821488" y="4840802"/>
            <a:ext cx="1143000" cy="60960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最小值</a:t>
            </a:r>
          </a:p>
        </p:txBody>
      </p:sp>
      <p:sp>
        <p:nvSpPr>
          <p:cNvPr id="5137" name="Rectangle 14"/>
          <p:cNvSpPr>
            <a:spLocks noChangeArrowheads="1"/>
          </p:cNvSpPr>
          <p:nvPr/>
        </p:nvSpPr>
        <p:spPr bwMode="auto">
          <a:xfrm>
            <a:off x="6526088" y="4840802"/>
            <a:ext cx="1143000" cy="60960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最大值</a:t>
            </a:r>
          </a:p>
        </p:txBody>
      </p:sp>
      <p:sp>
        <p:nvSpPr>
          <p:cNvPr id="5138" name="Line 15"/>
          <p:cNvSpPr>
            <a:spLocks noChangeShapeType="1"/>
          </p:cNvSpPr>
          <p:nvPr/>
        </p:nvSpPr>
        <p:spPr bwMode="auto">
          <a:xfrm flipH="1">
            <a:off x="2667000" y="2958480"/>
            <a:ext cx="1447800" cy="228600"/>
          </a:xfrm>
          <a:prstGeom prst="line">
            <a:avLst/>
          </a:prstGeom>
          <a:noFill/>
          <a:ln w="38100">
            <a:solidFill>
              <a:srgbClr val="000099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139" name="Line 16"/>
          <p:cNvSpPr>
            <a:spLocks noChangeShapeType="1"/>
          </p:cNvSpPr>
          <p:nvPr/>
        </p:nvSpPr>
        <p:spPr bwMode="auto">
          <a:xfrm>
            <a:off x="5410200" y="2958480"/>
            <a:ext cx="1676400" cy="228600"/>
          </a:xfrm>
          <a:prstGeom prst="line">
            <a:avLst/>
          </a:prstGeom>
          <a:noFill/>
          <a:ln w="38100">
            <a:solidFill>
              <a:srgbClr val="000099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143" name="Line 20"/>
          <p:cNvSpPr>
            <a:spLocks noChangeShapeType="1"/>
          </p:cNvSpPr>
          <p:nvPr/>
        </p:nvSpPr>
        <p:spPr bwMode="auto">
          <a:xfrm flipH="1">
            <a:off x="5703798" y="4612202"/>
            <a:ext cx="838200" cy="228600"/>
          </a:xfrm>
          <a:prstGeom prst="line">
            <a:avLst/>
          </a:prstGeom>
          <a:noFill/>
          <a:ln w="38100">
            <a:solidFill>
              <a:srgbClr val="000099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144" name="Line 21"/>
          <p:cNvSpPr>
            <a:spLocks noChangeShapeType="1"/>
          </p:cNvSpPr>
          <p:nvPr/>
        </p:nvSpPr>
        <p:spPr bwMode="auto">
          <a:xfrm>
            <a:off x="7532598" y="4612202"/>
            <a:ext cx="990600" cy="228600"/>
          </a:xfrm>
          <a:prstGeom prst="line">
            <a:avLst/>
          </a:prstGeom>
          <a:noFill/>
          <a:ln w="38100">
            <a:solidFill>
              <a:srgbClr val="000099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145" name="Line 22"/>
          <p:cNvSpPr>
            <a:spLocks noChangeShapeType="1"/>
          </p:cNvSpPr>
          <p:nvPr/>
        </p:nvSpPr>
        <p:spPr bwMode="auto">
          <a:xfrm>
            <a:off x="7075398" y="4612202"/>
            <a:ext cx="0" cy="228600"/>
          </a:xfrm>
          <a:prstGeom prst="line">
            <a:avLst/>
          </a:prstGeom>
          <a:noFill/>
          <a:ln w="38100">
            <a:solidFill>
              <a:srgbClr val="000099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6" name="Rectangle 12"/>
          <p:cNvSpPr>
            <a:spLocks noChangeArrowheads="1"/>
          </p:cNvSpPr>
          <p:nvPr/>
        </p:nvSpPr>
        <p:spPr bwMode="auto">
          <a:xfrm>
            <a:off x="6373688" y="4025280"/>
            <a:ext cx="1327922" cy="60960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统计排序</a:t>
            </a:r>
          </a:p>
        </p:txBody>
      </p:sp>
      <p:sp>
        <p:nvSpPr>
          <p:cNvPr id="27" name="Line 15"/>
          <p:cNvSpPr>
            <a:spLocks noChangeShapeType="1"/>
          </p:cNvSpPr>
          <p:nvPr/>
        </p:nvSpPr>
        <p:spPr bwMode="auto">
          <a:xfrm flipH="1">
            <a:off x="7020272" y="3796680"/>
            <a:ext cx="0" cy="228600"/>
          </a:xfrm>
          <a:prstGeom prst="line">
            <a:avLst/>
          </a:prstGeom>
          <a:noFill/>
          <a:ln w="38100">
            <a:solidFill>
              <a:srgbClr val="000099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9" name="Rectangle 23"/>
          <p:cNvSpPr>
            <a:spLocks noChangeArrowheads="1"/>
          </p:cNvSpPr>
          <p:nvPr/>
        </p:nvSpPr>
        <p:spPr bwMode="auto">
          <a:xfrm>
            <a:off x="2869185" y="4318620"/>
            <a:ext cx="2028528" cy="60960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差分模板</a:t>
            </a:r>
          </a:p>
        </p:txBody>
      </p:sp>
      <p:sp>
        <p:nvSpPr>
          <p:cNvPr id="30" name="Rectangle 24"/>
          <p:cNvSpPr>
            <a:spLocks noChangeArrowheads="1"/>
          </p:cNvSpPr>
          <p:nvPr/>
        </p:nvSpPr>
        <p:spPr bwMode="auto">
          <a:xfrm>
            <a:off x="179511" y="4318620"/>
            <a:ext cx="2526071" cy="60960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（加权）平均模板</a:t>
            </a:r>
          </a:p>
        </p:txBody>
      </p:sp>
      <p:sp>
        <p:nvSpPr>
          <p:cNvPr id="31" name="Line 20"/>
          <p:cNvSpPr>
            <a:spLocks noChangeShapeType="1"/>
          </p:cNvSpPr>
          <p:nvPr/>
        </p:nvSpPr>
        <p:spPr bwMode="auto">
          <a:xfrm flipH="1">
            <a:off x="1466326" y="3796680"/>
            <a:ext cx="721520" cy="521940"/>
          </a:xfrm>
          <a:prstGeom prst="line">
            <a:avLst/>
          </a:prstGeom>
          <a:noFill/>
          <a:ln w="38100">
            <a:solidFill>
              <a:srgbClr val="000099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2" name="Line 21"/>
          <p:cNvSpPr>
            <a:spLocks noChangeShapeType="1"/>
          </p:cNvSpPr>
          <p:nvPr/>
        </p:nvSpPr>
        <p:spPr bwMode="auto">
          <a:xfrm>
            <a:off x="3218927" y="3804894"/>
            <a:ext cx="632993" cy="513726"/>
          </a:xfrm>
          <a:prstGeom prst="line">
            <a:avLst/>
          </a:prstGeom>
          <a:noFill/>
          <a:ln w="38100">
            <a:solidFill>
              <a:srgbClr val="000099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F87934A5-2585-846C-7B53-E1A83087BEE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131" y="271543"/>
            <a:ext cx="872370" cy="853287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6622E56B-5309-22B2-AD90-99A54AE6FC05}"/>
              </a:ext>
            </a:extLst>
          </p:cNvPr>
          <p:cNvSpPr/>
          <p:nvPr/>
        </p:nvSpPr>
        <p:spPr>
          <a:xfrm>
            <a:off x="19878" y="183607"/>
            <a:ext cx="298173" cy="969332"/>
          </a:xfrm>
          <a:prstGeom prst="rect">
            <a:avLst/>
          </a:prstGeom>
          <a:solidFill>
            <a:srgbClr val="5B9BD5">
              <a:lumMod val="50000"/>
            </a:srgbClr>
          </a:solidFill>
          <a:ln w="12700" cap="flat" cmpd="sng" algn="ctr">
            <a:noFill/>
            <a:prstDash val="solid"/>
            <a:miter lim="800000"/>
          </a:ln>
          <a:effectLst>
            <a:outerShdw blurRad="50800" dist="50800" dir="5400000" algn="ctr" rotWithShape="0">
              <a:sysClr val="window" lastClr="FFFFFF"/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3F678C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1" name="标题 1">
            <a:extLst>
              <a:ext uri="{FF2B5EF4-FFF2-40B4-BE49-F238E27FC236}">
                <a16:creationId xmlns:a16="http://schemas.microsoft.com/office/drawing/2014/main" id="{1D6A63CF-F28E-8CDC-6142-26CD6F8F7954}"/>
              </a:ext>
            </a:extLst>
          </p:cNvPr>
          <p:cNvSpPr>
            <a:spLocks noGrp="1"/>
          </p:cNvSpPr>
          <p:nvPr/>
        </p:nvSpPr>
        <p:spPr>
          <a:xfrm>
            <a:off x="318135" y="102870"/>
            <a:ext cx="2734310" cy="795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>
                <a:solidFill>
                  <a:srgbClr val="5B9BD5">
                    <a:lumMod val="50000"/>
                  </a:srgbClr>
                </a:solidFill>
                <a:latin typeface="SimHei" charset="-122"/>
                <a:cs typeface="SimHei" charset="-122"/>
              </a:rPr>
              <a:t>空间滤波基础</a:t>
            </a:r>
          </a:p>
        </p:txBody>
      </p:sp>
      <p:cxnSp>
        <p:nvCxnSpPr>
          <p:cNvPr id="12" name="直线连接符 4">
            <a:extLst>
              <a:ext uri="{FF2B5EF4-FFF2-40B4-BE49-F238E27FC236}">
                <a16:creationId xmlns:a16="http://schemas.microsoft.com/office/drawing/2014/main" id="{9B64C77D-D48E-564A-70D3-6D97748759F1}"/>
              </a:ext>
            </a:extLst>
          </p:cNvPr>
          <p:cNvCxnSpPr/>
          <p:nvPr/>
        </p:nvCxnSpPr>
        <p:spPr>
          <a:xfrm>
            <a:off x="3052445" y="500380"/>
            <a:ext cx="2589530" cy="0"/>
          </a:xfrm>
          <a:prstGeom prst="line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13" name="标题 1">
            <a:extLst>
              <a:ext uri="{FF2B5EF4-FFF2-40B4-BE49-F238E27FC236}">
                <a16:creationId xmlns:a16="http://schemas.microsoft.com/office/drawing/2014/main" id="{D620BD6F-672D-2351-C752-9853C7E520DE}"/>
              </a:ext>
            </a:extLst>
          </p:cNvPr>
          <p:cNvSpPr txBox="1"/>
          <p:nvPr/>
        </p:nvSpPr>
        <p:spPr>
          <a:xfrm>
            <a:off x="502920" y="624840"/>
            <a:ext cx="4124325" cy="8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solidFill>
                  <a:prstClr val="black"/>
                </a:solidFill>
                <a:latin typeface="Times New Roman" panose="02020503050405090304" charset="0"/>
                <a:ea typeface="宋体" panose="02010600030101010101" pitchFamily="2" charset="-122"/>
                <a:cs typeface="Times New Roman" panose="02020503050405090304" charset="0"/>
              </a:rPr>
              <a:t>Foundations</a:t>
            </a:r>
          </a:p>
        </p:txBody>
      </p:sp>
    </p:spTree>
    <p:extLst>
      <p:ext uri="{BB962C8B-B14F-4D97-AF65-F5344CB8AC3E}">
        <p14:creationId xmlns:p14="http://schemas.microsoft.com/office/powerpoint/2010/main" val="295800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7" grpId="0" animBg="1"/>
      <p:bldP spid="5128" grpId="0" animBg="1"/>
      <p:bldP spid="5129" grpId="0" animBg="1"/>
      <p:bldP spid="5130" grpId="0" animBg="1"/>
      <p:bldP spid="5131" grpId="0" animBg="1"/>
      <p:bldP spid="5135" grpId="0" animBg="1"/>
      <p:bldP spid="5136" grpId="0" animBg="1"/>
      <p:bldP spid="5137" grpId="0" animBg="1"/>
      <p:bldP spid="5138" grpId="0" animBg="1"/>
      <p:bldP spid="5139" grpId="0" animBg="1"/>
      <p:bldP spid="5143" grpId="0" animBg="1"/>
      <p:bldP spid="5144" grpId="0" animBg="1"/>
      <p:bldP spid="5145" grpId="0" animBg="1"/>
      <p:bldP spid="26" grpId="0" animBg="1"/>
      <p:bldP spid="27" grpId="0" animBg="1"/>
      <p:bldP spid="29" grpId="0" animBg="1"/>
      <p:bldP spid="30" grpId="0" animBg="1"/>
      <p:bldP spid="31" grpId="0" animBg="1"/>
      <p:bldP spid="32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131" y="271543"/>
            <a:ext cx="872370" cy="853287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19878" y="183607"/>
            <a:ext cx="298173" cy="96933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/>
        </p:nvSpPr>
        <p:spPr>
          <a:xfrm>
            <a:off x="318135" y="102870"/>
            <a:ext cx="3199130" cy="795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>
                <a:solidFill>
                  <a:schemeClr val="accent1">
                    <a:lumMod val="50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锐化空间滤波器</a:t>
            </a:r>
          </a:p>
        </p:txBody>
      </p:sp>
      <p:cxnSp>
        <p:nvCxnSpPr>
          <p:cNvPr id="4" name="直线连接符 4"/>
          <p:cNvCxnSpPr/>
          <p:nvPr/>
        </p:nvCxnSpPr>
        <p:spPr>
          <a:xfrm>
            <a:off x="3517265" y="500380"/>
            <a:ext cx="25895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177165" y="1437640"/>
            <a:ext cx="8805545" cy="194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Times New Roman Bold" panose="02020503050405090304" charset="0"/>
              <a:ea typeface="Times New Roman" panose="02020503050405090304" charset="0"/>
              <a:cs typeface="Times New Roman Italic" panose="02020503050405090304" charset="0"/>
              <a:sym typeface="+mn-ea"/>
            </a:endParaRPr>
          </a:p>
          <a:p>
            <a:pPr marL="800100" lvl="1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Times New Roman Bold" panose="02020503050405090304" charset="0"/>
              <a:ea typeface="Times New Roman" panose="02020503050405090304" charset="0"/>
              <a:cs typeface="Times New Roman Italic" panose="02020503050405090304" charset="0"/>
              <a:sym typeface="+mn-ea"/>
            </a:endParaRPr>
          </a:p>
          <a:p>
            <a:pPr marL="800100" lvl="1" indent="-342900" fontAlgn="auto">
              <a:buFont typeface="Wingdings" panose="05000000000000000000" pitchFamily="2" charset="2"/>
              <a:buChar char="n"/>
            </a:pPr>
            <a:endParaRPr kumimoji="1" lang="en-US" altLang="zh-CN" sz="2800" i="1" baseline="30000" dirty="0">
              <a:latin typeface="Times New Roman" panose="02020503050405090304" charset="0"/>
              <a:ea typeface="宋体" charset="0"/>
              <a:cs typeface="Times New Roman" panose="02020503050405090304" charset="0"/>
              <a:sym typeface="+mn-ea"/>
            </a:endParaRPr>
          </a:p>
          <a:p>
            <a:pPr marL="800100" lvl="1" indent="-342900" fontAlgn="auto">
              <a:buFont typeface="Wingdings" panose="05000000000000000000" pitchFamily="2" charset="2"/>
              <a:buChar char="n"/>
            </a:pPr>
            <a:endParaRPr kumimoji="1" lang="en-US" altLang="zh-CN" sz="2800" i="1" baseline="30000" dirty="0">
              <a:latin typeface="Times New Roman" panose="02020503050405090304" charset="0"/>
              <a:ea typeface="宋体" charset="0"/>
              <a:cs typeface="Times New Roman" panose="02020503050405090304" charset="0"/>
              <a:sym typeface="+mn-ea"/>
            </a:endParaRPr>
          </a:p>
          <a:p>
            <a:pPr marL="800100" lvl="1" indent="-342900" fontAlgn="auto">
              <a:buFont typeface="Wingdings" panose="05000000000000000000" pitchFamily="2" charset="2"/>
              <a:buChar char="n"/>
            </a:pPr>
            <a:endParaRPr kumimoji="1" lang="en-US" altLang="zh-CN" sz="2800" dirty="0">
              <a:solidFill>
                <a:schemeClr val="tx1"/>
              </a:solidFill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77165" y="1437640"/>
            <a:ext cx="8805545" cy="194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Times New Roman Bold" panose="02020503050405090304" charset="0"/>
              <a:ea typeface="Times New Roman" panose="02020503050405090304" charset="0"/>
              <a:cs typeface="Times New Roman Italic" panose="02020503050405090304" charset="0"/>
              <a:sym typeface="+mn-ea"/>
            </a:endParaRPr>
          </a:p>
          <a:p>
            <a:pPr marL="800100" lvl="1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Times New Roman Bold" panose="02020503050405090304" charset="0"/>
              <a:ea typeface="Times New Roman" panose="02020503050405090304" charset="0"/>
              <a:cs typeface="Times New Roman Italic" panose="02020503050405090304" charset="0"/>
              <a:sym typeface="+mn-ea"/>
            </a:endParaRPr>
          </a:p>
          <a:p>
            <a:pPr marL="800100" lvl="1" indent="-342900" fontAlgn="auto">
              <a:buFont typeface="Wingdings" panose="05000000000000000000" pitchFamily="2" charset="2"/>
              <a:buChar char="n"/>
            </a:pPr>
            <a:endParaRPr kumimoji="1" lang="en-US" altLang="zh-CN" sz="2800" i="1" baseline="30000" dirty="0">
              <a:latin typeface="Times New Roman" panose="02020503050405090304" charset="0"/>
              <a:ea typeface="宋体" charset="0"/>
              <a:cs typeface="Times New Roman" panose="02020503050405090304" charset="0"/>
              <a:sym typeface="+mn-ea"/>
            </a:endParaRPr>
          </a:p>
          <a:p>
            <a:pPr marL="800100" lvl="1" indent="-342900" fontAlgn="auto">
              <a:buFont typeface="Wingdings" panose="05000000000000000000" pitchFamily="2" charset="2"/>
              <a:buChar char="n"/>
            </a:pPr>
            <a:endParaRPr kumimoji="1" lang="en-US" altLang="zh-CN" sz="2800" i="1" baseline="30000" dirty="0">
              <a:latin typeface="Times New Roman" panose="02020503050405090304" charset="0"/>
              <a:ea typeface="宋体" charset="0"/>
              <a:cs typeface="Times New Roman" panose="02020503050405090304" charset="0"/>
              <a:sym typeface="+mn-ea"/>
            </a:endParaRPr>
          </a:p>
          <a:p>
            <a:pPr marL="800100" lvl="1" indent="-342900" fontAlgn="auto">
              <a:buFont typeface="Wingdings" panose="05000000000000000000" pitchFamily="2" charset="2"/>
              <a:buChar char="n"/>
            </a:pPr>
            <a:endParaRPr kumimoji="1" lang="en-US" altLang="zh-CN" sz="2800" dirty="0">
              <a:solidFill>
                <a:schemeClr val="tx1"/>
              </a:solidFill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+mn-ea"/>
            </a:endParaRPr>
          </a:p>
        </p:txBody>
      </p:sp>
      <p:sp>
        <p:nvSpPr>
          <p:cNvPr id="5" name="标题 1"/>
          <p:cNvSpPr txBox="1"/>
          <p:nvPr/>
        </p:nvSpPr>
        <p:spPr>
          <a:xfrm>
            <a:off x="502920" y="624840"/>
            <a:ext cx="4124325" cy="8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latin typeface="Times New Roman" panose="02020503050405090304" charset="0"/>
                <a:ea typeface="宋体" panose="02010600030101010101" pitchFamily="2" charset="-122"/>
                <a:cs typeface="Times New Roman" panose="02020503050405090304" charset="0"/>
              </a:rPr>
              <a:t>Sharpening Spatial Filters </a:t>
            </a:r>
          </a:p>
        </p:txBody>
      </p:sp>
      <p:sp>
        <p:nvSpPr>
          <p:cNvPr id="14" name="矩形 13"/>
          <p:cNvSpPr/>
          <p:nvPr/>
        </p:nvSpPr>
        <p:spPr>
          <a:xfrm>
            <a:off x="502920" y="1437640"/>
            <a:ext cx="8805545" cy="23736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indent="-342900" fontAlgn="auto">
              <a:buFont typeface="Wingdings" panose="05000000000000000000" pitchFamily="2" charset="2"/>
              <a:buChar char="n"/>
            </a:pPr>
            <a:r>
              <a:rPr kumimoji="1" lang="zh-CN" altLang="en-US" sz="2800" dirty="0">
                <a:latin typeface="Times New Roman Bold" panose="02020503050405090304" charset="0"/>
                <a:ea typeface="宋体" panose="02010600030101010101" pitchFamily="2" charset="-122"/>
                <a:cs typeface="Times New Roman Italic" panose="02020503050405090304" charset="0"/>
                <a:sym typeface="+mn-ea"/>
              </a:rPr>
              <a:t>一维函数 </a:t>
            </a:r>
            <a:r>
              <a:rPr kumimoji="1" lang="en-US" altLang="zh-CN" sz="2800" i="1" dirty="0">
                <a:latin typeface="Times New Roman Italic" panose="02020503050405090304" charset="0"/>
                <a:ea typeface="宋体" panose="02010600030101010101" pitchFamily="2" charset="-122"/>
                <a:cs typeface="Times New Roman Italic" panose="02020503050405090304" charset="0"/>
                <a:sym typeface="+mn-ea"/>
              </a:rPr>
              <a:t>f</a:t>
            </a:r>
            <a:r>
              <a:rPr kumimoji="1" lang="en-US" altLang="zh-CN" sz="2800" dirty="0">
                <a:latin typeface="Times New Roman" panose="02020503050405090304" charset="0"/>
                <a:ea typeface="宋体" panose="02010600030101010101" pitchFamily="2" charset="-122"/>
                <a:cs typeface="Times New Roman" panose="02020503050405090304" charset="0"/>
                <a:sym typeface="+mn-ea"/>
              </a:rPr>
              <a:t>(x) </a:t>
            </a:r>
            <a:r>
              <a:rPr kumimoji="1" lang="zh-CN" altLang="en-US" sz="2800" dirty="0">
                <a:latin typeface="Times New Roman Bold" panose="02020503050405090304" charset="0"/>
                <a:ea typeface="宋体" panose="02010600030101010101" pitchFamily="2" charset="-122"/>
                <a:cs typeface="Times New Roman Italic" panose="02020503050405090304" charset="0"/>
                <a:sym typeface="+mn-ea"/>
              </a:rPr>
              <a:t>的二阶导数（离散）</a:t>
            </a:r>
          </a:p>
          <a:p>
            <a:pPr marL="800100" lvl="1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Times New Roman Bold" panose="02020503050405090304" charset="0"/>
              <a:ea typeface="宋体" panose="02010600030101010101" pitchFamily="2" charset="-122"/>
              <a:cs typeface="Times New Roman Italic" panose="02020503050405090304" charset="0"/>
              <a:sym typeface="+mn-ea"/>
            </a:endParaRPr>
          </a:p>
          <a:p>
            <a:pPr marL="800100" lvl="1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Times New Roman Bold" panose="02020503050405090304" charset="0"/>
              <a:ea typeface="宋体" panose="02010600030101010101" pitchFamily="2" charset="-122"/>
              <a:cs typeface="Times New Roman Italic" panose="02020503050405090304" charset="0"/>
              <a:sym typeface="+mn-ea"/>
            </a:endParaRPr>
          </a:p>
          <a:p>
            <a:pPr marL="800100" lvl="1" indent="-342900" fontAlgn="auto">
              <a:buFont typeface="Wingdings" panose="05000000000000000000" pitchFamily="2" charset="2"/>
              <a:buChar char="n"/>
            </a:pPr>
            <a:endParaRPr kumimoji="1" lang="en-US" altLang="zh-CN" sz="2800" i="1" baseline="30000" dirty="0">
              <a:latin typeface="Times New Roman" panose="02020503050405090304" charset="0"/>
              <a:ea typeface="宋体" charset="0"/>
              <a:cs typeface="Times New Roman" panose="02020503050405090304" charset="0"/>
              <a:sym typeface="+mn-ea"/>
            </a:endParaRPr>
          </a:p>
          <a:p>
            <a:pPr marL="800100" lvl="1" indent="-342900" fontAlgn="auto">
              <a:buFont typeface="Wingdings" panose="05000000000000000000" pitchFamily="2" charset="2"/>
              <a:buChar char="n"/>
            </a:pPr>
            <a:endParaRPr kumimoji="1" lang="en-US" altLang="zh-CN" sz="2800" i="1" baseline="30000" dirty="0">
              <a:latin typeface="Times New Roman" panose="02020503050405090304" charset="0"/>
              <a:ea typeface="宋体" charset="0"/>
              <a:cs typeface="Times New Roman" panose="02020503050405090304" charset="0"/>
              <a:sym typeface="+mn-ea"/>
            </a:endParaRPr>
          </a:p>
          <a:p>
            <a:pPr marL="800100" lvl="1" indent="-342900" fontAlgn="auto">
              <a:buFont typeface="Wingdings" panose="05000000000000000000" pitchFamily="2" charset="2"/>
              <a:buChar char="n"/>
            </a:pPr>
            <a:endParaRPr kumimoji="1" lang="en-US" altLang="zh-CN" sz="2800" dirty="0">
              <a:solidFill>
                <a:schemeClr val="tx1"/>
              </a:solidFill>
              <a:latin typeface="Times New Roman" panose="02020503050405090304" charset="0"/>
              <a:ea typeface="宋体" panose="02010600030101010101" pitchFamily="2" charset="-122"/>
              <a:cs typeface="Times New Roman" panose="02020503050405090304" charset="0"/>
              <a:sym typeface="+mn-ea"/>
            </a:endParaRPr>
          </a:p>
        </p:txBody>
      </p:sp>
      <p:graphicFrame>
        <p:nvGraphicFramePr>
          <p:cNvPr id="16" name="object 4"/>
          <p:cNvGraphicFramePr>
            <a:graphicFrameLocks noGrp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633654918"/>
              </p:ext>
            </p:extLst>
          </p:nvPr>
        </p:nvGraphicFramePr>
        <p:xfrm>
          <a:off x="3352800" y="3811270"/>
          <a:ext cx="2914650" cy="7823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71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1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71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2320"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f(0)</a:t>
                      </a:r>
                    </a:p>
                  </a:txBody>
                  <a:tcPr marL="0" marR="0" marT="0" marB="0" anchor="ctr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f(1)</a:t>
                      </a:r>
                    </a:p>
                  </a:txBody>
                  <a:tcPr marL="0" marR="0" marT="0" marB="0" anchor="ctr">
                    <a:lnL w="9525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f(2)</a:t>
                      </a:r>
                    </a:p>
                  </a:txBody>
                  <a:tcPr marL="0" marR="0" marT="0" marB="0" anchor="ctr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" name="文本框 5"/>
          <p:cNvSpPr txBox="1"/>
          <p:nvPr/>
        </p:nvSpPr>
        <p:spPr>
          <a:xfrm>
            <a:off x="1271270" y="3941445"/>
            <a:ext cx="160528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kumimoji="1" lang="zh-CN" altLang="en-US" sz="2800" dirty="0">
                <a:latin typeface="Times New Roman Bold" panose="02020503050405090304" charset="0"/>
                <a:ea typeface="宋体" panose="02010600030101010101" pitchFamily="2" charset="-122"/>
                <a:cs typeface="Times New Roman Italic" panose="02020503050405090304" charset="0"/>
                <a:sym typeface="+mn-ea"/>
              </a:rPr>
              <a:t>一维函数</a:t>
            </a:r>
            <a:endParaRPr lang="zh-CN" altLang="en-US" sz="2800"/>
          </a:p>
        </p:txBody>
      </p:sp>
      <p:sp>
        <p:nvSpPr>
          <p:cNvPr id="7" name="文本框 6"/>
          <p:cNvSpPr txBox="1"/>
          <p:nvPr/>
        </p:nvSpPr>
        <p:spPr>
          <a:xfrm>
            <a:off x="1271270" y="4956810"/>
            <a:ext cx="160528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kumimoji="1" lang="zh-CN" altLang="en-US" sz="2800" dirty="0">
                <a:latin typeface="Times New Roman Bold" panose="02020503050405090304" charset="0"/>
                <a:ea typeface="宋体" panose="02010600030101010101" pitchFamily="2" charset="-122"/>
                <a:cs typeface="Times New Roman Italic" panose="02020503050405090304" charset="0"/>
                <a:sym typeface="+mn-ea"/>
              </a:rPr>
              <a:t>二阶导数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3701415" y="5057775"/>
            <a:ext cx="3124835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en-US" sz="2400">
                <a:latin typeface="Times New Roman Regular" panose="02020503050405090304" charset="0"/>
                <a:cs typeface="Times New Roman Regular" panose="02020503050405090304" charset="0"/>
                <a:sym typeface="+mn-ea"/>
              </a:rPr>
              <a:t>f(2)</a:t>
            </a:r>
            <a:r>
              <a:rPr kumimoji="1" lang="en-US" altLang="zh-CN" sz="2400" dirty="0">
                <a:latin typeface="宋体" charset="0"/>
                <a:ea typeface="宋体" charset="0"/>
                <a:cs typeface="Times New Roman Italic" panose="02020503050405090304" charset="0"/>
                <a:sym typeface="+mn-ea"/>
              </a:rPr>
              <a:t>＋</a:t>
            </a:r>
            <a:r>
              <a:rPr lang="en-US" sz="2400">
                <a:latin typeface="Times New Roman Regular" panose="02020503050405090304" charset="0"/>
                <a:cs typeface="Times New Roman Regular" panose="02020503050405090304" charset="0"/>
                <a:sym typeface="+mn-ea"/>
              </a:rPr>
              <a:t>f(0)</a:t>
            </a:r>
            <a:r>
              <a:rPr kumimoji="1" lang="en-US" altLang="zh-CN" sz="2400" dirty="0">
                <a:latin typeface="宋体" charset="0"/>
                <a:ea typeface="宋体" charset="0"/>
                <a:cs typeface="Times New Roman Italic" panose="02020503050405090304" charset="0"/>
                <a:sym typeface="+mn-ea"/>
              </a:rPr>
              <a:t>－</a:t>
            </a:r>
            <a:r>
              <a:rPr lang="en-US" sz="2400">
                <a:latin typeface="Times New Roman Regular" panose="02020503050405090304" charset="0"/>
                <a:cs typeface="Times New Roman Regular" panose="02020503050405090304" charset="0"/>
                <a:sym typeface="+mn-ea"/>
              </a:rPr>
              <a:t>2f(1)</a:t>
            </a:r>
            <a:endParaRPr lang="en-US" sz="2400" b="0">
              <a:latin typeface="Times New Roman Regular" panose="02020503050405090304" charset="0"/>
              <a:cs typeface="Times New Roman Regular" panose="02020503050405090304" charset="0"/>
            </a:endParaRPr>
          </a:p>
          <a:p>
            <a:pPr algn="l"/>
            <a:endParaRPr lang="zh-CN" altLang="en-US" sz="240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92300" y="2287270"/>
            <a:ext cx="5359400" cy="1244600"/>
          </a:xfrm>
          <a:prstGeom prst="rect">
            <a:avLst/>
          </a:prstGeom>
        </p:spPr>
      </p:pic>
      <p:sp>
        <p:nvSpPr>
          <p:cNvPr id="15" name="任意多边形 14"/>
          <p:cNvSpPr/>
          <p:nvPr/>
        </p:nvSpPr>
        <p:spPr>
          <a:xfrm>
            <a:off x="4680585" y="4463415"/>
            <a:ext cx="273685" cy="594360"/>
          </a:xfrm>
          <a:custGeom>
            <a:avLst/>
            <a:gdLst>
              <a:gd name="connisteX0" fmla="*/ 0 w 201295"/>
              <a:gd name="connsiteY0" fmla="*/ 0 h 402590"/>
              <a:gd name="connisteX1" fmla="*/ 133985 w 201295"/>
              <a:gd name="connsiteY1" fmla="*/ 167640 h 402590"/>
              <a:gd name="connisteX2" fmla="*/ 201295 w 201295"/>
              <a:gd name="connsiteY2" fmla="*/ 402590 h 40259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</a:cxnLst>
            <a:rect l="l" t="t" r="r" b="b"/>
            <a:pathLst>
              <a:path w="201295" h="402590">
                <a:moveTo>
                  <a:pt x="0" y="0"/>
                </a:moveTo>
                <a:cubicBezTo>
                  <a:pt x="25400" y="28575"/>
                  <a:pt x="93980" y="86995"/>
                  <a:pt x="133985" y="167640"/>
                </a:cubicBezTo>
                <a:cubicBezTo>
                  <a:pt x="173990" y="248285"/>
                  <a:pt x="190500" y="358775"/>
                  <a:pt x="201295" y="402590"/>
                </a:cubicBezTo>
              </a:path>
            </a:pathLst>
          </a:custGeom>
          <a:noFill/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131" y="271543"/>
            <a:ext cx="872370" cy="853287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19878" y="183607"/>
            <a:ext cx="298173" cy="96933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/>
        </p:nvSpPr>
        <p:spPr>
          <a:xfrm>
            <a:off x="318135" y="102870"/>
            <a:ext cx="3199130" cy="795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>
                <a:solidFill>
                  <a:schemeClr val="accent1">
                    <a:lumMod val="50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锐化空间滤波器</a:t>
            </a:r>
          </a:p>
        </p:txBody>
      </p:sp>
      <p:cxnSp>
        <p:nvCxnSpPr>
          <p:cNvPr id="4" name="直线连接符 4"/>
          <p:cNvCxnSpPr/>
          <p:nvPr/>
        </p:nvCxnSpPr>
        <p:spPr>
          <a:xfrm>
            <a:off x="3517265" y="500380"/>
            <a:ext cx="25895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177165" y="1437640"/>
            <a:ext cx="8805545" cy="194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Times New Roman Bold" panose="02020503050405090304" charset="0"/>
              <a:ea typeface="Times New Roman" panose="02020503050405090304" charset="0"/>
              <a:cs typeface="Times New Roman Italic" panose="02020503050405090304" charset="0"/>
              <a:sym typeface="+mn-ea"/>
            </a:endParaRPr>
          </a:p>
          <a:p>
            <a:pPr marL="800100" lvl="1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Times New Roman Bold" panose="02020503050405090304" charset="0"/>
              <a:ea typeface="Times New Roman" panose="02020503050405090304" charset="0"/>
              <a:cs typeface="Times New Roman Italic" panose="02020503050405090304" charset="0"/>
              <a:sym typeface="+mn-ea"/>
            </a:endParaRPr>
          </a:p>
          <a:p>
            <a:pPr marL="800100" lvl="1" indent="-342900" fontAlgn="auto">
              <a:buFont typeface="Wingdings" panose="05000000000000000000" pitchFamily="2" charset="2"/>
              <a:buChar char="n"/>
            </a:pPr>
            <a:endParaRPr kumimoji="1" lang="en-US" altLang="zh-CN" sz="2800" i="1" baseline="30000" dirty="0">
              <a:latin typeface="Times New Roman" panose="02020503050405090304" charset="0"/>
              <a:ea typeface="宋体" charset="0"/>
              <a:cs typeface="Times New Roman" panose="02020503050405090304" charset="0"/>
              <a:sym typeface="+mn-ea"/>
            </a:endParaRPr>
          </a:p>
          <a:p>
            <a:pPr marL="800100" lvl="1" indent="-342900" fontAlgn="auto">
              <a:buFont typeface="Wingdings" panose="05000000000000000000" pitchFamily="2" charset="2"/>
              <a:buChar char="n"/>
            </a:pPr>
            <a:endParaRPr kumimoji="1" lang="en-US" altLang="zh-CN" sz="2800" i="1" baseline="30000" dirty="0">
              <a:latin typeface="Times New Roman" panose="02020503050405090304" charset="0"/>
              <a:ea typeface="宋体" charset="0"/>
              <a:cs typeface="Times New Roman" panose="02020503050405090304" charset="0"/>
              <a:sym typeface="+mn-ea"/>
            </a:endParaRPr>
          </a:p>
          <a:p>
            <a:pPr marL="800100" lvl="1" indent="-342900" fontAlgn="auto">
              <a:buFont typeface="Wingdings" panose="05000000000000000000" pitchFamily="2" charset="2"/>
              <a:buChar char="n"/>
            </a:pPr>
            <a:endParaRPr kumimoji="1" lang="en-US" altLang="zh-CN" sz="2800" dirty="0">
              <a:solidFill>
                <a:schemeClr val="tx1"/>
              </a:solidFill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77165" y="1437640"/>
            <a:ext cx="8805545" cy="194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Times New Roman Bold" panose="02020503050405090304" charset="0"/>
              <a:ea typeface="Times New Roman" panose="02020503050405090304" charset="0"/>
              <a:cs typeface="Times New Roman Italic" panose="02020503050405090304" charset="0"/>
              <a:sym typeface="+mn-ea"/>
            </a:endParaRPr>
          </a:p>
          <a:p>
            <a:pPr marL="800100" lvl="1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Times New Roman Bold" panose="02020503050405090304" charset="0"/>
              <a:ea typeface="Times New Roman" panose="02020503050405090304" charset="0"/>
              <a:cs typeface="Times New Roman Italic" panose="02020503050405090304" charset="0"/>
              <a:sym typeface="+mn-ea"/>
            </a:endParaRPr>
          </a:p>
          <a:p>
            <a:pPr marL="800100" lvl="1" indent="-342900" fontAlgn="auto">
              <a:buFont typeface="Wingdings" panose="05000000000000000000" pitchFamily="2" charset="2"/>
              <a:buChar char="n"/>
            </a:pPr>
            <a:endParaRPr kumimoji="1" lang="en-US" altLang="zh-CN" sz="2800" i="1" baseline="30000" dirty="0">
              <a:latin typeface="Times New Roman" panose="02020503050405090304" charset="0"/>
              <a:ea typeface="宋体" charset="0"/>
              <a:cs typeface="Times New Roman" panose="02020503050405090304" charset="0"/>
              <a:sym typeface="+mn-ea"/>
            </a:endParaRPr>
          </a:p>
          <a:p>
            <a:pPr marL="800100" lvl="1" indent="-342900" fontAlgn="auto">
              <a:buFont typeface="Wingdings" panose="05000000000000000000" pitchFamily="2" charset="2"/>
              <a:buChar char="n"/>
            </a:pPr>
            <a:endParaRPr kumimoji="1" lang="en-US" altLang="zh-CN" sz="2800" i="1" baseline="30000" dirty="0">
              <a:latin typeface="Times New Roman" panose="02020503050405090304" charset="0"/>
              <a:ea typeface="宋体" charset="0"/>
              <a:cs typeface="Times New Roman" panose="02020503050405090304" charset="0"/>
              <a:sym typeface="+mn-ea"/>
            </a:endParaRPr>
          </a:p>
          <a:p>
            <a:pPr marL="800100" lvl="1" indent="-342900" fontAlgn="auto">
              <a:buFont typeface="Wingdings" panose="05000000000000000000" pitchFamily="2" charset="2"/>
              <a:buChar char="n"/>
            </a:pPr>
            <a:endParaRPr kumimoji="1" lang="en-US" altLang="zh-CN" sz="2800" dirty="0">
              <a:solidFill>
                <a:schemeClr val="tx1"/>
              </a:solidFill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+mn-ea"/>
            </a:endParaRPr>
          </a:p>
        </p:txBody>
      </p:sp>
      <p:sp>
        <p:nvSpPr>
          <p:cNvPr id="5" name="标题 1"/>
          <p:cNvSpPr txBox="1"/>
          <p:nvPr/>
        </p:nvSpPr>
        <p:spPr>
          <a:xfrm>
            <a:off x="502920" y="624840"/>
            <a:ext cx="4124325" cy="8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latin typeface="Times New Roman" panose="02020503050405090304" charset="0"/>
                <a:ea typeface="宋体" panose="02010600030101010101" pitchFamily="2" charset="-122"/>
                <a:cs typeface="Times New Roman" panose="02020503050405090304" charset="0"/>
              </a:rPr>
              <a:t>Sharpening Spatial Filters </a:t>
            </a:r>
          </a:p>
        </p:txBody>
      </p:sp>
      <p:sp>
        <p:nvSpPr>
          <p:cNvPr id="14" name="矩形 13"/>
          <p:cNvSpPr/>
          <p:nvPr/>
        </p:nvSpPr>
        <p:spPr>
          <a:xfrm>
            <a:off x="502920" y="1437640"/>
            <a:ext cx="8805545" cy="23736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indent="-342900" fontAlgn="auto">
              <a:buFont typeface="Wingdings" panose="05000000000000000000" pitchFamily="2" charset="2"/>
              <a:buChar char="n"/>
            </a:pPr>
            <a:r>
              <a:rPr kumimoji="1" lang="zh-CN" altLang="en-US" sz="2800" dirty="0">
                <a:latin typeface="Times New Roman Bold" panose="02020503050405090304" charset="0"/>
                <a:ea typeface="宋体" panose="02010600030101010101" pitchFamily="2" charset="-122"/>
                <a:cs typeface="Times New Roman Italic" panose="02020503050405090304" charset="0"/>
                <a:sym typeface="+mn-ea"/>
              </a:rPr>
              <a:t>一维函数 </a:t>
            </a:r>
            <a:r>
              <a:rPr kumimoji="1" lang="en-US" altLang="zh-CN" sz="2800" i="1" dirty="0">
                <a:latin typeface="Times New Roman Italic" panose="02020503050405090304" charset="0"/>
                <a:ea typeface="宋体" panose="02010600030101010101" pitchFamily="2" charset="-122"/>
                <a:cs typeface="Times New Roman Italic" panose="02020503050405090304" charset="0"/>
                <a:sym typeface="+mn-ea"/>
              </a:rPr>
              <a:t>f</a:t>
            </a:r>
            <a:r>
              <a:rPr kumimoji="1" lang="en-US" altLang="zh-CN" sz="2800" dirty="0">
                <a:latin typeface="Times New Roman" panose="02020503050405090304" charset="0"/>
                <a:ea typeface="宋体" panose="02010600030101010101" pitchFamily="2" charset="-122"/>
                <a:cs typeface="Times New Roman" panose="02020503050405090304" charset="0"/>
                <a:sym typeface="+mn-ea"/>
              </a:rPr>
              <a:t>(x) </a:t>
            </a:r>
            <a:r>
              <a:rPr kumimoji="1" lang="zh-CN" altLang="en-US" sz="2800" dirty="0">
                <a:latin typeface="Times New Roman Bold" panose="02020503050405090304" charset="0"/>
                <a:ea typeface="宋体" panose="02010600030101010101" pitchFamily="2" charset="-122"/>
                <a:cs typeface="Times New Roman Italic" panose="02020503050405090304" charset="0"/>
                <a:sym typeface="+mn-ea"/>
              </a:rPr>
              <a:t>导数实例（离散）</a:t>
            </a:r>
          </a:p>
          <a:p>
            <a:pPr marL="800100" lvl="1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Times New Roman Bold" panose="02020503050405090304" charset="0"/>
              <a:ea typeface="宋体" panose="02010600030101010101" pitchFamily="2" charset="-122"/>
              <a:cs typeface="Times New Roman Italic" panose="02020503050405090304" charset="0"/>
              <a:sym typeface="+mn-ea"/>
            </a:endParaRPr>
          </a:p>
          <a:p>
            <a:pPr marL="800100" lvl="1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Times New Roman Bold" panose="02020503050405090304" charset="0"/>
              <a:ea typeface="宋体" panose="02010600030101010101" pitchFamily="2" charset="-122"/>
              <a:cs typeface="Times New Roman Italic" panose="02020503050405090304" charset="0"/>
              <a:sym typeface="+mn-ea"/>
            </a:endParaRPr>
          </a:p>
          <a:p>
            <a:pPr marL="800100" lvl="1" indent="-342900" fontAlgn="auto">
              <a:buFont typeface="Wingdings" panose="05000000000000000000" pitchFamily="2" charset="2"/>
              <a:buChar char="n"/>
            </a:pPr>
            <a:endParaRPr kumimoji="1" lang="en-US" altLang="zh-CN" sz="2800" i="1" baseline="30000" dirty="0">
              <a:latin typeface="Times New Roman" panose="02020503050405090304" charset="0"/>
              <a:ea typeface="宋体" charset="0"/>
              <a:cs typeface="Times New Roman" panose="02020503050405090304" charset="0"/>
              <a:sym typeface="+mn-ea"/>
            </a:endParaRPr>
          </a:p>
          <a:p>
            <a:pPr marL="800100" lvl="1" indent="-342900" fontAlgn="auto">
              <a:buFont typeface="Wingdings" panose="05000000000000000000" pitchFamily="2" charset="2"/>
              <a:buChar char="n"/>
            </a:pPr>
            <a:endParaRPr kumimoji="1" lang="en-US" altLang="zh-CN" sz="2800" i="1" baseline="30000" dirty="0">
              <a:latin typeface="Times New Roman" panose="02020503050405090304" charset="0"/>
              <a:ea typeface="宋体" charset="0"/>
              <a:cs typeface="Times New Roman" panose="02020503050405090304" charset="0"/>
              <a:sym typeface="+mn-ea"/>
            </a:endParaRPr>
          </a:p>
          <a:p>
            <a:pPr marL="800100" lvl="1" indent="-342900" fontAlgn="auto">
              <a:buFont typeface="Wingdings" panose="05000000000000000000" pitchFamily="2" charset="2"/>
              <a:buChar char="n"/>
            </a:pPr>
            <a:endParaRPr kumimoji="1" lang="en-US" altLang="zh-CN" sz="2800" dirty="0">
              <a:solidFill>
                <a:schemeClr val="tx1"/>
              </a:solidFill>
              <a:latin typeface="Times New Roman" panose="02020503050405090304" charset="0"/>
              <a:ea typeface="宋体" panose="02010600030101010101" pitchFamily="2" charset="-122"/>
              <a:cs typeface="Times New Roman" panose="02020503050405090304" charset="0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035175"/>
            <a:ext cx="9144000" cy="4262755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131" y="271543"/>
            <a:ext cx="872370" cy="853287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19878" y="183607"/>
            <a:ext cx="298173" cy="96933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/>
        </p:nvSpPr>
        <p:spPr>
          <a:xfrm>
            <a:off x="318135" y="102870"/>
            <a:ext cx="3199130" cy="795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>
                <a:solidFill>
                  <a:schemeClr val="accent1">
                    <a:lumMod val="50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锐化空间滤波器</a:t>
            </a:r>
          </a:p>
        </p:txBody>
      </p:sp>
      <p:cxnSp>
        <p:nvCxnSpPr>
          <p:cNvPr id="4" name="直线连接符 4"/>
          <p:cNvCxnSpPr/>
          <p:nvPr/>
        </p:nvCxnSpPr>
        <p:spPr>
          <a:xfrm>
            <a:off x="3517265" y="500380"/>
            <a:ext cx="25895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177165" y="1437640"/>
            <a:ext cx="8805545" cy="194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Times New Roman Bold" panose="02020503050405090304" charset="0"/>
              <a:ea typeface="Times New Roman" panose="02020503050405090304" charset="0"/>
              <a:cs typeface="Times New Roman Italic" panose="02020503050405090304" charset="0"/>
              <a:sym typeface="+mn-ea"/>
            </a:endParaRPr>
          </a:p>
          <a:p>
            <a:pPr marL="800100" lvl="1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Times New Roman Bold" panose="02020503050405090304" charset="0"/>
              <a:ea typeface="Times New Roman" panose="02020503050405090304" charset="0"/>
              <a:cs typeface="Times New Roman Italic" panose="02020503050405090304" charset="0"/>
              <a:sym typeface="+mn-ea"/>
            </a:endParaRPr>
          </a:p>
          <a:p>
            <a:pPr marL="800100" lvl="1" indent="-342900" fontAlgn="auto">
              <a:buFont typeface="Wingdings" panose="05000000000000000000" pitchFamily="2" charset="2"/>
              <a:buChar char="n"/>
            </a:pPr>
            <a:endParaRPr kumimoji="1" lang="en-US" altLang="zh-CN" sz="2800" i="1" baseline="30000" dirty="0">
              <a:latin typeface="Times New Roman" panose="02020503050405090304" charset="0"/>
              <a:ea typeface="宋体" charset="0"/>
              <a:cs typeface="Times New Roman" panose="02020503050405090304" charset="0"/>
              <a:sym typeface="+mn-ea"/>
            </a:endParaRPr>
          </a:p>
          <a:p>
            <a:pPr marL="800100" lvl="1" indent="-342900" fontAlgn="auto">
              <a:buFont typeface="Wingdings" panose="05000000000000000000" pitchFamily="2" charset="2"/>
              <a:buChar char="n"/>
            </a:pPr>
            <a:endParaRPr kumimoji="1" lang="en-US" altLang="zh-CN" sz="2800" i="1" baseline="30000" dirty="0">
              <a:latin typeface="Times New Roman" panose="02020503050405090304" charset="0"/>
              <a:ea typeface="宋体" charset="0"/>
              <a:cs typeface="Times New Roman" panose="02020503050405090304" charset="0"/>
              <a:sym typeface="+mn-ea"/>
            </a:endParaRPr>
          </a:p>
          <a:p>
            <a:pPr marL="800100" lvl="1" indent="-342900" fontAlgn="auto">
              <a:buFont typeface="Wingdings" panose="05000000000000000000" pitchFamily="2" charset="2"/>
              <a:buChar char="n"/>
            </a:pPr>
            <a:endParaRPr kumimoji="1" lang="en-US" altLang="zh-CN" sz="2800" dirty="0">
              <a:solidFill>
                <a:schemeClr val="tx1"/>
              </a:solidFill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77165" y="1437640"/>
            <a:ext cx="8805545" cy="194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Times New Roman Bold" panose="02020503050405090304" charset="0"/>
              <a:ea typeface="Times New Roman" panose="02020503050405090304" charset="0"/>
              <a:cs typeface="Times New Roman Italic" panose="02020503050405090304" charset="0"/>
              <a:sym typeface="+mn-ea"/>
            </a:endParaRPr>
          </a:p>
          <a:p>
            <a:pPr marL="800100" lvl="1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Times New Roman Bold" panose="02020503050405090304" charset="0"/>
              <a:ea typeface="Times New Roman" panose="02020503050405090304" charset="0"/>
              <a:cs typeface="Times New Roman Italic" panose="02020503050405090304" charset="0"/>
              <a:sym typeface="+mn-ea"/>
            </a:endParaRPr>
          </a:p>
          <a:p>
            <a:pPr marL="800100" lvl="1" indent="-342900" fontAlgn="auto">
              <a:buFont typeface="Wingdings" panose="05000000000000000000" pitchFamily="2" charset="2"/>
              <a:buChar char="n"/>
            </a:pPr>
            <a:endParaRPr kumimoji="1" lang="en-US" altLang="zh-CN" sz="2800" i="1" baseline="30000" dirty="0">
              <a:latin typeface="Times New Roman" panose="02020503050405090304" charset="0"/>
              <a:ea typeface="宋体" charset="0"/>
              <a:cs typeface="Times New Roman" panose="02020503050405090304" charset="0"/>
              <a:sym typeface="+mn-ea"/>
            </a:endParaRPr>
          </a:p>
          <a:p>
            <a:pPr marL="800100" lvl="1" indent="-342900" fontAlgn="auto">
              <a:buFont typeface="Wingdings" panose="05000000000000000000" pitchFamily="2" charset="2"/>
              <a:buChar char="n"/>
            </a:pPr>
            <a:endParaRPr kumimoji="1" lang="en-US" altLang="zh-CN" sz="2800" i="1" baseline="30000" dirty="0">
              <a:latin typeface="Times New Roman" panose="02020503050405090304" charset="0"/>
              <a:ea typeface="宋体" charset="0"/>
              <a:cs typeface="Times New Roman" panose="02020503050405090304" charset="0"/>
              <a:sym typeface="+mn-ea"/>
            </a:endParaRPr>
          </a:p>
          <a:p>
            <a:pPr marL="800100" lvl="1" indent="-342900" fontAlgn="auto">
              <a:buFont typeface="Wingdings" panose="05000000000000000000" pitchFamily="2" charset="2"/>
              <a:buChar char="n"/>
            </a:pPr>
            <a:endParaRPr kumimoji="1" lang="en-US" altLang="zh-CN" sz="2800" dirty="0">
              <a:solidFill>
                <a:schemeClr val="tx1"/>
              </a:solidFill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+mn-ea"/>
            </a:endParaRPr>
          </a:p>
        </p:txBody>
      </p:sp>
      <p:sp>
        <p:nvSpPr>
          <p:cNvPr id="5" name="标题 1"/>
          <p:cNvSpPr txBox="1"/>
          <p:nvPr/>
        </p:nvSpPr>
        <p:spPr>
          <a:xfrm>
            <a:off x="502920" y="624840"/>
            <a:ext cx="4124325" cy="8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latin typeface="Times New Roman" panose="02020503050405090304" charset="0"/>
                <a:ea typeface="宋体" panose="02010600030101010101" pitchFamily="2" charset="-122"/>
                <a:cs typeface="Times New Roman" panose="02020503050405090304" charset="0"/>
              </a:rPr>
              <a:t>Sharpening Spatial Filters </a:t>
            </a:r>
          </a:p>
        </p:txBody>
      </p:sp>
      <p:sp>
        <p:nvSpPr>
          <p:cNvPr id="14" name="矩形 13"/>
          <p:cNvSpPr/>
          <p:nvPr/>
        </p:nvSpPr>
        <p:spPr>
          <a:xfrm>
            <a:off x="502920" y="1437640"/>
            <a:ext cx="8805545" cy="23736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indent="-342900" fontAlgn="auto">
              <a:buFont typeface="Wingdings" panose="05000000000000000000" pitchFamily="2" charset="2"/>
              <a:buChar char="n"/>
            </a:pPr>
            <a:r>
              <a:rPr kumimoji="1" lang="zh-CN" altLang="en-US" sz="2800" dirty="0">
                <a:latin typeface="Times New Roman Bold" panose="02020503050405090304" charset="0"/>
                <a:ea typeface="宋体" panose="02010600030101010101" pitchFamily="2" charset="-122"/>
                <a:cs typeface="Times New Roman Italic" panose="02020503050405090304" charset="0"/>
                <a:sym typeface="+mn-ea"/>
              </a:rPr>
              <a:t>一维函数 </a:t>
            </a:r>
            <a:r>
              <a:rPr kumimoji="1" lang="en-US" altLang="zh-CN" sz="2800" i="1" dirty="0">
                <a:latin typeface="Times New Roman Italic" panose="02020503050405090304" charset="0"/>
                <a:ea typeface="宋体" panose="02010600030101010101" pitchFamily="2" charset="-122"/>
                <a:cs typeface="Times New Roman Italic" panose="02020503050405090304" charset="0"/>
                <a:sym typeface="+mn-ea"/>
              </a:rPr>
              <a:t>f</a:t>
            </a:r>
            <a:r>
              <a:rPr kumimoji="1" lang="en-US" altLang="zh-CN" sz="2800" dirty="0">
                <a:latin typeface="Times New Roman" panose="02020503050405090304" charset="0"/>
                <a:ea typeface="宋体" panose="02010600030101010101" pitchFamily="2" charset="-122"/>
                <a:cs typeface="Times New Roman" panose="02020503050405090304" charset="0"/>
                <a:sym typeface="+mn-ea"/>
              </a:rPr>
              <a:t>(x) </a:t>
            </a:r>
            <a:r>
              <a:rPr kumimoji="1" lang="zh-CN" altLang="en-US" sz="2800" dirty="0">
                <a:latin typeface="Times New Roman Bold" panose="02020503050405090304" charset="0"/>
                <a:ea typeface="宋体" panose="02010600030101010101" pitchFamily="2" charset="-122"/>
                <a:cs typeface="Times New Roman Italic" panose="02020503050405090304" charset="0"/>
                <a:sym typeface="+mn-ea"/>
              </a:rPr>
              <a:t>导数实例（离散）</a:t>
            </a:r>
          </a:p>
          <a:p>
            <a:pPr marL="800100" lvl="1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Times New Roman Bold" panose="02020503050405090304" charset="0"/>
              <a:ea typeface="宋体" panose="02010600030101010101" pitchFamily="2" charset="-122"/>
              <a:cs typeface="Times New Roman Italic" panose="02020503050405090304" charset="0"/>
              <a:sym typeface="+mn-ea"/>
            </a:endParaRPr>
          </a:p>
          <a:p>
            <a:pPr marL="800100" lvl="1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Times New Roman Bold" panose="02020503050405090304" charset="0"/>
              <a:ea typeface="宋体" panose="02010600030101010101" pitchFamily="2" charset="-122"/>
              <a:cs typeface="Times New Roman Italic" panose="02020503050405090304" charset="0"/>
              <a:sym typeface="+mn-ea"/>
            </a:endParaRPr>
          </a:p>
          <a:p>
            <a:pPr marL="800100" lvl="1" indent="-342900" fontAlgn="auto">
              <a:buFont typeface="Wingdings" panose="05000000000000000000" pitchFamily="2" charset="2"/>
              <a:buChar char="n"/>
            </a:pPr>
            <a:endParaRPr kumimoji="1" lang="en-US" altLang="zh-CN" sz="2800" i="1" baseline="30000" dirty="0">
              <a:latin typeface="Times New Roman" panose="02020503050405090304" charset="0"/>
              <a:ea typeface="宋体" charset="0"/>
              <a:cs typeface="Times New Roman" panose="02020503050405090304" charset="0"/>
              <a:sym typeface="+mn-ea"/>
            </a:endParaRPr>
          </a:p>
          <a:p>
            <a:pPr marL="800100" lvl="1" indent="-342900" fontAlgn="auto">
              <a:buFont typeface="Wingdings" panose="05000000000000000000" pitchFamily="2" charset="2"/>
              <a:buChar char="n"/>
            </a:pPr>
            <a:endParaRPr kumimoji="1" lang="en-US" altLang="zh-CN" sz="2800" i="1" baseline="30000" dirty="0">
              <a:latin typeface="Times New Roman" panose="02020503050405090304" charset="0"/>
              <a:ea typeface="宋体" charset="0"/>
              <a:cs typeface="Times New Roman" panose="02020503050405090304" charset="0"/>
              <a:sym typeface="+mn-ea"/>
            </a:endParaRPr>
          </a:p>
          <a:p>
            <a:pPr marL="800100" lvl="1" indent="-342900" fontAlgn="auto">
              <a:buFont typeface="Wingdings" panose="05000000000000000000" pitchFamily="2" charset="2"/>
              <a:buChar char="n"/>
            </a:pPr>
            <a:endParaRPr kumimoji="1" lang="en-US" altLang="zh-CN" sz="2800" dirty="0">
              <a:solidFill>
                <a:schemeClr val="tx1"/>
              </a:solidFill>
              <a:latin typeface="Times New Roman" panose="02020503050405090304" charset="0"/>
              <a:ea typeface="宋体" panose="02010600030101010101" pitchFamily="2" charset="-122"/>
              <a:cs typeface="Times New Roman" panose="02020503050405090304" charset="0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035175"/>
            <a:ext cx="9144000" cy="4262755"/>
          </a:xfrm>
          <a:prstGeom prst="rect">
            <a:avLst/>
          </a:prstGeom>
        </p:spPr>
      </p:pic>
      <p:sp>
        <p:nvSpPr>
          <p:cNvPr id="6" name="椭圆 5"/>
          <p:cNvSpPr/>
          <p:nvPr/>
        </p:nvSpPr>
        <p:spPr>
          <a:xfrm>
            <a:off x="2553970" y="2506345"/>
            <a:ext cx="235585" cy="235585"/>
          </a:xfrm>
          <a:prstGeom prst="ellipse">
            <a:avLst/>
          </a:prstGeom>
          <a:noFill/>
          <a:ln w="53975" cmpd="sng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4331970" y="4306570"/>
            <a:ext cx="235585" cy="235585"/>
          </a:xfrm>
          <a:prstGeom prst="ellipse">
            <a:avLst/>
          </a:prstGeom>
          <a:noFill/>
          <a:ln w="53975" cmpd="sng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6085840" y="4306570"/>
            <a:ext cx="235585" cy="235585"/>
          </a:xfrm>
          <a:prstGeom prst="ellipse">
            <a:avLst/>
          </a:prstGeom>
          <a:noFill/>
          <a:ln w="53975" cmpd="sng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6445250" y="2517140"/>
            <a:ext cx="235585" cy="235585"/>
          </a:xfrm>
          <a:prstGeom prst="ellipse">
            <a:avLst/>
          </a:prstGeom>
          <a:noFill/>
          <a:ln w="53975" cmpd="sng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131" y="271543"/>
            <a:ext cx="872370" cy="853287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19878" y="183607"/>
            <a:ext cx="298173" cy="96933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/>
        </p:nvSpPr>
        <p:spPr>
          <a:xfrm>
            <a:off x="318135" y="102870"/>
            <a:ext cx="3199130" cy="795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>
                <a:solidFill>
                  <a:schemeClr val="accent1">
                    <a:lumMod val="50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锐化空间滤波器</a:t>
            </a:r>
          </a:p>
        </p:txBody>
      </p:sp>
      <p:cxnSp>
        <p:nvCxnSpPr>
          <p:cNvPr id="4" name="直线连接符 4"/>
          <p:cNvCxnSpPr/>
          <p:nvPr/>
        </p:nvCxnSpPr>
        <p:spPr>
          <a:xfrm>
            <a:off x="3517265" y="500380"/>
            <a:ext cx="25895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177165" y="1437640"/>
            <a:ext cx="8805545" cy="194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Times New Roman Bold" panose="02020503050405090304" charset="0"/>
              <a:ea typeface="Times New Roman" panose="02020503050405090304" charset="0"/>
              <a:cs typeface="Times New Roman Italic" panose="02020503050405090304" charset="0"/>
              <a:sym typeface="+mn-ea"/>
            </a:endParaRPr>
          </a:p>
          <a:p>
            <a:pPr marL="800100" lvl="1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Times New Roman Bold" panose="02020503050405090304" charset="0"/>
              <a:ea typeface="Times New Roman" panose="02020503050405090304" charset="0"/>
              <a:cs typeface="Times New Roman Italic" panose="02020503050405090304" charset="0"/>
              <a:sym typeface="+mn-ea"/>
            </a:endParaRPr>
          </a:p>
          <a:p>
            <a:pPr marL="800100" lvl="1" indent="-342900" fontAlgn="auto">
              <a:buFont typeface="Wingdings" panose="05000000000000000000" pitchFamily="2" charset="2"/>
              <a:buChar char="n"/>
            </a:pPr>
            <a:endParaRPr kumimoji="1" lang="en-US" altLang="zh-CN" sz="2800" i="1" baseline="30000" dirty="0">
              <a:latin typeface="Times New Roman" panose="02020503050405090304" charset="0"/>
              <a:ea typeface="宋体" charset="0"/>
              <a:cs typeface="Times New Roman" panose="02020503050405090304" charset="0"/>
              <a:sym typeface="+mn-ea"/>
            </a:endParaRPr>
          </a:p>
          <a:p>
            <a:pPr marL="800100" lvl="1" indent="-342900" fontAlgn="auto">
              <a:buFont typeface="Wingdings" panose="05000000000000000000" pitchFamily="2" charset="2"/>
              <a:buChar char="n"/>
            </a:pPr>
            <a:endParaRPr kumimoji="1" lang="en-US" altLang="zh-CN" sz="2800" i="1" baseline="30000" dirty="0">
              <a:latin typeface="Times New Roman" panose="02020503050405090304" charset="0"/>
              <a:ea typeface="宋体" charset="0"/>
              <a:cs typeface="Times New Roman" panose="02020503050405090304" charset="0"/>
              <a:sym typeface="+mn-ea"/>
            </a:endParaRPr>
          </a:p>
          <a:p>
            <a:pPr marL="800100" lvl="1" indent="-342900" fontAlgn="auto">
              <a:buFont typeface="Wingdings" panose="05000000000000000000" pitchFamily="2" charset="2"/>
              <a:buChar char="n"/>
            </a:pPr>
            <a:endParaRPr kumimoji="1" lang="en-US" altLang="zh-CN" sz="2800" dirty="0">
              <a:solidFill>
                <a:schemeClr val="tx1"/>
              </a:solidFill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77165" y="1437640"/>
            <a:ext cx="8805545" cy="194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Times New Roman Bold" panose="02020503050405090304" charset="0"/>
              <a:ea typeface="Times New Roman" panose="02020503050405090304" charset="0"/>
              <a:cs typeface="Times New Roman Italic" panose="02020503050405090304" charset="0"/>
              <a:sym typeface="+mn-ea"/>
            </a:endParaRPr>
          </a:p>
          <a:p>
            <a:pPr marL="800100" lvl="1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Times New Roman Bold" panose="02020503050405090304" charset="0"/>
              <a:ea typeface="Times New Roman" panose="02020503050405090304" charset="0"/>
              <a:cs typeface="Times New Roman Italic" panose="02020503050405090304" charset="0"/>
              <a:sym typeface="+mn-ea"/>
            </a:endParaRPr>
          </a:p>
          <a:p>
            <a:pPr marL="800100" lvl="1" indent="-342900" fontAlgn="auto">
              <a:buFont typeface="Wingdings" panose="05000000000000000000" pitchFamily="2" charset="2"/>
              <a:buChar char="n"/>
            </a:pPr>
            <a:endParaRPr kumimoji="1" lang="en-US" altLang="zh-CN" sz="2800" i="1" baseline="30000" dirty="0">
              <a:latin typeface="Times New Roman" panose="02020503050405090304" charset="0"/>
              <a:ea typeface="宋体" charset="0"/>
              <a:cs typeface="Times New Roman" panose="02020503050405090304" charset="0"/>
              <a:sym typeface="+mn-ea"/>
            </a:endParaRPr>
          </a:p>
          <a:p>
            <a:pPr marL="800100" lvl="1" indent="-342900" fontAlgn="auto">
              <a:buFont typeface="Wingdings" panose="05000000000000000000" pitchFamily="2" charset="2"/>
              <a:buChar char="n"/>
            </a:pPr>
            <a:endParaRPr kumimoji="1" lang="en-US" altLang="zh-CN" sz="2800" i="1" baseline="30000" dirty="0">
              <a:latin typeface="Times New Roman" panose="02020503050405090304" charset="0"/>
              <a:ea typeface="宋体" charset="0"/>
              <a:cs typeface="Times New Roman" panose="02020503050405090304" charset="0"/>
              <a:sym typeface="+mn-ea"/>
            </a:endParaRPr>
          </a:p>
          <a:p>
            <a:pPr marL="800100" lvl="1" indent="-342900" fontAlgn="auto">
              <a:buFont typeface="Wingdings" panose="05000000000000000000" pitchFamily="2" charset="2"/>
              <a:buChar char="n"/>
            </a:pPr>
            <a:endParaRPr kumimoji="1" lang="en-US" altLang="zh-CN" sz="2800" dirty="0">
              <a:solidFill>
                <a:schemeClr val="tx1"/>
              </a:solidFill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+mn-ea"/>
            </a:endParaRPr>
          </a:p>
        </p:txBody>
      </p:sp>
      <p:sp>
        <p:nvSpPr>
          <p:cNvPr id="5" name="标题 1"/>
          <p:cNvSpPr txBox="1"/>
          <p:nvPr/>
        </p:nvSpPr>
        <p:spPr>
          <a:xfrm>
            <a:off x="502920" y="624840"/>
            <a:ext cx="4124325" cy="8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latin typeface="Times New Roman" panose="02020503050405090304" charset="0"/>
                <a:ea typeface="宋体" panose="02010600030101010101" pitchFamily="2" charset="-122"/>
                <a:cs typeface="Times New Roman" panose="02020503050405090304" charset="0"/>
              </a:rPr>
              <a:t>Sharpening Spatial Filters </a:t>
            </a:r>
          </a:p>
        </p:txBody>
      </p:sp>
      <p:sp>
        <p:nvSpPr>
          <p:cNvPr id="14" name="矩形 13"/>
          <p:cNvSpPr/>
          <p:nvPr/>
        </p:nvSpPr>
        <p:spPr>
          <a:xfrm>
            <a:off x="502920" y="1437640"/>
            <a:ext cx="8805545" cy="23736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indent="-342900" fontAlgn="auto">
              <a:buFont typeface="Wingdings" panose="05000000000000000000" pitchFamily="2" charset="2"/>
              <a:buChar char="n"/>
            </a:pPr>
            <a:r>
              <a:rPr kumimoji="1" lang="zh-CN" altLang="en-US" sz="2800" dirty="0">
                <a:latin typeface="Times New Roman Bold" panose="02020503050405090304" charset="0"/>
                <a:ea typeface="宋体" panose="02010600030101010101" pitchFamily="2" charset="-122"/>
                <a:cs typeface="Times New Roman Italic" panose="02020503050405090304" charset="0"/>
                <a:sym typeface="+mn-ea"/>
              </a:rPr>
              <a:t>一维函数 </a:t>
            </a:r>
            <a:r>
              <a:rPr kumimoji="1" lang="en-US" altLang="zh-CN" sz="2800" i="1" dirty="0">
                <a:latin typeface="Times New Roman Italic" panose="02020503050405090304" charset="0"/>
                <a:ea typeface="宋体" panose="02010600030101010101" pitchFamily="2" charset="-122"/>
                <a:cs typeface="Times New Roman Italic" panose="02020503050405090304" charset="0"/>
                <a:sym typeface="+mn-ea"/>
              </a:rPr>
              <a:t>f</a:t>
            </a:r>
            <a:r>
              <a:rPr kumimoji="1" lang="en-US" altLang="zh-CN" sz="2800" dirty="0">
                <a:latin typeface="Times New Roman" panose="02020503050405090304" charset="0"/>
                <a:ea typeface="宋体" panose="02010600030101010101" pitchFamily="2" charset="-122"/>
                <a:cs typeface="Times New Roman" panose="02020503050405090304" charset="0"/>
                <a:sym typeface="+mn-ea"/>
              </a:rPr>
              <a:t>(x) </a:t>
            </a:r>
            <a:r>
              <a:rPr kumimoji="1" lang="zh-CN" altLang="en-US" sz="2800" dirty="0">
                <a:latin typeface="Times New Roman Bold" panose="02020503050405090304" charset="0"/>
                <a:ea typeface="宋体" panose="02010600030101010101" pitchFamily="2" charset="-122"/>
                <a:cs typeface="Times New Roman Italic" panose="02020503050405090304" charset="0"/>
                <a:sym typeface="+mn-ea"/>
              </a:rPr>
              <a:t>导数实例（离散）</a:t>
            </a:r>
          </a:p>
          <a:p>
            <a:pPr marL="800100" lvl="1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Times New Roman Bold" panose="02020503050405090304" charset="0"/>
              <a:ea typeface="宋体" panose="02010600030101010101" pitchFamily="2" charset="-122"/>
              <a:cs typeface="Times New Roman Italic" panose="02020503050405090304" charset="0"/>
              <a:sym typeface="+mn-ea"/>
            </a:endParaRPr>
          </a:p>
          <a:p>
            <a:pPr marL="800100" lvl="1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Times New Roman Bold" panose="02020503050405090304" charset="0"/>
              <a:ea typeface="宋体" panose="02010600030101010101" pitchFamily="2" charset="-122"/>
              <a:cs typeface="Times New Roman Italic" panose="02020503050405090304" charset="0"/>
              <a:sym typeface="+mn-ea"/>
            </a:endParaRPr>
          </a:p>
          <a:p>
            <a:pPr marL="800100" lvl="1" indent="-342900" fontAlgn="auto">
              <a:buFont typeface="Wingdings" panose="05000000000000000000" pitchFamily="2" charset="2"/>
              <a:buChar char="n"/>
            </a:pPr>
            <a:endParaRPr kumimoji="1" lang="en-US" altLang="zh-CN" sz="2800" i="1" baseline="30000" dirty="0">
              <a:latin typeface="Times New Roman" panose="02020503050405090304" charset="0"/>
              <a:ea typeface="宋体" charset="0"/>
              <a:cs typeface="Times New Roman" panose="02020503050405090304" charset="0"/>
              <a:sym typeface="+mn-ea"/>
            </a:endParaRPr>
          </a:p>
          <a:p>
            <a:pPr marL="800100" lvl="1" indent="-342900" fontAlgn="auto">
              <a:buFont typeface="Wingdings" panose="05000000000000000000" pitchFamily="2" charset="2"/>
              <a:buChar char="n"/>
            </a:pPr>
            <a:endParaRPr kumimoji="1" lang="en-US" altLang="zh-CN" sz="2800" i="1" baseline="30000" dirty="0">
              <a:latin typeface="Times New Roman" panose="02020503050405090304" charset="0"/>
              <a:ea typeface="宋体" charset="0"/>
              <a:cs typeface="Times New Roman" panose="02020503050405090304" charset="0"/>
              <a:sym typeface="+mn-ea"/>
            </a:endParaRPr>
          </a:p>
          <a:p>
            <a:pPr marL="800100" lvl="1" indent="-342900" fontAlgn="auto">
              <a:buFont typeface="Wingdings" panose="05000000000000000000" pitchFamily="2" charset="2"/>
              <a:buChar char="n"/>
            </a:pPr>
            <a:endParaRPr kumimoji="1" lang="en-US" altLang="zh-CN" sz="2800" dirty="0">
              <a:solidFill>
                <a:schemeClr val="tx1"/>
              </a:solidFill>
              <a:latin typeface="Times New Roman" panose="02020503050405090304" charset="0"/>
              <a:ea typeface="宋体" panose="02010600030101010101" pitchFamily="2" charset="-122"/>
              <a:cs typeface="Times New Roman" panose="02020503050405090304" charset="0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035175"/>
            <a:ext cx="9144000" cy="4262755"/>
          </a:xfrm>
          <a:prstGeom prst="rect">
            <a:avLst/>
          </a:prstGeom>
        </p:spPr>
      </p:pic>
      <p:sp>
        <p:nvSpPr>
          <p:cNvPr id="6" name="椭圆 5"/>
          <p:cNvSpPr/>
          <p:nvPr/>
        </p:nvSpPr>
        <p:spPr>
          <a:xfrm>
            <a:off x="2553970" y="2506345"/>
            <a:ext cx="235585" cy="235585"/>
          </a:xfrm>
          <a:prstGeom prst="ellipse">
            <a:avLst/>
          </a:prstGeom>
          <a:noFill/>
          <a:ln w="53975" cmpd="sng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4331970" y="4306570"/>
            <a:ext cx="235585" cy="235585"/>
          </a:xfrm>
          <a:prstGeom prst="ellipse">
            <a:avLst/>
          </a:prstGeom>
          <a:noFill/>
          <a:ln w="53975" cmpd="sng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6085840" y="4306570"/>
            <a:ext cx="235585" cy="235585"/>
          </a:xfrm>
          <a:prstGeom prst="ellipse">
            <a:avLst/>
          </a:prstGeom>
          <a:noFill/>
          <a:ln w="53975" cmpd="sng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6445250" y="2517140"/>
            <a:ext cx="235585" cy="235585"/>
          </a:xfrm>
          <a:prstGeom prst="ellipse">
            <a:avLst/>
          </a:prstGeom>
          <a:noFill/>
          <a:ln w="53975" cmpd="sng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2459355" y="4972050"/>
            <a:ext cx="396875" cy="1431925"/>
          </a:xfrm>
          <a:prstGeom prst="rect">
            <a:avLst/>
          </a:prstGeom>
          <a:noFill/>
          <a:ln w="25400" cmpd="sng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4230370" y="4972050"/>
            <a:ext cx="396875" cy="1431925"/>
          </a:xfrm>
          <a:prstGeom prst="rect">
            <a:avLst/>
          </a:prstGeom>
          <a:noFill/>
          <a:ln w="25400" cmpd="sng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5991225" y="4972050"/>
            <a:ext cx="340995" cy="1431925"/>
          </a:xfrm>
          <a:prstGeom prst="rect">
            <a:avLst/>
          </a:prstGeom>
          <a:noFill/>
          <a:ln w="25400" cmpd="sng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/>
          <p:cNvSpPr/>
          <p:nvPr/>
        </p:nvSpPr>
        <p:spPr>
          <a:xfrm>
            <a:off x="6332220" y="4972050"/>
            <a:ext cx="396875" cy="1431925"/>
          </a:xfrm>
          <a:prstGeom prst="rect">
            <a:avLst/>
          </a:prstGeom>
          <a:noFill/>
          <a:ln w="25400" cmpd="sng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131" y="271543"/>
            <a:ext cx="872370" cy="853287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19878" y="183607"/>
            <a:ext cx="298173" cy="96933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/>
        </p:nvSpPr>
        <p:spPr>
          <a:xfrm>
            <a:off x="318135" y="102870"/>
            <a:ext cx="3199130" cy="795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>
                <a:solidFill>
                  <a:schemeClr val="accent1">
                    <a:lumMod val="50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锐化空间滤波器</a:t>
            </a:r>
          </a:p>
        </p:txBody>
      </p:sp>
      <p:cxnSp>
        <p:nvCxnSpPr>
          <p:cNvPr id="4" name="直线连接符 4"/>
          <p:cNvCxnSpPr/>
          <p:nvPr/>
        </p:nvCxnSpPr>
        <p:spPr>
          <a:xfrm>
            <a:off x="3517265" y="500380"/>
            <a:ext cx="25895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177165" y="1437640"/>
            <a:ext cx="8805545" cy="194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Times New Roman Bold" panose="02020503050405090304" charset="0"/>
              <a:ea typeface="Times New Roman" panose="02020503050405090304" charset="0"/>
              <a:cs typeface="Times New Roman Italic" panose="02020503050405090304" charset="0"/>
              <a:sym typeface="+mn-ea"/>
            </a:endParaRPr>
          </a:p>
          <a:p>
            <a:pPr marL="800100" lvl="1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Times New Roman Bold" panose="02020503050405090304" charset="0"/>
              <a:ea typeface="Times New Roman" panose="02020503050405090304" charset="0"/>
              <a:cs typeface="Times New Roman Italic" panose="02020503050405090304" charset="0"/>
              <a:sym typeface="+mn-ea"/>
            </a:endParaRPr>
          </a:p>
          <a:p>
            <a:pPr marL="800100" lvl="1" indent="-342900" fontAlgn="auto">
              <a:buFont typeface="Wingdings" panose="05000000000000000000" pitchFamily="2" charset="2"/>
              <a:buChar char="n"/>
            </a:pPr>
            <a:endParaRPr kumimoji="1" lang="en-US" altLang="zh-CN" sz="2800" i="1" baseline="30000" dirty="0">
              <a:latin typeface="Times New Roman" panose="02020503050405090304" charset="0"/>
              <a:ea typeface="宋体" charset="0"/>
              <a:cs typeface="Times New Roman" panose="02020503050405090304" charset="0"/>
              <a:sym typeface="+mn-ea"/>
            </a:endParaRPr>
          </a:p>
          <a:p>
            <a:pPr marL="800100" lvl="1" indent="-342900" fontAlgn="auto">
              <a:buFont typeface="Wingdings" panose="05000000000000000000" pitchFamily="2" charset="2"/>
              <a:buChar char="n"/>
            </a:pPr>
            <a:endParaRPr kumimoji="1" lang="en-US" altLang="zh-CN" sz="2800" i="1" baseline="30000" dirty="0">
              <a:latin typeface="Times New Roman" panose="02020503050405090304" charset="0"/>
              <a:ea typeface="宋体" charset="0"/>
              <a:cs typeface="Times New Roman" panose="02020503050405090304" charset="0"/>
              <a:sym typeface="+mn-ea"/>
            </a:endParaRPr>
          </a:p>
          <a:p>
            <a:pPr marL="800100" lvl="1" indent="-342900" fontAlgn="auto">
              <a:buFont typeface="Wingdings" panose="05000000000000000000" pitchFamily="2" charset="2"/>
              <a:buChar char="n"/>
            </a:pPr>
            <a:endParaRPr kumimoji="1" lang="en-US" altLang="zh-CN" sz="2800" dirty="0">
              <a:solidFill>
                <a:schemeClr val="tx1"/>
              </a:solidFill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77165" y="1437640"/>
            <a:ext cx="8805545" cy="194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Times New Roman Bold" panose="02020503050405090304" charset="0"/>
              <a:ea typeface="Times New Roman" panose="02020503050405090304" charset="0"/>
              <a:cs typeface="Times New Roman Italic" panose="02020503050405090304" charset="0"/>
              <a:sym typeface="+mn-ea"/>
            </a:endParaRPr>
          </a:p>
          <a:p>
            <a:pPr marL="800100" lvl="1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Times New Roman Bold" panose="02020503050405090304" charset="0"/>
              <a:ea typeface="Times New Roman" panose="02020503050405090304" charset="0"/>
              <a:cs typeface="Times New Roman Italic" panose="02020503050405090304" charset="0"/>
              <a:sym typeface="+mn-ea"/>
            </a:endParaRPr>
          </a:p>
          <a:p>
            <a:pPr marL="800100" lvl="1" indent="-342900" fontAlgn="auto">
              <a:buFont typeface="Wingdings" panose="05000000000000000000" pitchFamily="2" charset="2"/>
              <a:buChar char="n"/>
            </a:pPr>
            <a:endParaRPr kumimoji="1" lang="en-US" altLang="zh-CN" sz="2800" i="1" baseline="30000" dirty="0">
              <a:latin typeface="Times New Roman" panose="02020503050405090304" charset="0"/>
              <a:ea typeface="宋体" charset="0"/>
              <a:cs typeface="Times New Roman" panose="02020503050405090304" charset="0"/>
              <a:sym typeface="+mn-ea"/>
            </a:endParaRPr>
          </a:p>
          <a:p>
            <a:pPr marL="800100" lvl="1" indent="-342900" fontAlgn="auto">
              <a:buFont typeface="Wingdings" panose="05000000000000000000" pitchFamily="2" charset="2"/>
              <a:buChar char="n"/>
            </a:pPr>
            <a:endParaRPr kumimoji="1" lang="en-US" altLang="zh-CN" sz="2800" i="1" baseline="30000" dirty="0">
              <a:latin typeface="Times New Roman" panose="02020503050405090304" charset="0"/>
              <a:ea typeface="宋体" charset="0"/>
              <a:cs typeface="Times New Roman" panose="02020503050405090304" charset="0"/>
              <a:sym typeface="+mn-ea"/>
            </a:endParaRPr>
          </a:p>
          <a:p>
            <a:pPr marL="800100" lvl="1" indent="-342900" fontAlgn="auto">
              <a:buFont typeface="Wingdings" panose="05000000000000000000" pitchFamily="2" charset="2"/>
              <a:buChar char="n"/>
            </a:pPr>
            <a:endParaRPr kumimoji="1" lang="en-US" altLang="zh-CN" sz="2800" dirty="0">
              <a:solidFill>
                <a:schemeClr val="tx1"/>
              </a:solidFill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+mn-ea"/>
            </a:endParaRPr>
          </a:p>
        </p:txBody>
      </p:sp>
      <p:sp>
        <p:nvSpPr>
          <p:cNvPr id="5" name="标题 1"/>
          <p:cNvSpPr txBox="1"/>
          <p:nvPr/>
        </p:nvSpPr>
        <p:spPr>
          <a:xfrm>
            <a:off x="502920" y="624840"/>
            <a:ext cx="4124325" cy="8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latin typeface="Times New Roman" panose="02020503050405090304" charset="0"/>
                <a:ea typeface="宋体" panose="02010600030101010101" pitchFamily="2" charset="-122"/>
                <a:cs typeface="Times New Roman" panose="02020503050405090304" charset="0"/>
              </a:rPr>
              <a:t>Sharpening Spatial Filters </a:t>
            </a:r>
          </a:p>
        </p:txBody>
      </p:sp>
      <p:sp>
        <p:nvSpPr>
          <p:cNvPr id="14" name="矩形 13"/>
          <p:cNvSpPr/>
          <p:nvPr/>
        </p:nvSpPr>
        <p:spPr>
          <a:xfrm>
            <a:off x="502920" y="1437640"/>
            <a:ext cx="8805545" cy="23736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indent="-342900" fontAlgn="auto">
              <a:buFont typeface="Wingdings" panose="05000000000000000000" pitchFamily="2" charset="2"/>
              <a:buChar char="n"/>
            </a:pPr>
            <a:r>
              <a:rPr kumimoji="1" lang="zh-CN" altLang="en-US" sz="2800" dirty="0">
                <a:latin typeface="Times New Roman Bold" panose="02020503050405090304" charset="0"/>
                <a:ea typeface="宋体" panose="02010600030101010101" pitchFamily="2" charset="-122"/>
                <a:cs typeface="Times New Roman Italic" panose="02020503050405090304" charset="0"/>
                <a:sym typeface="+mn-ea"/>
              </a:rPr>
              <a:t>一维函数 </a:t>
            </a:r>
            <a:r>
              <a:rPr kumimoji="1" lang="en-US" altLang="zh-CN" sz="2800" i="1" dirty="0">
                <a:latin typeface="Times New Roman Italic" panose="02020503050405090304" charset="0"/>
                <a:ea typeface="宋体" panose="02010600030101010101" pitchFamily="2" charset="-122"/>
                <a:cs typeface="Times New Roman Italic" panose="02020503050405090304" charset="0"/>
                <a:sym typeface="+mn-ea"/>
              </a:rPr>
              <a:t>f</a:t>
            </a:r>
            <a:r>
              <a:rPr kumimoji="1" lang="en-US" altLang="zh-CN" sz="2800" dirty="0">
                <a:latin typeface="Times New Roman" panose="02020503050405090304" charset="0"/>
                <a:ea typeface="宋体" panose="02010600030101010101" pitchFamily="2" charset="-122"/>
                <a:cs typeface="Times New Roman" panose="02020503050405090304" charset="0"/>
                <a:sym typeface="+mn-ea"/>
              </a:rPr>
              <a:t>(x) </a:t>
            </a:r>
            <a:r>
              <a:rPr kumimoji="1" lang="zh-CN" altLang="en-US" sz="2800" dirty="0">
                <a:latin typeface="Times New Roman Bold" panose="02020503050405090304" charset="0"/>
                <a:ea typeface="宋体" panose="02010600030101010101" pitchFamily="2" charset="-122"/>
                <a:cs typeface="Times New Roman Italic" panose="02020503050405090304" charset="0"/>
                <a:sym typeface="+mn-ea"/>
              </a:rPr>
              <a:t>导数实例（离散）</a:t>
            </a:r>
          </a:p>
          <a:p>
            <a:pPr marL="800100" lvl="1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Times New Roman Bold" panose="02020503050405090304" charset="0"/>
              <a:ea typeface="宋体" panose="02010600030101010101" pitchFamily="2" charset="-122"/>
              <a:cs typeface="Times New Roman Italic" panose="02020503050405090304" charset="0"/>
              <a:sym typeface="+mn-ea"/>
            </a:endParaRPr>
          </a:p>
          <a:p>
            <a:pPr marL="800100" lvl="1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Times New Roman Bold" panose="02020503050405090304" charset="0"/>
              <a:ea typeface="宋体" panose="02010600030101010101" pitchFamily="2" charset="-122"/>
              <a:cs typeface="Times New Roman Italic" panose="02020503050405090304" charset="0"/>
              <a:sym typeface="+mn-ea"/>
            </a:endParaRPr>
          </a:p>
          <a:p>
            <a:pPr marL="800100" lvl="1" indent="-342900" fontAlgn="auto">
              <a:buFont typeface="Wingdings" panose="05000000000000000000" pitchFamily="2" charset="2"/>
              <a:buChar char="n"/>
            </a:pPr>
            <a:endParaRPr kumimoji="1" lang="en-US" altLang="zh-CN" sz="2800" i="1" baseline="30000" dirty="0">
              <a:latin typeface="Times New Roman" panose="02020503050405090304" charset="0"/>
              <a:ea typeface="宋体" charset="0"/>
              <a:cs typeface="Times New Roman" panose="02020503050405090304" charset="0"/>
              <a:sym typeface="+mn-ea"/>
            </a:endParaRPr>
          </a:p>
          <a:p>
            <a:pPr marL="800100" lvl="1" indent="-342900" fontAlgn="auto">
              <a:buFont typeface="Wingdings" panose="05000000000000000000" pitchFamily="2" charset="2"/>
              <a:buChar char="n"/>
            </a:pPr>
            <a:endParaRPr kumimoji="1" lang="en-US" altLang="zh-CN" sz="2800" i="1" baseline="30000" dirty="0">
              <a:latin typeface="Times New Roman" panose="02020503050405090304" charset="0"/>
              <a:ea typeface="宋体" charset="0"/>
              <a:cs typeface="Times New Roman" panose="02020503050405090304" charset="0"/>
              <a:sym typeface="+mn-ea"/>
            </a:endParaRPr>
          </a:p>
          <a:p>
            <a:pPr marL="800100" lvl="1" indent="-342900" fontAlgn="auto">
              <a:buFont typeface="Wingdings" panose="05000000000000000000" pitchFamily="2" charset="2"/>
              <a:buChar char="n"/>
            </a:pPr>
            <a:endParaRPr kumimoji="1" lang="en-US" altLang="zh-CN" sz="2800" dirty="0">
              <a:solidFill>
                <a:schemeClr val="tx1"/>
              </a:solidFill>
              <a:latin typeface="Times New Roman" panose="02020503050405090304" charset="0"/>
              <a:ea typeface="宋体" panose="02010600030101010101" pitchFamily="2" charset="-122"/>
              <a:cs typeface="Times New Roman" panose="02020503050405090304" charset="0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035175"/>
            <a:ext cx="9144000" cy="4262755"/>
          </a:xfrm>
          <a:prstGeom prst="rect">
            <a:avLst/>
          </a:prstGeom>
        </p:spPr>
      </p:pic>
      <p:sp>
        <p:nvSpPr>
          <p:cNvPr id="10" name="椭圆 9"/>
          <p:cNvSpPr/>
          <p:nvPr/>
        </p:nvSpPr>
        <p:spPr>
          <a:xfrm>
            <a:off x="2553970" y="2506345"/>
            <a:ext cx="235585" cy="235585"/>
          </a:xfrm>
          <a:prstGeom prst="ellipse">
            <a:avLst/>
          </a:prstGeom>
          <a:noFill/>
          <a:ln w="53975" cmpd="sng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4331970" y="4306570"/>
            <a:ext cx="235585" cy="235585"/>
          </a:xfrm>
          <a:prstGeom prst="ellipse">
            <a:avLst/>
          </a:prstGeom>
          <a:noFill/>
          <a:ln w="53975" cmpd="sng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6085840" y="4306570"/>
            <a:ext cx="235585" cy="235585"/>
          </a:xfrm>
          <a:prstGeom prst="ellipse">
            <a:avLst/>
          </a:prstGeom>
          <a:noFill/>
          <a:ln w="53975" cmpd="sng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6445250" y="2517140"/>
            <a:ext cx="235585" cy="235585"/>
          </a:xfrm>
          <a:prstGeom prst="ellipse">
            <a:avLst/>
          </a:prstGeom>
          <a:noFill/>
          <a:ln w="53975" cmpd="sng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2459355" y="4972050"/>
            <a:ext cx="396875" cy="1431925"/>
          </a:xfrm>
          <a:prstGeom prst="rect">
            <a:avLst/>
          </a:prstGeom>
          <a:noFill/>
          <a:ln w="25400" cmpd="sng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4230370" y="4972050"/>
            <a:ext cx="396875" cy="1431925"/>
          </a:xfrm>
          <a:prstGeom prst="rect">
            <a:avLst/>
          </a:prstGeom>
          <a:noFill/>
          <a:ln w="25400" cmpd="sng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6332220" y="4972050"/>
            <a:ext cx="396875" cy="1431925"/>
          </a:xfrm>
          <a:prstGeom prst="rect">
            <a:avLst/>
          </a:prstGeom>
          <a:noFill/>
          <a:ln w="25400" cmpd="sng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207010" y="5582920"/>
            <a:ext cx="8032750" cy="715010"/>
          </a:xfrm>
          <a:prstGeom prst="rect">
            <a:avLst/>
          </a:prstGeom>
          <a:noFill/>
          <a:ln w="38100" cmpd="sng">
            <a:solidFill>
              <a:srgbClr val="FCBE0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5991225" y="4972050"/>
            <a:ext cx="340995" cy="1431925"/>
          </a:xfrm>
          <a:prstGeom prst="rect">
            <a:avLst/>
          </a:prstGeom>
          <a:noFill/>
          <a:ln w="25400" cmpd="sng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131" y="271543"/>
            <a:ext cx="872370" cy="853287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19878" y="183607"/>
            <a:ext cx="298173" cy="96933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/>
        </p:nvSpPr>
        <p:spPr>
          <a:xfrm>
            <a:off x="318135" y="102870"/>
            <a:ext cx="3199130" cy="795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>
                <a:solidFill>
                  <a:schemeClr val="accent1">
                    <a:lumMod val="50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锐化空间滤波器</a:t>
            </a:r>
          </a:p>
        </p:txBody>
      </p:sp>
      <p:cxnSp>
        <p:nvCxnSpPr>
          <p:cNvPr id="4" name="直线连接符 4"/>
          <p:cNvCxnSpPr/>
          <p:nvPr/>
        </p:nvCxnSpPr>
        <p:spPr>
          <a:xfrm>
            <a:off x="3517265" y="500380"/>
            <a:ext cx="25895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177165" y="1437640"/>
            <a:ext cx="8805545" cy="194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Times New Roman Bold" panose="02020503050405090304" charset="0"/>
              <a:ea typeface="Times New Roman" panose="02020503050405090304" charset="0"/>
              <a:cs typeface="Times New Roman Italic" panose="02020503050405090304" charset="0"/>
              <a:sym typeface="+mn-ea"/>
            </a:endParaRPr>
          </a:p>
          <a:p>
            <a:pPr marL="800100" lvl="1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Times New Roman Bold" panose="02020503050405090304" charset="0"/>
              <a:ea typeface="Times New Roman" panose="02020503050405090304" charset="0"/>
              <a:cs typeface="Times New Roman Italic" panose="02020503050405090304" charset="0"/>
              <a:sym typeface="+mn-ea"/>
            </a:endParaRPr>
          </a:p>
          <a:p>
            <a:pPr marL="800100" lvl="1" indent="-342900" fontAlgn="auto">
              <a:buFont typeface="Wingdings" panose="05000000000000000000" pitchFamily="2" charset="2"/>
              <a:buChar char="n"/>
            </a:pPr>
            <a:endParaRPr kumimoji="1" lang="en-US" altLang="zh-CN" sz="2800" i="1" baseline="30000" dirty="0">
              <a:latin typeface="Times New Roman" panose="02020503050405090304" charset="0"/>
              <a:ea typeface="宋体" charset="0"/>
              <a:cs typeface="Times New Roman" panose="02020503050405090304" charset="0"/>
              <a:sym typeface="+mn-ea"/>
            </a:endParaRPr>
          </a:p>
          <a:p>
            <a:pPr marL="800100" lvl="1" indent="-342900" fontAlgn="auto">
              <a:buFont typeface="Wingdings" panose="05000000000000000000" pitchFamily="2" charset="2"/>
              <a:buChar char="n"/>
            </a:pPr>
            <a:endParaRPr kumimoji="1" lang="en-US" altLang="zh-CN" sz="2800" i="1" baseline="30000" dirty="0">
              <a:latin typeface="Times New Roman" panose="02020503050405090304" charset="0"/>
              <a:ea typeface="宋体" charset="0"/>
              <a:cs typeface="Times New Roman" panose="02020503050405090304" charset="0"/>
              <a:sym typeface="+mn-ea"/>
            </a:endParaRPr>
          </a:p>
          <a:p>
            <a:pPr marL="800100" lvl="1" indent="-342900" fontAlgn="auto">
              <a:buFont typeface="Wingdings" panose="05000000000000000000" pitchFamily="2" charset="2"/>
              <a:buChar char="n"/>
            </a:pPr>
            <a:endParaRPr kumimoji="1" lang="en-US" altLang="zh-CN" sz="2800" dirty="0">
              <a:solidFill>
                <a:schemeClr val="tx1"/>
              </a:solidFill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77165" y="1437640"/>
            <a:ext cx="8805545" cy="194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Times New Roman Bold" panose="02020503050405090304" charset="0"/>
              <a:ea typeface="Times New Roman" panose="02020503050405090304" charset="0"/>
              <a:cs typeface="Times New Roman Italic" panose="02020503050405090304" charset="0"/>
              <a:sym typeface="+mn-ea"/>
            </a:endParaRPr>
          </a:p>
          <a:p>
            <a:pPr marL="800100" lvl="1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Times New Roman Bold" panose="02020503050405090304" charset="0"/>
              <a:ea typeface="Times New Roman" panose="02020503050405090304" charset="0"/>
              <a:cs typeface="Times New Roman Italic" panose="02020503050405090304" charset="0"/>
              <a:sym typeface="+mn-ea"/>
            </a:endParaRPr>
          </a:p>
          <a:p>
            <a:pPr marL="800100" lvl="1" indent="-342900" fontAlgn="auto">
              <a:buFont typeface="Wingdings" panose="05000000000000000000" pitchFamily="2" charset="2"/>
              <a:buChar char="n"/>
            </a:pPr>
            <a:endParaRPr kumimoji="1" lang="en-US" altLang="zh-CN" sz="2800" i="1" baseline="30000" dirty="0">
              <a:latin typeface="Times New Roman" panose="02020503050405090304" charset="0"/>
              <a:ea typeface="宋体" charset="0"/>
              <a:cs typeface="Times New Roman" panose="02020503050405090304" charset="0"/>
              <a:sym typeface="+mn-ea"/>
            </a:endParaRPr>
          </a:p>
          <a:p>
            <a:pPr marL="800100" lvl="1" indent="-342900" fontAlgn="auto">
              <a:buFont typeface="Wingdings" panose="05000000000000000000" pitchFamily="2" charset="2"/>
              <a:buChar char="n"/>
            </a:pPr>
            <a:endParaRPr kumimoji="1" lang="en-US" altLang="zh-CN" sz="2800" i="1" baseline="30000" dirty="0">
              <a:latin typeface="Times New Roman" panose="02020503050405090304" charset="0"/>
              <a:ea typeface="宋体" charset="0"/>
              <a:cs typeface="Times New Roman" panose="02020503050405090304" charset="0"/>
              <a:sym typeface="+mn-ea"/>
            </a:endParaRPr>
          </a:p>
          <a:p>
            <a:pPr marL="800100" lvl="1" indent="-342900" fontAlgn="auto">
              <a:buFont typeface="Wingdings" panose="05000000000000000000" pitchFamily="2" charset="2"/>
              <a:buChar char="n"/>
            </a:pPr>
            <a:endParaRPr kumimoji="1" lang="en-US" altLang="zh-CN" sz="2800" dirty="0">
              <a:solidFill>
                <a:schemeClr val="tx1"/>
              </a:solidFill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+mn-ea"/>
            </a:endParaRPr>
          </a:p>
        </p:txBody>
      </p:sp>
      <p:sp>
        <p:nvSpPr>
          <p:cNvPr id="5" name="标题 1"/>
          <p:cNvSpPr txBox="1"/>
          <p:nvPr/>
        </p:nvSpPr>
        <p:spPr>
          <a:xfrm>
            <a:off x="502920" y="624840"/>
            <a:ext cx="4124325" cy="8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latin typeface="Times New Roman" panose="02020503050405090304" charset="0"/>
                <a:ea typeface="宋体" panose="02010600030101010101" pitchFamily="2" charset="-122"/>
                <a:cs typeface="Times New Roman" panose="02020503050405090304" charset="0"/>
              </a:rPr>
              <a:t>Sharpening Spatial Filters 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85" y="1307465"/>
            <a:ext cx="9144000" cy="86868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442845"/>
            <a:ext cx="9144000" cy="4204335"/>
          </a:xfrm>
          <a:prstGeom prst="rect">
            <a:avLst/>
          </a:prstGeom>
        </p:spPr>
      </p:pic>
      <p:sp>
        <p:nvSpPr>
          <p:cNvPr id="15" name="下箭头 14"/>
          <p:cNvSpPr/>
          <p:nvPr/>
        </p:nvSpPr>
        <p:spPr>
          <a:xfrm>
            <a:off x="4140835" y="2700020"/>
            <a:ext cx="486410" cy="41211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/>
          </a:p>
        </p:txBody>
      </p:sp>
      <p:grpSp>
        <p:nvGrpSpPr>
          <p:cNvPr id="22" name="组合 21"/>
          <p:cNvGrpSpPr/>
          <p:nvPr/>
        </p:nvGrpSpPr>
        <p:grpSpPr>
          <a:xfrm>
            <a:off x="2404745" y="1334770"/>
            <a:ext cx="4465955" cy="841113"/>
            <a:chOff x="3873" y="7830"/>
            <a:chExt cx="7033" cy="2255"/>
          </a:xfrm>
        </p:grpSpPr>
        <p:sp>
          <p:nvSpPr>
            <p:cNvPr id="16" name="矩形 15"/>
            <p:cNvSpPr/>
            <p:nvPr/>
          </p:nvSpPr>
          <p:spPr>
            <a:xfrm>
              <a:off x="3873" y="7830"/>
              <a:ext cx="625" cy="2255"/>
            </a:xfrm>
            <a:prstGeom prst="rect">
              <a:avLst/>
            </a:prstGeom>
            <a:noFill/>
            <a:ln w="25400" cmpd="sng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矩形 17"/>
            <p:cNvSpPr/>
            <p:nvPr/>
          </p:nvSpPr>
          <p:spPr>
            <a:xfrm>
              <a:off x="6882" y="7830"/>
              <a:ext cx="625" cy="2255"/>
            </a:xfrm>
            <a:prstGeom prst="rect">
              <a:avLst/>
            </a:prstGeom>
            <a:noFill/>
            <a:ln w="25400" cmpd="sng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矩形 23"/>
            <p:cNvSpPr/>
            <p:nvPr/>
          </p:nvSpPr>
          <p:spPr>
            <a:xfrm>
              <a:off x="10281" y="7830"/>
              <a:ext cx="625" cy="2255"/>
            </a:xfrm>
            <a:prstGeom prst="rect">
              <a:avLst/>
            </a:prstGeom>
            <a:noFill/>
            <a:ln w="25400" cmpd="sng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/>
            <p:cNvSpPr/>
            <p:nvPr/>
          </p:nvSpPr>
          <p:spPr>
            <a:xfrm>
              <a:off x="9744" y="7830"/>
              <a:ext cx="537" cy="2255"/>
            </a:xfrm>
            <a:prstGeom prst="rect">
              <a:avLst/>
            </a:prstGeom>
            <a:noFill/>
            <a:ln w="25400" cmpd="sng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1457325" y="2649220"/>
            <a:ext cx="5949315" cy="3778250"/>
            <a:chOff x="2295" y="4172"/>
            <a:chExt cx="9369" cy="5950"/>
          </a:xfrm>
        </p:grpSpPr>
        <p:cxnSp>
          <p:nvCxnSpPr>
            <p:cNvPr id="27" name="直接连接符 26"/>
            <p:cNvCxnSpPr/>
            <p:nvPr/>
          </p:nvCxnSpPr>
          <p:spPr>
            <a:xfrm>
              <a:off x="2295" y="7157"/>
              <a:ext cx="580" cy="0"/>
            </a:xfrm>
            <a:prstGeom prst="line">
              <a:avLst/>
            </a:prstGeom>
            <a:ln w="57150" cmpd="sng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>
              <a:off x="3968" y="7157"/>
              <a:ext cx="1825" cy="0"/>
            </a:xfrm>
            <a:prstGeom prst="line">
              <a:avLst/>
            </a:prstGeom>
            <a:ln w="57150" cmpd="sng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>
              <a:off x="6994" y="7157"/>
              <a:ext cx="1825" cy="0"/>
            </a:xfrm>
            <a:prstGeom prst="line">
              <a:avLst/>
            </a:prstGeom>
            <a:ln w="57150" cmpd="sng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>
              <a:off x="10496" y="7157"/>
              <a:ext cx="1168" cy="0"/>
            </a:xfrm>
            <a:prstGeom prst="line">
              <a:avLst/>
            </a:prstGeom>
            <a:ln w="57150" cmpd="sng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/>
            <p:nvPr/>
          </p:nvCxnSpPr>
          <p:spPr>
            <a:xfrm>
              <a:off x="2888" y="7157"/>
              <a:ext cx="636" cy="597"/>
            </a:xfrm>
            <a:prstGeom prst="line">
              <a:avLst/>
            </a:prstGeom>
            <a:ln w="57150" cmpd="sng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/>
            <p:cNvCxnSpPr/>
            <p:nvPr/>
          </p:nvCxnSpPr>
          <p:spPr>
            <a:xfrm flipH="1">
              <a:off x="3485" y="7177"/>
              <a:ext cx="497" cy="538"/>
            </a:xfrm>
            <a:prstGeom prst="line">
              <a:avLst/>
            </a:prstGeom>
            <a:ln w="57150" cmpd="sng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5" name="组合 34"/>
            <p:cNvGrpSpPr/>
            <p:nvPr/>
          </p:nvGrpSpPr>
          <p:grpSpPr>
            <a:xfrm rot="10800000">
              <a:off x="5773" y="6497"/>
              <a:ext cx="1137" cy="700"/>
              <a:chOff x="3122" y="7337"/>
              <a:chExt cx="1137" cy="700"/>
            </a:xfrm>
          </p:grpSpPr>
          <p:cxnSp>
            <p:nvCxnSpPr>
              <p:cNvPr id="33" name="直接连接符 32"/>
              <p:cNvCxnSpPr/>
              <p:nvPr/>
            </p:nvCxnSpPr>
            <p:spPr>
              <a:xfrm>
                <a:off x="3122" y="7416"/>
                <a:ext cx="529" cy="621"/>
              </a:xfrm>
              <a:prstGeom prst="line">
                <a:avLst/>
              </a:prstGeom>
              <a:ln w="57150" cmpd="sng">
                <a:solidFill>
                  <a:srgbClr val="FF00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接连接符 33"/>
              <p:cNvCxnSpPr/>
              <p:nvPr/>
            </p:nvCxnSpPr>
            <p:spPr>
              <a:xfrm flipH="1">
                <a:off x="3685" y="7337"/>
                <a:ext cx="574" cy="578"/>
              </a:xfrm>
              <a:prstGeom prst="line">
                <a:avLst/>
              </a:prstGeom>
              <a:ln w="57150" cmpd="sng">
                <a:solidFill>
                  <a:srgbClr val="FF00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6" name="直接连接符 35"/>
            <p:cNvCxnSpPr/>
            <p:nvPr/>
          </p:nvCxnSpPr>
          <p:spPr>
            <a:xfrm flipV="1">
              <a:off x="8698" y="4172"/>
              <a:ext cx="558" cy="2946"/>
            </a:xfrm>
            <a:prstGeom prst="line">
              <a:avLst/>
            </a:prstGeom>
            <a:ln w="57150" cmpd="sng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/>
            <p:cNvCxnSpPr/>
            <p:nvPr/>
          </p:nvCxnSpPr>
          <p:spPr>
            <a:xfrm>
              <a:off x="9236" y="4252"/>
              <a:ext cx="617" cy="5870"/>
            </a:xfrm>
            <a:prstGeom prst="line">
              <a:avLst/>
            </a:prstGeom>
            <a:ln w="57150" cmpd="sng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/>
            <p:nvPr/>
          </p:nvCxnSpPr>
          <p:spPr>
            <a:xfrm flipV="1">
              <a:off x="9873" y="7098"/>
              <a:ext cx="616" cy="2985"/>
            </a:xfrm>
            <a:prstGeom prst="line">
              <a:avLst/>
            </a:prstGeom>
            <a:ln w="57150" cmpd="sng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131" y="271543"/>
            <a:ext cx="872370" cy="853287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19878" y="183607"/>
            <a:ext cx="298173" cy="96933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/>
        </p:nvSpPr>
        <p:spPr>
          <a:xfrm>
            <a:off x="318135" y="102870"/>
            <a:ext cx="3199130" cy="795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>
                <a:solidFill>
                  <a:schemeClr val="accent1">
                    <a:lumMod val="50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锐化空间滤波器</a:t>
            </a:r>
          </a:p>
        </p:txBody>
      </p:sp>
      <p:cxnSp>
        <p:nvCxnSpPr>
          <p:cNvPr id="4" name="直线连接符 4"/>
          <p:cNvCxnSpPr/>
          <p:nvPr/>
        </p:nvCxnSpPr>
        <p:spPr>
          <a:xfrm>
            <a:off x="3517265" y="500380"/>
            <a:ext cx="25895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177165" y="1437640"/>
            <a:ext cx="8805545" cy="194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Times New Roman Bold" panose="02020503050405090304" charset="0"/>
              <a:ea typeface="Times New Roman" panose="02020503050405090304" charset="0"/>
              <a:cs typeface="Times New Roman Italic" panose="02020503050405090304" charset="0"/>
              <a:sym typeface="+mn-ea"/>
            </a:endParaRPr>
          </a:p>
          <a:p>
            <a:pPr marL="800100" lvl="1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Times New Roman Bold" panose="02020503050405090304" charset="0"/>
              <a:ea typeface="Times New Roman" panose="02020503050405090304" charset="0"/>
              <a:cs typeface="Times New Roman Italic" panose="02020503050405090304" charset="0"/>
              <a:sym typeface="+mn-ea"/>
            </a:endParaRPr>
          </a:p>
          <a:p>
            <a:pPr marL="800100" lvl="1" indent="-342900" fontAlgn="auto">
              <a:buFont typeface="Wingdings" panose="05000000000000000000" pitchFamily="2" charset="2"/>
              <a:buChar char="n"/>
            </a:pPr>
            <a:endParaRPr kumimoji="1" lang="en-US" altLang="zh-CN" sz="2800" i="1" baseline="30000" dirty="0">
              <a:latin typeface="Times New Roman" panose="02020503050405090304" charset="0"/>
              <a:ea typeface="宋体" charset="0"/>
              <a:cs typeface="Times New Roman" panose="02020503050405090304" charset="0"/>
              <a:sym typeface="+mn-ea"/>
            </a:endParaRPr>
          </a:p>
          <a:p>
            <a:pPr marL="800100" lvl="1" indent="-342900" fontAlgn="auto">
              <a:buFont typeface="Wingdings" panose="05000000000000000000" pitchFamily="2" charset="2"/>
              <a:buChar char="n"/>
            </a:pPr>
            <a:endParaRPr kumimoji="1" lang="en-US" altLang="zh-CN" sz="2800" i="1" baseline="30000" dirty="0">
              <a:latin typeface="Times New Roman" panose="02020503050405090304" charset="0"/>
              <a:ea typeface="宋体" charset="0"/>
              <a:cs typeface="Times New Roman" panose="02020503050405090304" charset="0"/>
              <a:sym typeface="+mn-ea"/>
            </a:endParaRPr>
          </a:p>
          <a:p>
            <a:pPr marL="800100" lvl="1" indent="-342900" fontAlgn="auto">
              <a:buFont typeface="Wingdings" panose="05000000000000000000" pitchFamily="2" charset="2"/>
              <a:buChar char="n"/>
            </a:pPr>
            <a:endParaRPr kumimoji="1" lang="en-US" altLang="zh-CN" sz="2800" dirty="0">
              <a:solidFill>
                <a:schemeClr val="tx1"/>
              </a:solidFill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77165" y="1437640"/>
            <a:ext cx="8805545" cy="194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Times New Roman Bold" panose="02020503050405090304" charset="0"/>
              <a:ea typeface="Times New Roman" panose="02020503050405090304" charset="0"/>
              <a:cs typeface="Times New Roman Italic" panose="02020503050405090304" charset="0"/>
              <a:sym typeface="+mn-ea"/>
            </a:endParaRPr>
          </a:p>
          <a:p>
            <a:pPr marL="800100" lvl="1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Times New Roman Bold" panose="02020503050405090304" charset="0"/>
              <a:ea typeface="Times New Roman" panose="02020503050405090304" charset="0"/>
              <a:cs typeface="Times New Roman Italic" panose="02020503050405090304" charset="0"/>
              <a:sym typeface="+mn-ea"/>
            </a:endParaRPr>
          </a:p>
          <a:p>
            <a:pPr marL="800100" lvl="1" indent="-342900" fontAlgn="auto">
              <a:buFont typeface="Wingdings" panose="05000000000000000000" pitchFamily="2" charset="2"/>
              <a:buChar char="n"/>
            </a:pPr>
            <a:endParaRPr kumimoji="1" lang="en-US" altLang="zh-CN" sz="2800" i="1" baseline="30000" dirty="0">
              <a:latin typeface="Times New Roman" panose="02020503050405090304" charset="0"/>
              <a:ea typeface="宋体" charset="0"/>
              <a:cs typeface="Times New Roman" panose="02020503050405090304" charset="0"/>
              <a:sym typeface="+mn-ea"/>
            </a:endParaRPr>
          </a:p>
          <a:p>
            <a:pPr marL="800100" lvl="1" indent="-342900" fontAlgn="auto">
              <a:buFont typeface="Wingdings" panose="05000000000000000000" pitchFamily="2" charset="2"/>
              <a:buChar char="n"/>
            </a:pPr>
            <a:endParaRPr kumimoji="1" lang="en-US" altLang="zh-CN" sz="2800" i="1" baseline="30000" dirty="0">
              <a:latin typeface="Times New Roman" panose="02020503050405090304" charset="0"/>
              <a:ea typeface="宋体" charset="0"/>
              <a:cs typeface="Times New Roman" panose="02020503050405090304" charset="0"/>
              <a:sym typeface="+mn-ea"/>
            </a:endParaRPr>
          </a:p>
          <a:p>
            <a:pPr marL="800100" lvl="1" indent="-342900" fontAlgn="auto">
              <a:buFont typeface="Wingdings" panose="05000000000000000000" pitchFamily="2" charset="2"/>
              <a:buChar char="n"/>
            </a:pPr>
            <a:endParaRPr kumimoji="1" lang="en-US" altLang="zh-CN" sz="2800" dirty="0">
              <a:solidFill>
                <a:schemeClr val="tx1"/>
              </a:solidFill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+mn-ea"/>
            </a:endParaRPr>
          </a:p>
        </p:txBody>
      </p:sp>
      <p:sp>
        <p:nvSpPr>
          <p:cNvPr id="5" name="标题 1"/>
          <p:cNvSpPr txBox="1"/>
          <p:nvPr/>
        </p:nvSpPr>
        <p:spPr>
          <a:xfrm>
            <a:off x="502920" y="624840"/>
            <a:ext cx="4124325" cy="8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latin typeface="Times New Roman" panose="02020503050405090304" charset="0"/>
                <a:ea typeface="宋体" panose="02010600030101010101" pitchFamily="2" charset="-122"/>
                <a:cs typeface="Times New Roman" panose="02020503050405090304" charset="0"/>
              </a:rPr>
              <a:t>Sharpening Spatial Filters 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0" y="1153160"/>
            <a:ext cx="9144000" cy="4203700"/>
            <a:chOff x="0" y="3847"/>
            <a:chExt cx="14400" cy="6620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3847"/>
              <a:ext cx="14400" cy="6621"/>
            </a:xfrm>
            <a:prstGeom prst="rect">
              <a:avLst/>
            </a:prstGeom>
          </p:spPr>
        </p:pic>
        <p:grpSp>
          <p:nvGrpSpPr>
            <p:cNvPr id="39" name="组合 38"/>
            <p:cNvGrpSpPr/>
            <p:nvPr/>
          </p:nvGrpSpPr>
          <p:grpSpPr>
            <a:xfrm>
              <a:off x="2295" y="4172"/>
              <a:ext cx="9369" cy="5950"/>
              <a:chOff x="2295" y="4172"/>
              <a:chExt cx="9369" cy="5950"/>
            </a:xfrm>
          </p:grpSpPr>
          <p:cxnSp>
            <p:nvCxnSpPr>
              <p:cNvPr id="27" name="直接连接符 26"/>
              <p:cNvCxnSpPr/>
              <p:nvPr/>
            </p:nvCxnSpPr>
            <p:spPr>
              <a:xfrm>
                <a:off x="2295" y="7157"/>
                <a:ext cx="580" cy="0"/>
              </a:xfrm>
              <a:prstGeom prst="line">
                <a:avLst/>
              </a:prstGeom>
              <a:ln w="57150" cmpd="sng">
                <a:solidFill>
                  <a:srgbClr val="FF00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接连接符 27"/>
              <p:cNvCxnSpPr/>
              <p:nvPr/>
            </p:nvCxnSpPr>
            <p:spPr>
              <a:xfrm>
                <a:off x="3968" y="7157"/>
                <a:ext cx="1825" cy="0"/>
              </a:xfrm>
              <a:prstGeom prst="line">
                <a:avLst/>
              </a:prstGeom>
              <a:ln w="57150" cmpd="sng">
                <a:solidFill>
                  <a:srgbClr val="FF00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接连接符 28"/>
              <p:cNvCxnSpPr/>
              <p:nvPr/>
            </p:nvCxnSpPr>
            <p:spPr>
              <a:xfrm>
                <a:off x="6994" y="7157"/>
                <a:ext cx="1825" cy="0"/>
              </a:xfrm>
              <a:prstGeom prst="line">
                <a:avLst/>
              </a:prstGeom>
              <a:ln w="57150" cmpd="sng">
                <a:solidFill>
                  <a:srgbClr val="FF00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接连接符 29"/>
              <p:cNvCxnSpPr/>
              <p:nvPr/>
            </p:nvCxnSpPr>
            <p:spPr>
              <a:xfrm>
                <a:off x="10496" y="7157"/>
                <a:ext cx="1168" cy="0"/>
              </a:xfrm>
              <a:prstGeom prst="line">
                <a:avLst/>
              </a:prstGeom>
              <a:ln w="57150" cmpd="sng">
                <a:solidFill>
                  <a:srgbClr val="FF00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接连接符 30"/>
              <p:cNvCxnSpPr/>
              <p:nvPr/>
            </p:nvCxnSpPr>
            <p:spPr>
              <a:xfrm>
                <a:off x="2888" y="7157"/>
                <a:ext cx="636" cy="597"/>
              </a:xfrm>
              <a:prstGeom prst="line">
                <a:avLst/>
              </a:prstGeom>
              <a:ln w="57150" cmpd="sng">
                <a:solidFill>
                  <a:srgbClr val="FF00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接连接符 31"/>
              <p:cNvCxnSpPr/>
              <p:nvPr/>
            </p:nvCxnSpPr>
            <p:spPr>
              <a:xfrm flipH="1">
                <a:off x="3485" y="7177"/>
                <a:ext cx="497" cy="538"/>
              </a:xfrm>
              <a:prstGeom prst="line">
                <a:avLst/>
              </a:prstGeom>
              <a:ln w="57150" cmpd="sng">
                <a:solidFill>
                  <a:srgbClr val="FF00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5" name="组合 34"/>
              <p:cNvGrpSpPr/>
              <p:nvPr/>
            </p:nvGrpSpPr>
            <p:grpSpPr>
              <a:xfrm rot="10800000">
                <a:off x="5773" y="6497"/>
                <a:ext cx="1137" cy="700"/>
                <a:chOff x="3122" y="7337"/>
                <a:chExt cx="1137" cy="700"/>
              </a:xfrm>
            </p:grpSpPr>
            <p:cxnSp>
              <p:nvCxnSpPr>
                <p:cNvPr id="33" name="直接连接符 32"/>
                <p:cNvCxnSpPr/>
                <p:nvPr/>
              </p:nvCxnSpPr>
              <p:spPr>
                <a:xfrm>
                  <a:off x="3122" y="7416"/>
                  <a:ext cx="529" cy="621"/>
                </a:xfrm>
                <a:prstGeom prst="line">
                  <a:avLst/>
                </a:prstGeom>
                <a:ln w="57150" cmpd="sng">
                  <a:solidFill>
                    <a:srgbClr val="FF000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直接连接符 33"/>
                <p:cNvCxnSpPr/>
                <p:nvPr/>
              </p:nvCxnSpPr>
              <p:spPr>
                <a:xfrm flipH="1">
                  <a:off x="3685" y="7337"/>
                  <a:ext cx="574" cy="578"/>
                </a:xfrm>
                <a:prstGeom prst="line">
                  <a:avLst/>
                </a:prstGeom>
                <a:ln w="57150" cmpd="sng">
                  <a:solidFill>
                    <a:srgbClr val="FF000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6" name="直接连接符 35"/>
              <p:cNvCxnSpPr/>
              <p:nvPr/>
            </p:nvCxnSpPr>
            <p:spPr>
              <a:xfrm flipV="1">
                <a:off x="8698" y="4172"/>
                <a:ext cx="558" cy="2946"/>
              </a:xfrm>
              <a:prstGeom prst="line">
                <a:avLst/>
              </a:prstGeom>
              <a:ln w="57150" cmpd="sng">
                <a:solidFill>
                  <a:srgbClr val="FF00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直接连接符 36"/>
              <p:cNvCxnSpPr/>
              <p:nvPr/>
            </p:nvCxnSpPr>
            <p:spPr>
              <a:xfrm>
                <a:off x="9236" y="4252"/>
                <a:ext cx="617" cy="5870"/>
              </a:xfrm>
              <a:prstGeom prst="line">
                <a:avLst/>
              </a:prstGeom>
              <a:ln w="57150" cmpd="sng">
                <a:solidFill>
                  <a:srgbClr val="FF00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直接连接符 37"/>
              <p:cNvCxnSpPr/>
              <p:nvPr/>
            </p:nvCxnSpPr>
            <p:spPr>
              <a:xfrm flipV="1">
                <a:off x="9873" y="7098"/>
                <a:ext cx="616" cy="2985"/>
              </a:xfrm>
              <a:prstGeom prst="line">
                <a:avLst/>
              </a:prstGeom>
              <a:ln w="57150" cmpd="sng">
                <a:solidFill>
                  <a:srgbClr val="FF00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" name="文本框 5"/>
          <p:cNvSpPr txBox="1"/>
          <p:nvPr/>
        </p:nvSpPr>
        <p:spPr>
          <a:xfrm>
            <a:off x="1813560" y="6023610"/>
            <a:ext cx="587248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2800" dirty="0">
                <a:latin typeface="Times New Roman" panose="02020603050405020304" pitchFamily="18" charset="0"/>
                <a:ea typeface="Songti SC Regular" panose="02010800040101010101" charset="-122"/>
                <a:sym typeface="+mn-ea"/>
              </a:rPr>
              <a:t>所以二阶导数更好的突出图像细节！</a:t>
            </a:r>
            <a:endParaRPr lang="zh-CN" altLang="en-US" sz="2800">
              <a:latin typeface="Times New Roman" panose="02020603050405020304" pitchFamily="18" charset="0"/>
              <a:ea typeface="Songti SC Regular" panose="02010800040101010101" charset="-122"/>
            </a:endParaRPr>
          </a:p>
        </p:txBody>
      </p:sp>
      <p:sp>
        <p:nvSpPr>
          <p:cNvPr id="12" name="下箭头 11"/>
          <p:cNvSpPr/>
          <p:nvPr/>
        </p:nvSpPr>
        <p:spPr>
          <a:xfrm>
            <a:off x="4328795" y="5353685"/>
            <a:ext cx="486410" cy="41211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131" y="271543"/>
            <a:ext cx="872370" cy="853287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19878" y="183607"/>
            <a:ext cx="298173" cy="96933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/>
        </p:nvSpPr>
        <p:spPr>
          <a:xfrm>
            <a:off x="318135" y="102870"/>
            <a:ext cx="3199130" cy="795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>
                <a:solidFill>
                  <a:schemeClr val="accent1">
                    <a:lumMod val="50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锐化空间滤波器</a:t>
            </a:r>
          </a:p>
        </p:txBody>
      </p:sp>
      <p:cxnSp>
        <p:nvCxnSpPr>
          <p:cNvPr id="4" name="直线连接符 4"/>
          <p:cNvCxnSpPr/>
          <p:nvPr/>
        </p:nvCxnSpPr>
        <p:spPr>
          <a:xfrm>
            <a:off x="3517265" y="500380"/>
            <a:ext cx="25895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177165" y="1437640"/>
            <a:ext cx="8805545" cy="194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Times New Roman Bold" panose="02020503050405090304" charset="0"/>
              <a:ea typeface="Times New Roman" panose="02020503050405090304" charset="0"/>
              <a:cs typeface="Times New Roman Italic" panose="02020503050405090304" charset="0"/>
              <a:sym typeface="+mn-ea"/>
            </a:endParaRPr>
          </a:p>
          <a:p>
            <a:pPr marL="800100" lvl="1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Times New Roman Bold" panose="02020503050405090304" charset="0"/>
              <a:ea typeface="Times New Roman" panose="02020503050405090304" charset="0"/>
              <a:cs typeface="Times New Roman Italic" panose="02020503050405090304" charset="0"/>
              <a:sym typeface="+mn-ea"/>
            </a:endParaRPr>
          </a:p>
          <a:p>
            <a:pPr marL="800100" lvl="1" indent="-342900" fontAlgn="auto">
              <a:buFont typeface="Wingdings" panose="05000000000000000000" pitchFamily="2" charset="2"/>
              <a:buChar char="n"/>
            </a:pPr>
            <a:endParaRPr kumimoji="1" lang="en-US" altLang="zh-CN" sz="2800" i="1" baseline="30000" dirty="0">
              <a:latin typeface="Times New Roman" panose="02020503050405090304" charset="0"/>
              <a:ea typeface="宋体" charset="0"/>
              <a:cs typeface="Times New Roman" panose="02020503050405090304" charset="0"/>
              <a:sym typeface="+mn-ea"/>
            </a:endParaRPr>
          </a:p>
          <a:p>
            <a:pPr marL="800100" lvl="1" indent="-342900" fontAlgn="auto">
              <a:buFont typeface="Wingdings" panose="05000000000000000000" pitchFamily="2" charset="2"/>
              <a:buChar char="n"/>
            </a:pPr>
            <a:endParaRPr kumimoji="1" lang="en-US" altLang="zh-CN" sz="2800" i="1" baseline="30000" dirty="0">
              <a:latin typeface="Times New Roman" panose="02020503050405090304" charset="0"/>
              <a:ea typeface="宋体" charset="0"/>
              <a:cs typeface="Times New Roman" panose="02020503050405090304" charset="0"/>
              <a:sym typeface="+mn-ea"/>
            </a:endParaRPr>
          </a:p>
          <a:p>
            <a:pPr marL="800100" lvl="1" indent="-342900" fontAlgn="auto">
              <a:buFont typeface="Wingdings" panose="05000000000000000000" pitchFamily="2" charset="2"/>
              <a:buChar char="n"/>
            </a:pPr>
            <a:endParaRPr kumimoji="1" lang="en-US" altLang="zh-CN" sz="2800" dirty="0">
              <a:solidFill>
                <a:schemeClr val="tx1"/>
              </a:solidFill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77165" y="1437640"/>
            <a:ext cx="8805545" cy="194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Times New Roman Bold" panose="02020503050405090304" charset="0"/>
              <a:ea typeface="Times New Roman" panose="02020503050405090304" charset="0"/>
              <a:cs typeface="Times New Roman Italic" panose="02020503050405090304" charset="0"/>
              <a:sym typeface="+mn-ea"/>
            </a:endParaRPr>
          </a:p>
          <a:p>
            <a:pPr marL="800100" lvl="1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Times New Roman Bold" panose="02020503050405090304" charset="0"/>
              <a:ea typeface="Times New Roman" panose="02020503050405090304" charset="0"/>
              <a:cs typeface="Times New Roman Italic" panose="02020503050405090304" charset="0"/>
              <a:sym typeface="+mn-ea"/>
            </a:endParaRPr>
          </a:p>
          <a:p>
            <a:pPr marL="800100" lvl="1" indent="-342900" fontAlgn="auto">
              <a:buFont typeface="Wingdings" panose="05000000000000000000" pitchFamily="2" charset="2"/>
              <a:buChar char="n"/>
            </a:pPr>
            <a:endParaRPr kumimoji="1" lang="en-US" altLang="zh-CN" sz="2800" i="1" baseline="30000" dirty="0">
              <a:latin typeface="Times New Roman" panose="02020503050405090304" charset="0"/>
              <a:ea typeface="宋体" charset="0"/>
              <a:cs typeface="Times New Roman" panose="02020503050405090304" charset="0"/>
              <a:sym typeface="+mn-ea"/>
            </a:endParaRPr>
          </a:p>
          <a:p>
            <a:pPr marL="800100" lvl="1" indent="-342900" fontAlgn="auto">
              <a:buFont typeface="Wingdings" panose="05000000000000000000" pitchFamily="2" charset="2"/>
              <a:buChar char="n"/>
            </a:pPr>
            <a:endParaRPr kumimoji="1" lang="en-US" altLang="zh-CN" sz="2800" i="1" baseline="30000" dirty="0">
              <a:latin typeface="Times New Roman" panose="02020503050405090304" charset="0"/>
              <a:ea typeface="宋体" charset="0"/>
              <a:cs typeface="Times New Roman" panose="02020503050405090304" charset="0"/>
              <a:sym typeface="+mn-ea"/>
            </a:endParaRPr>
          </a:p>
          <a:p>
            <a:pPr marL="800100" lvl="1" indent="-342900" fontAlgn="auto">
              <a:buFont typeface="Wingdings" panose="05000000000000000000" pitchFamily="2" charset="2"/>
              <a:buChar char="n"/>
            </a:pPr>
            <a:endParaRPr kumimoji="1" lang="en-US" altLang="zh-CN" sz="2800" dirty="0">
              <a:solidFill>
                <a:schemeClr val="tx1"/>
              </a:solidFill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+mn-ea"/>
            </a:endParaRPr>
          </a:p>
        </p:txBody>
      </p:sp>
      <p:sp>
        <p:nvSpPr>
          <p:cNvPr id="5" name="标题 1"/>
          <p:cNvSpPr txBox="1"/>
          <p:nvPr/>
        </p:nvSpPr>
        <p:spPr>
          <a:xfrm>
            <a:off x="502920" y="624840"/>
            <a:ext cx="4124325" cy="8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latin typeface="Times New Roman" panose="02020503050405090304" charset="0"/>
                <a:ea typeface="宋体" panose="02010600030101010101" pitchFamily="2" charset="-122"/>
                <a:cs typeface="Times New Roman" panose="02020503050405090304" charset="0"/>
              </a:rPr>
              <a:t>Sharpening Spatial Filters </a:t>
            </a:r>
          </a:p>
        </p:txBody>
      </p:sp>
      <p:sp>
        <p:nvSpPr>
          <p:cNvPr id="14" name="矩形 13"/>
          <p:cNvSpPr/>
          <p:nvPr/>
        </p:nvSpPr>
        <p:spPr>
          <a:xfrm>
            <a:off x="502920" y="1437640"/>
            <a:ext cx="8805545" cy="194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indent="-342900" fontAlgn="auto">
              <a:buFont typeface="Wingdings" panose="05000000000000000000" pitchFamily="2" charset="2"/>
              <a:buChar char="n"/>
            </a:pPr>
            <a:r>
              <a:rPr kumimoji="1" lang="zh-CN" altLang="en-US" sz="2800" dirty="0">
                <a:latin typeface="Times New Roman Bold" panose="02020503050405090304" charset="0"/>
                <a:ea typeface="宋体" panose="02010600030101010101" pitchFamily="2" charset="-122"/>
                <a:cs typeface="Times New Roman Italic" panose="02020503050405090304" charset="0"/>
                <a:sym typeface="+mn-ea"/>
              </a:rPr>
              <a:t>二维函数 </a:t>
            </a:r>
            <a:r>
              <a:rPr kumimoji="1" lang="en-US" altLang="zh-CN" sz="2800" i="1" dirty="0">
                <a:latin typeface="Times New Roman Italic" panose="02020503050405090304" charset="0"/>
                <a:ea typeface="宋体" panose="02010600030101010101" pitchFamily="2" charset="-122"/>
                <a:cs typeface="Times New Roman Italic" panose="02020503050405090304" charset="0"/>
                <a:sym typeface="+mn-ea"/>
              </a:rPr>
              <a:t>f</a:t>
            </a:r>
            <a:r>
              <a:rPr kumimoji="1" lang="en-US" altLang="zh-CN" sz="2800" dirty="0">
                <a:latin typeface="Times New Roman" panose="02020503050405090304" charset="0"/>
                <a:ea typeface="宋体" panose="02010600030101010101" pitchFamily="2" charset="-122"/>
                <a:cs typeface="Times New Roman" panose="02020503050405090304" charset="0"/>
                <a:sym typeface="+mn-ea"/>
              </a:rPr>
              <a:t>(x,y) </a:t>
            </a:r>
            <a:r>
              <a:rPr kumimoji="1" lang="zh-CN" altLang="en-US" sz="2800" dirty="0">
                <a:latin typeface="Times New Roman Bold" panose="02020503050405090304" charset="0"/>
                <a:ea typeface="宋体" panose="02010600030101010101" pitchFamily="2" charset="-122"/>
                <a:cs typeface="Times New Roman Italic" panose="02020503050405090304" charset="0"/>
                <a:sym typeface="+mn-ea"/>
              </a:rPr>
              <a:t>二阶导数锐化图像——拉普拉斯</a:t>
            </a:r>
          </a:p>
          <a:p>
            <a:pPr marL="800100" lvl="1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Times New Roman Bold" panose="02020503050405090304" charset="0"/>
              <a:ea typeface="宋体" panose="02010600030101010101" pitchFamily="2" charset="-122"/>
              <a:cs typeface="Times New Roman Italic" panose="02020503050405090304" charset="0"/>
              <a:sym typeface="+mn-ea"/>
            </a:endParaRPr>
          </a:p>
          <a:p>
            <a:pPr marL="800100" lvl="1" indent="-342900" fontAlgn="auto">
              <a:buFont typeface="Wingdings" panose="05000000000000000000" pitchFamily="2" charset="2"/>
              <a:buChar char="n"/>
            </a:pPr>
            <a:endParaRPr kumimoji="1" lang="en-US" altLang="zh-CN" sz="2800" i="1" baseline="30000" dirty="0">
              <a:latin typeface="Times New Roman" panose="02020503050405090304" charset="0"/>
              <a:ea typeface="宋体" charset="0"/>
              <a:cs typeface="Times New Roman" panose="02020503050405090304" charset="0"/>
              <a:sym typeface="+mn-ea"/>
            </a:endParaRPr>
          </a:p>
          <a:p>
            <a:pPr marL="800100" lvl="1" indent="-342900" fontAlgn="auto">
              <a:buFont typeface="Wingdings" panose="05000000000000000000" pitchFamily="2" charset="2"/>
              <a:buChar char="n"/>
            </a:pPr>
            <a:endParaRPr kumimoji="1" lang="en-US" altLang="zh-CN" sz="2800" i="1" baseline="30000" dirty="0">
              <a:latin typeface="Times New Roman" panose="02020503050405090304" charset="0"/>
              <a:ea typeface="宋体" charset="0"/>
              <a:cs typeface="Times New Roman" panose="02020503050405090304" charset="0"/>
              <a:sym typeface="+mn-ea"/>
            </a:endParaRPr>
          </a:p>
          <a:p>
            <a:pPr marL="800100" lvl="1" indent="-342900" fontAlgn="auto">
              <a:buFont typeface="Wingdings" panose="05000000000000000000" pitchFamily="2" charset="2"/>
              <a:buChar char="n"/>
            </a:pPr>
            <a:endParaRPr kumimoji="1" lang="en-US" altLang="zh-CN" sz="2800" dirty="0">
              <a:solidFill>
                <a:schemeClr val="tx1"/>
              </a:solidFill>
              <a:latin typeface="Times New Roman" panose="02020503050405090304" charset="0"/>
              <a:ea typeface="宋体" panose="02010600030101010101" pitchFamily="2" charset="-122"/>
              <a:cs typeface="Times New Roman" panose="02020503050405090304" charset="0"/>
              <a:sym typeface="+mn-ea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722630" y="2268855"/>
            <a:ext cx="7576185" cy="2186305"/>
            <a:chOff x="2002" y="3644"/>
            <a:chExt cx="11931" cy="3443"/>
          </a:xfrm>
        </p:grpSpPr>
        <p:sp>
          <p:nvSpPr>
            <p:cNvPr id="6" name="文本框 5"/>
            <p:cNvSpPr txBox="1"/>
            <p:nvPr/>
          </p:nvSpPr>
          <p:spPr>
            <a:xfrm>
              <a:off x="2002" y="4108"/>
              <a:ext cx="2808" cy="82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kumimoji="1" lang="zh-CN" altLang="en-US" sz="2800" dirty="0">
                  <a:latin typeface="Times New Roman Bold" panose="02020503050405090304" charset="0"/>
                  <a:ea typeface="宋体" panose="02010600030101010101" pitchFamily="2" charset="-122"/>
                  <a:cs typeface="Times New Roman Italic" panose="02020503050405090304" charset="0"/>
                  <a:sym typeface="+mn-ea"/>
                </a:rPr>
                <a:t>在</a:t>
              </a:r>
              <a:r>
                <a:rPr kumimoji="1" lang="en-US" altLang="zh-CN" sz="2800" dirty="0">
                  <a:latin typeface="Times New Roman" panose="02020503050405090304" charset="0"/>
                  <a:ea typeface="宋体" panose="02010600030101010101" pitchFamily="2" charset="-122"/>
                  <a:cs typeface="Times New Roman" panose="02020503050405090304" charset="0"/>
                  <a:sym typeface="+mn-ea"/>
                </a:rPr>
                <a:t>x</a:t>
              </a:r>
              <a:r>
                <a:rPr kumimoji="1" lang="zh-CN" altLang="en-US" sz="2800" dirty="0">
                  <a:latin typeface="Times New Roman Bold" panose="02020503050405090304" charset="0"/>
                  <a:ea typeface="宋体" panose="02010600030101010101" pitchFamily="2" charset="-122"/>
                  <a:cs typeface="Times New Roman Italic" panose="02020503050405090304" charset="0"/>
                  <a:sym typeface="+mn-ea"/>
                </a:rPr>
                <a:t>方向上</a:t>
              </a: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2002" y="5787"/>
              <a:ext cx="2808" cy="82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kumimoji="1" lang="zh-CN" altLang="en-US" sz="2800" dirty="0">
                  <a:latin typeface="Times New Roman Bold" panose="02020503050405090304" charset="0"/>
                  <a:ea typeface="宋体" panose="02010600030101010101" pitchFamily="2" charset="-122"/>
                  <a:cs typeface="Times New Roman Italic" panose="02020503050405090304" charset="0"/>
                  <a:sym typeface="+mn-ea"/>
                </a:rPr>
                <a:t>在</a:t>
              </a:r>
              <a:r>
                <a:rPr kumimoji="1" lang="en-US" altLang="zh-CN" sz="2800" dirty="0">
                  <a:latin typeface="Times New Roman" panose="02020503050405090304" charset="0"/>
                  <a:ea typeface="宋体" panose="02010600030101010101" pitchFamily="2" charset="-122"/>
                  <a:cs typeface="Times New Roman" panose="02020503050405090304" charset="0"/>
                  <a:sym typeface="+mn-ea"/>
                </a:rPr>
                <a:t>y</a:t>
              </a:r>
              <a:r>
                <a:rPr kumimoji="1" lang="zh-CN" altLang="en-US" sz="2800" dirty="0">
                  <a:latin typeface="Times New Roman Bold" panose="02020503050405090304" charset="0"/>
                  <a:ea typeface="宋体" panose="02010600030101010101" pitchFamily="2" charset="-122"/>
                  <a:cs typeface="Times New Roman Italic" panose="02020503050405090304" charset="0"/>
                  <a:sym typeface="+mn-ea"/>
                </a:rPr>
                <a:t>方向上</a:t>
              </a:r>
            </a:p>
          </p:txBody>
        </p:sp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75" y="3644"/>
              <a:ext cx="8858" cy="1751"/>
            </a:xfrm>
            <a:prstGeom prst="rect">
              <a:avLst/>
            </a:prstGeom>
          </p:spPr>
        </p:pic>
        <p:pic>
          <p:nvPicPr>
            <p:cNvPr id="19" name="图片 1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17" y="5395"/>
              <a:ext cx="8375" cy="1692"/>
            </a:xfrm>
            <a:prstGeom prst="rect">
              <a:avLst/>
            </a:prstGeom>
          </p:spPr>
        </p:pic>
      </p:grpSp>
      <p:pic>
        <p:nvPicPr>
          <p:cNvPr id="22" name="图片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5386070"/>
            <a:ext cx="9144000" cy="865505"/>
          </a:xfrm>
          <a:prstGeom prst="rect">
            <a:avLst/>
          </a:prstGeom>
        </p:spPr>
      </p:pic>
      <p:sp>
        <p:nvSpPr>
          <p:cNvPr id="23" name="下箭头 22"/>
          <p:cNvSpPr/>
          <p:nvPr/>
        </p:nvSpPr>
        <p:spPr>
          <a:xfrm>
            <a:off x="3963670" y="5008245"/>
            <a:ext cx="486410" cy="41211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/>
          </a:p>
        </p:txBody>
      </p:sp>
      <p:sp>
        <p:nvSpPr>
          <p:cNvPr id="24" name="文本框 23"/>
          <p:cNvSpPr txBox="1"/>
          <p:nvPr/>
        </p:nvSpPr>
        <p:spPr>
          <a:xfrm>
            <a:off x="3582035" y="4349115"/>
            <a:ext cx="124968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kumimoji="1" lang="zh-CN" altLang="en-US" sz="2800" dirty="0">
                <a:latin typeface="Times New Roman Bold" panose="02020503050405090304" charset="0"/>
                <a:ea typeface="宋体" panose="02010600030101010101" pitchFamily="2" charset="-122"/>
                <a:cs typeface="Times New Roman Italic" panose="02020503050405090304" charset="0"/>
                <a:sym typeface="+mn-ea"/>
              </a:rPr>
              <a:t>合起来</a:t>
            </a: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131" y="271543"/>
            <a:ext cx="872370" cy="853287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19878" y="183607"/>
            <a:ext cx="298173" cy="96933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/>
        </p:nvSpPr>
        <p:spPr>
          <a:xfrm>
            <a:off x="318135" y="102870"/>
            <a:ext cx="3199130" cy="795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>
                <a:solidFill>
                  <a:schemeClr val="accent1">
                    <a:lumMod val="50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锐化空间滤波器</a:t>
            </a:r>
          </a:p>
        </p:txBody>
      </p:sp>
      <p:cxnSp>
        <p:nvCxnSpPr>
          <p:cNvPr id="4" name="直线连接符 4"/>
          <p:cNvCxnSpPr/>
          <p:nvPr/>
        </p:nvCxnSpPr>
        <p:spPr>
          <a:xfrm>
            <a:off x="3517265" y="500380"/>
            <a:ext cx="25895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177165" y="1437640"/>
            <a:ext cx="8805545" cy="194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Times New Roman Bold" panose="02020503050405090304" charset="0"/>
              <a:ea typeface="Times New Roman" panose="02020503050405090304" charset="0"/>
              <a:cs typeface="Times New Roman Italic" panose="02020503050405090304" charset="0"/>
              <a:sym typeface="+mn-ea"/>
            </a:endParaRPr>
          </a:p>
          <a:p>
            <a:pPr marL="800100" lvl="1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Times New Roman Bold" panose="02020503050405090304" charset="0"/>
              <a:ea typeface="Times New Roman" panose="02020503050405090304" charset="0"/>
              <a:cs typeface="Times New Roman Italic" panose="02020503050405090304" charset="0"/>
              <a:sym typeface="+mn-ea"/>
            </a:endParaRPr>
          </a:p>
          <a:p>
            <a:pPr marL="800100" lvl="1" indent="-342900" fontAlgn="auto">
              <a:buFont typeface="Wingdings" panose="05000000000000000000" pitchFamily="2" charset="2"/>
              <a:buChar char="n"/>
            </a:pPr>
            <a:endParaRPr kumimoji="1" lang="en-US" altLang="zh-CN" sz="2800" i="1" baseline="30000" dirty="0">
              <a:latin typeface="Times New Roman" panose="02020503050405090304" charset="0"/>
              <a:ea typeface="宋体" charset="0"/>
              <a:cs typeface="Times New Roman" panose="02020503050405090304" charset="0"/>
              <a:sym typeface="+mn-ea"/>
            </a:endParaRPr>
          </a:p>
          <a:p>
            <a:pPr marL="800100" lvl="1" indent="-342900" fontAlgn="auto">
              <a:buFont typeface="Wingdings" panose="05000000000000000000" pitchFamily="2" charset="2"/>
              <a:buChar char="n"/>
            </a:pPr>
            <a:endParaRPr kumimoji="1" lang="en-US" altLang="zh-CN" sz="2800" i="1" baseline="30000" dirty="0">
              <a:latin typeface="Times New Roman" panose="02020503050405090304" charset="0"/>
              <a:ea typeface="宋体" charset="0"/>
              <a:cs typeface="Times New Roman" panose="02020503050405090304" charset="0"/>
              <a:sym typeface="+mn-ea"/>
            </a:endParaRPr>
          </a:p>
          <a:p>
            <a:pPr marL="800100" lvl="1" indent="-342900" fontAlgn="auto">
              <a:buFont typeface="Wingdings" panose="05000000000000000000" pitchFamily="2" charset="2"/>
              <a:buChar char="n"/>
            </a:pPr>
            <a:endParaRPr kumimoji="1" lang="en-US" altLang="zh-CN" sz="2800" dirty="0">
              <a:solidFill>
                <a:schemeClr val="tx1"/>
              </a:solidFill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77165" y="1437640"/>
            <a:ext cx="8805545" cy="194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Times New Roman Bold" panose="02020503050405090304" charset="0"/>
              <a:ea typeface="Times New Roman" panose="02020503050405090304" charset="0"/>
              <a:cs typeface="Times New Roman Italic" panose="02020503050405090304" charset="0"/>
              <a:sym typeface="+mn-ea"/>
            </a:endParaRPr>
          </a:p>
          <a:p>
            <a:pPr marL="800100" lvl="1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Times New Roman Bold" panose="02020503050405090304" charset="0"/>
              <a:ea typeface="Times New Roman" panose="02020503050405090304" charset="0"/>
              <a:cs typeface="Times New Roman Italic" panose="02020503050405090304" charset="0"/>
              <a:sym typeface="+mn-ea"/>
            </a:endParaRPr>
          </a:p>
          <a:p>
            <a:pPr marL="800100" lvl="1" indent="-342900" fontAlgn="auto">
              <a:buFont typeface="Wingdings" panose="05000000000000000000" pitchFamily="2" charset="2"/>
              <a:buChar char="n"/>
            </a:pPr>
            <a:endParaRPr kumimoji="1" lang="en-US" altLang="zh-CN" sz="2800" i="1" baseline="30000" dirty="0">
              <a:latin typeface="Times New Roman" panose="02020503050405090304" charset="0"/>
              <a:ea typeface="宋体" charset="0"/>
              <a:cs typeface="Times New Roman" panose="02020503050405090304" charset="0"/>
              <a:sym typeface="+mn-ea"/>
            </a:endParaRPr>
          </a:p>
          <a:p>
            <a:pPr marL="800100" lvl="1" indent="-342900" fontAlgn="auto">
              <a:buFont typeface="Wingdings" panose="05000000000000000000" pitchFamily="2" charset="2"/>
              <a:buChar char="n"/>
            </a:pPr>
            <a:endParaRPr kumimoji="1" lang="en-US" altLang="zh-CN" sz="2800" i="1" baseline="30000" dirty="0">
              <a:latin typeface="Times New Roman" panose="02020503050405090304" charset="0"/>
              <a:ea typeface="宋体" charset="0"/>
              <a:cs typeface="Times New Roman" panose="02020503050405090304" charset="0"/>
              <a:sym typeface="+mn-ea"/>
            </a:endParaRPr>
          </a:p>
          <a:p>
            <a:pPr marL="800100" lvl="1" indent="-342900" fontAlgn="auto">
              <a:buFont typeface="Wingdings" panose="05000000000000000000" pitchFamily="2" charset="2"/>
              <a:buChar char="n"/>
            </a:pPr>
            <a:endParaRPr kumimoji="1" lang="en-US" altLang="zh-CN" sz="2800" dirty="0">
              <a:solidFill>
                <a:schemeClr val="tx1"/>
              </a:solidFill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+mn-ea"/>
            </a:endParaRPr>
          </a:p>
        </p:txBody>
      </p:sp>
      <p:sp>
        <p:nvSpPr>
          <p:cNvPr id="5" name="标题 1"/>
          <p:cNvSpPr txBox="1"/>
          <p:nvPr/>
        </p:nvSpPr>
        <p:spPr>
          <a:xfrm>
            <a:off x="502920" y="624840"/>
            <a:ext cx="4124325" cy="8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latin typeface="Times New Roman" panose="02020503050405090304" charset="0"/>
                <a:ea typeface="宋体" panose="02010600030101010101" pitchFamily="2" charset="-122"/>
                <a:cs typeface="Times New Roman" panose="02020503050405090304" charset="0"/>
              </a:rPr>
              <a:t>Sharpening Spatial Filters </a:t>
            </a:r>
          </a:p>
        </p:txBody>
      </p:sp>
      <p:sp>
        <p:nvSpPr>
          <p:cNvPr id="14" name="矩形 13"/>
          <p:cNvSpPr/>
          <p:nvPr/>
        </p:nvSpPr>
        <p:spPr>
          <a:xfrm>
            <a:off x="502920" y="1437640"/>
            <a:ext cx="8805545" cy="194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indent="-342900" fontAlgn="auto">
              <a:buFont typeface="Wingdings" panose="05000000000000000000" pitchFamily="2" charset="2"/>
              <a:buChar char="n"/>
            </a:pPr>
            <a:r>
              <a:rPr kumimoji="1" lang="zh-CN" altLang="en-US" sz="2800" dirty="0">
                <a:latin typeface="Times New Roman Bold" panose="02020503050405090304" charset="0"/>
                <a:ea typeface="宋体" panose="02010600030101010101" pitchFamily="2" charset="-122"/>
                <a:cs typeface="Times New Roman Italic" panose="02020503050405090304" charset="0"/>
                <a:sym typeface="+mn-ea"/>
              </a:rPr>
              <a:t>二维函数 </a:t>
            </a:r>
            <a:r>
              <a:rPr kumimoji="1" lang="en-US" altLang="zh-CN" sz="2800" i="1" dirty="0">
                <a:latin typeface="Times New Roman Italic" panose="02020503050405090304" charset="0"/>
                <a:ea typeface="宋体" panose="02010600030101010101" pitchFamily="2" charset="-122"/>
                <a:cs typeface="Times New Roman Italic" panose="02020503050405090304" charset="0"/>
                <a:sym typeface="+mn-ea"/>
              </a:rPr>
              <a:t>f</a:t>
            </a:r>
            <a:r>
              <a:rPr kumimoji="1" lang="en-US" altLang="zh-CN" sz="2800" dirty="0">
                <a:latin typeface="Times New Roman" panose="02020503050405090304" charset="0"/>
                <a:ea typeface="宋体" panose="02010600030101010101" pitchFamily="2" charset="-122"/>
                <a:cs typeface="Times New Roman" panose="02020503050405090304" charset="0"/>
                <a:sym typeface="+mn-ea"/>
              </a:rPr>
              <a:t>(x,y) </a:t>
            </a:r>
            <a:r>
              <a:rPr kumimoji="1" lang="zh-CN" altLang="en-US" sz="2800" dirty="0">
                <a:latin typeface="Times New Roman Bold" panose="02020503050405090304" charset="0"/>
                <a:ea typeface="宋体" panose="02010600030101010101" pitchFamily="2" charset="-122"/>
                <a:cs typeface="Times New Roman Italic" panose="02020503050405090304" charset="0"/>
                <a:sym typeface="+mn-ea"/>
              </a:rPr>
              <a:t>二阶导数锐化图像——拉普拉斯</a:t>
            </a:r>
          </a:p>
          <a:p>
            <a:pPr marL="800100" lvl="1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Times New Roman Bold" panose="02020503050405090304" charset="0"/>
              <a:ea typeface="宋体" panose="02010600030101010101" pitchFamily="2" charset="-122"/>
              <a:cs typeface="Times New Roman Italic" panose="02020503050405090304" charset="0"/>
              <a:sym typeface="+mn-ea"/>
            </a:endParaRPr>
          </a:p>
          <a:p>
            <a:pPr marL="800100" lvl="1" indent="-342900" fontAlgn="auto">
              <a:buFont typeface="Wingdings" panose="05000000000000000000" pitchFamily="2" charset="2"/>
              <a:buChar char="n"/>
            </a:pPr>
            <a:endParaRPr kumimoji="1" lang="en-US" altLang="zh-CN" sz="2800" i="1" baseline="30000" dirty="0">
              <a:latin typeface="Times New Roman" panose="02020503050405090304" charset="0"/>
              <a:ea typeface="宋体" charset="0"/>
              <a:cs typeface="Times New Roman" panose="02020503050405090304" charset="0"/>
              <a:sym typeface="+mn-ea"/>
            </a:endParaRPr>
          </a:p>
          <a:p>
            <a:pPr marL="800100" lvl="1" indent="-342900" fontAlgn="auto">
              <a:buFont typeface="Wingdings" panose="05000000000000000000" pitchFamily="2" charset="2"/>
              <a:buChar char="n"/>
            </a:pPr>
            <a:endParaRPr kumimoji="1" lang="en-US" altLang="zh-CN" sz="2800" i="1" baseline="30000" dirty="0">
              <a:latin typeface="Times New Roman" panose="02020503050405090304" charset="0"/>
              <a:ea typeface="宋体" charset="0"/>
              <a:cs typeface="Times New Roman" panose="02020503050405090304" charset="0"/>
              <a:sym typeface="+mn-ea"/>
            </a:endParaRPr>
          </a:p>
          <a:p>
            <a:pPr marL="800100" lvl="1" indent="-342900" fontAlgn="auto">
              <a:buFont typeface="Wingdings" panose="05000000000000000000" pitchFamily="2" charset="2"/>
              <a:buChar char="n"/>
            </a:pPr>
            <a:endParaRPr kumimoji="1" lang="en-US" altLang="zh-CN" sz="2800" dirty="0">
              <a:solidFill>
                <a:schemeClr val="tx1"/>
              </a:solidFill>
              <a:latin typeface="Times New Roman" panose="02020503050405090304" charset="0"/>
              <a:ea typeface="宋体" panose="02010600030101010101" pitchFamily="2" charset="-122"/>
              <a:cs typeface="Times New Roman" panose="02020503050405090304" charset="0"/>
              <a:sym typeface="+mn-ea"/>
            </a:endParaRP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465" y="2094230"/>
            <a:ext cx="9144000" cy="865505"/>
          </a:xfrm>
          <a:prstGeom prst="rect">
            <a:avLst/>
          </a:prstGeom>
        </p:spPr>
      </p:pic>
      <p:sp>
        <p:nvSpPr>
          <p:cNvPr id="3" name="下箭头 2"/>
          <p:cNvSpPr/>
          <p:nvPr/>
        </p:nvSpPr>
        <p:spPr>
          <a:xfrm>
            <a:off x="4328160" y="3542665"/>
            <a:ext cx="486410" cy="41211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/>
          </a:p>
        </p:txBody>
      </p:sp>
      <p:sp>
        <p:nvSpPr>
          <p:cNvPr id="7" name="文本框 6"/>
          <p:cNvSpPr txBox="1"/>
          <p:nvPr/>
        </p:nvSpPr>
        <p:spPr>
          <a:xfrm>
            <a:off x="3058160" y="2908300"/>
            <a:ext cx="302768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zh-CN" altLang="en-US" sz="2800" dirty="0">
                <a:latin typeface="Times New Roman Bold" panose="02020503050405090304" charset="0"/>
                <a:ea typeface="宋体" panose="02010600030101010101" pitchFamily="2" charset="-122"/>
                <a:cs typeface="Times New Roman Italic" panose="02020503050405090304" charset="0"/>
                <a:sym typeface="+mn-ea"/>
              </a:rPr>
              <a:t>对应的拉普拉斯核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31845" y="3966210"/>
            <a:ext cx="2585085" cy="2661285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131" y="271543"/>
            <a:ext cx="872370" cy="853287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19878" y="183607"/>
            <a:ext cx="298173" cy="96933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/>
        </p:nvSpPr>
        <p:spPr>
          <a:xfrm>
            <a:off x="318135" y="102870"/>
            <a:ext cx="3199130" cy="795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>
                <a:solidFill>
                  <a:schemeClr val="accent1">
                    <a:lumMod val="50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锐化空间滤波器</a:t>
            </a:r>
          </a:p>
        </p:txBody>
      </p:sp>
      <p:cxnSp>
        <p:nvCxnSpPr>
          <p:cNvPr id="4" name="直线连接符 4"/>
          <p:cNvCxnSpPr/>
          <p:nvPr/>
        </p:nvCxnSpPr>
        <p:spPr>
          <a:xfrm>
            <a:off x="3517265" y="500380"/>
            <a:ext cx="25895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177165" y="1437640"/>
            <a:ext cx="8805545" cy="194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Times New Roman Bold" panose="02020503050405090304" charset="0"/>
              <a:ea typeface="Times New Roman" panose="02020503050405090304" charset="0"/>
              <a:cs typeface="Times New Roman Italic" panose="02020503050405090304" charset="0"/>
              <a:sym typeface="+mn-ea"/>
            </a:endParaRPr>
          </a:p>
          <a:p>
            <a:pPr marL="800100" lvl="1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Times New Roman Bold" panose="02020503050405090304" charset="0"/>
              <a:ea typeface="Times New Roman" panose="02020503050405090304" charset="0"/>
              <a:cs typeface="Times New Roman Italic" panose="02020503050405090304" charset="0"/>
              <a:sym typeface="+mn-ea"/>
            </a:endParaRPr>
          </a:p>
          <a:p>
            <a:pPr marL="800100" lvl="1" indent="-342900" fontAlgn="auto">
              <a:buFont typeface="Wingdings" panose="05000000000000000000" pitchFamily="2" charset="2"/>
              <a:buChar char="n"/>
            </a:pPr>
            <a:endParaRPr kumimoji="1" lang="en-US" altLang="zh-CN" sz="2800" i="1" baseline="30000" dirty="0">
              <a:latin typeface="Times New Roman" panose="02020503050405090304" charset="0"/>
              <a:ea typeface="宋体" charset="0"/>
              <a:cs typeface="Times New Roman" panose="02020503050405090304" charset="0"/>
              <a:sym typeface="+mn-ea"/>
            </a:endParaRPr>
          </a:p>
          <a:p>
            <a:pPr marL="800100" lvl="1" indent="-342900" fontAlgn="auto">
              <a:buFont typeface="Wingdings" panose="05000000000000000000" pitchFamily="2" charset="2"/>
              <a:buChar char="n"/>
            </a:pPr>
            <a:endParaRPr kumimoji="1" lang="en-US" altLang="zh-CN" sz="2800" i="1" baseline="30000" dirty="0">
              <a:latin typeface="Times New Roman" panose="02020503050405090304" charset="0"/>
              <a:ea typeface="宋体" charset="0"/>
              <a:cs typeface="Times New Roman" panose="02020503050405090304" charset="0"/>
              <a:sym typeface="+mn-ea"/>
            </a:endParaRPr>
          </a:p>
          <a:p>
            <a:pPr marL="800100" lvl="1" indent="-342900" fontAlgn="auto">
              <a:buFont typeface="Wingdings" panose="05000000000000000000" pitchFamily="2" charset="2"/>
              <a:buChar char="n"/>
            </a:pPr>
            <a:endParaRPr kumimoji="1" lang="en-US" altLang="zh-CN" sz="2800" dirty="0">
              <a:solidFill>
                <a:schemeClr val="tx1"/>
              </a:solidFill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77165" y="1437640"/>
            <a:ext cx="8805545" cy="194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Times New Roman Bold" panose="02020503050405090304" charset="0"/>
              <a:ea typeface="Times New Roman" panose="02020503050405090304" charset="0"/>
              <a:cs typeface="Times New Roman Italic" panose="02020503050405090304" charset="0"/>
              <a:sym typeface="+mn-ea"/>
            </a:endParaRPr>
          </a:p>
          <a:p>
            <a:pPr marL="800100" lvl="1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Times New Roman Bold" panose="02020503050405090304" charset="0"/>
              <a:ea typeface="Times New Roman" panose="02020503050405090304" charset="0"/>
              <a:cs typeface="Times New Roman Italic" panose="02020503050405090304" charset="0"/>
              <a:sym typeface="+mn-ea"/>
            </a:endParaRPr>
          </a:p>
          <a:p>
            <a:pPr marL="800100" lvl="1" indent="-342900" fontAlgn="auto">
              <a:buFont typeface="Wingdings" panose="05000000000000000000" pitchFamily="2" charset="2"/>
              <a:buChar char="n"/>
            </a:pPr>
            <a:endParaRPr kumimoji="1" lang="en-US" altLang="zh-CN" sz="2800" i="1" baseline="30000" dirty="0">
              <a:latin typeface="Times New Roman" panose="02020503050405090304" charset="0"/>
              <a:ea typeface="宋体" charset="0"/>
              <a:cs typeface="Times New Roman" panose="02020503050405090304" charset="0"/>
              <a:sym typeface="+mn-ea"/>
            </a:endParaRPr>
          </a:p>
          <a:p>
            <a:pPr marL="800100" lvl="1" indent="-342900" fontAlgn="auto">
              <a:buFont typeface="Wingdings" panose="05000000000000000000" pitchFamily="2" charset="2"/>
              <a:buChar char="n"/>
            </a:pPr>
            <a:endParaRPr kumimoji="1" lang="en-US" altLang="zh-CN" sz="2800" i="1" baseline="30000" dirty="0">
              <a:latin typeface="Times New Roman" panose="02020503050405090304" charset="0"/>
              <a:ea typeface="宋体" charset="0"/>
              <a:cs typeface="Times New Roman" panose="02020503050405090304" charset="0"/>
              <a:sym typeface="+mn-ea"/>
            </a:endParaRPr>
          </a:p>
          <a:p>
            <a:pPr marL="800100" lvl="1" indent="-342900" fontAlgn="auto">
              <a:buFont typeface="Wingdings" panose="05000000000000000000" pitchFamily="2" charset="2"/>
              <a:buChar char="n"/>
            </a:pPr>
            <a:endParaRPr kumimoji="1" lang="en-US" altLang="zh-CN" sz="2800" dirty="0">
              <a:solidFill>
                <a:schemeClr val="tx1"/>
              </a:solidFill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+mn-ea"/>
            </a:endParaRPr>
          </a:p>
        </p:txBody>
      </p:sp>
      <p:sp>
        <p:nvSpPr>
          <p:cNvPr id="5" name="标题 1"/>
          <p:cNvSpPr txBox="1"/>
          <p:nvPr/>
        </p:nvSpPr>
        <p:spPr>
          <a:xfrm>
            <a:off x="502920" y="624840"/>
            <a:ext cx="4124325" cy="8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latin typeface="Times New Roman" panose="02020503050405090304" charset="0"/>
                <a:ea typeface="宋体" panose="02010600030101010101" pitchFamily="2" charset="-122"/>
                <a:cs typeface="Times New Roman" panose="02020503050405090304" charset="0"/>
              </a:rPr>
              <a:t>Sharpening Spatial Filters </a:t>
            </a:r>
          </a:p>
        </p:txBody>
      </p:sp>
      <p:sp>
        <p:nvSpPr>
          <p:cNvPr id="14" name="矩形 13"/>
          <p:cNvSpPr/>
          <p:nvPr/>
        </p:nvSpPr>
        <p:spPr>
          <a:xfrm>
            <a:off x="502920" y="1437640"/>
            <a:ext cx="8805545" cy="36664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indent="-342900" fontAlgn="auto">
              <a:buFont typeface="Wingdings" panose="05000000000000000000" pitchFamily="2" charset="2"/>
              <a:buChar char="n"/>
            </a:pPr>
            <a:r>
              <a:rPr kumimoji="1" lang="zh-CN" altLang="en-US" sz="2800" dirty="0">
                <a:latin typeface="Times New Roman Bold" panose="02020503050405090304" charset="0"/>
                <a:ea typeface="宋体" panose="02010600030101010101" pitchFamily="2" charset="-122"/>
                <a:cs typeface="Times New Roman Italic" panose="02020503050405090304" charset="0"/>
                <a:sym typeface="+mn-ea"/>
              </a:rPr>
              <a:t>二维函数 </a:t>
            </a:r>
            <a:r>
              <a:rPr kumimoji="1" lang="en-US" altLang="zh-CN" sz="2800" i="1" dirty="0">
                <a:latin typeface="Times New Roman Italic" panose="02020503050405090304" charset="0"/>
                <a:ea typeface="宋体" panose="02010600030101010101" pitchFamily="2" charset="-122"/>
                <a:cs typeface="Times New Roman Italic" panose="02020503050405090304" charset="0"/>
                <a:sym typeface="+mn-ea"/>
              </a:rPr>
              <a:t>f</a:t>
            </a:r>
            <a:r>
              <a:rPr kumimoji="1" lang="en-US" altLang="zh-CN" sz="2800" dirty="0">
                <a:latin typeface="Times New Roman" panose="02020503050405090304" charset="0"/>
                <a:ea typeface="宋体" panose="02010600030101010101" pitchFamily="2" charset="-122"/>
                <a:cs typeface="Times New Roman" panose="02020503050405090304" charset="0"/>
                <a:sym typeface="+mn-ea"/>
              </a:rPr>
              <a:t>(x,y) </a:t>
            </a:r>
            <a:r>
              <a:rPr kumimoji="1" lang="zh-CN" altLang="en-US" sz="2800" dirty="0">
                <a:latin typeface="Times New Roman Bold" panose="02020503050405090304" charset="0"/>
                <a:ea typeface="宋体" panose="02010600030101010101" pitchFamily="2" charset="-122"/>
                <a:cs typeface="Times New Roman Italic" panose="02020503050405090304" charset="0"/>
                <a:sym typeface="+mn-ea"/>
              </a:rPr>
              <a:t>二阶导数锐化图像——拉普拉斯</a:t>
            </a:r>
          </a:p>
          <a:p>
            <a:pPr marL="0" lvl="1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Times New Roman Bold" panose="02020503050405090304" charset="0"/>
              <a:ea typeface="宋体" panose="02010600030101010101" pitchFamily="2" charset="-122"/>
              <a:cs typeface="Times New Roman Italic" panose="02020503050405090304" charset="0"/>
              <a:sym typeface="+mn-ea"/>
            </a:endParaRPr>
          </a:p>
          <a:p>
            <a:pPr marL="0" lvl="1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Times New Roman Bold" panose="02020503050405090304" charset="0"/>
              <a:ea typeface="宋体" panose="02010600030101010101" pitchFamily="2" charset="-122"/>
              <a:cs typeface="Times New Roman Italic" panose="02020503050405090304" charset="0"/>
              <a:sym typeface="+mn-ea"/>
            </a:endParaRPr>
          </a:p>
          <a:p>
            <a:pPr marL="0" lvl="1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Times New Roman Bold" panose="02020503050405090304" charset="0"/>
              <a:ea typeface="宋体" panose="02010600030101010101" pitchFamily="2" charset="-122"/>
              <a:cs typeface="Times New Roman Italic" panose="02020503050405090304" charset="0"/>
              <a:sym typeface="+mn-ea"/>
            </a:endParaRPr>
          </a:p>
          <a:p>
            <a:pPr marL="0" lvl="1" indent="-342900" fontAlgn="auto">
              <a:buFont typeface="Wingdings" panose="05000000000000000000" pitchFamily="2" charset="2"/>
              <a:buChar char="n"/>
            </a:pPr>
            <a:r>
              <a:rPr kumimoji="1" lang="zh-CN" altLang="en-US" sz="2800" dirty="0">
                <a:latin typeface="Times New Roman Bold" panose="02020503050405090304" charset="0"/>
                <a:ea typeface="宋体" panose="02010600030101010101" pitchFamily="2" charset="-122"/>
                <a:cs typeface="Times New Roman Italic" panose="02020503050405090304" charset="0"/>
                <a:sym typeface="+mn-ea"/>
              </a:rPr>
              <a:t>锐化方法，输出图像</a:t>
            </a:r>
          </a:p>
          <a:p>
            <a:pPr marL="800100" lvl="1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Times New Roman Bold" panose="02020503050405090304" charset="0"/>
              <a:ea typeface="宋体" panose="02010600030101010101" pitchFamily="2" charset="-122"/>
              <a:cs typeface="Times New Roman Italic" panose="02020503050405090304" charset="0"/>
              <a:sym typeface="+mn-ea"/>
            </a:endParaRPr>
          </a:p>
          <a:p>
            <a:pPr marL="800100" lvl="1" indent="-342900" fontAlgn="auto">
              <a:buFont typeface="Wingdings" panose="05000000000000000000" pitchFamily="2" charset="2"/>
              <a:buChar char="n"/>
            </a:pPr>
            <a:endParaRPr kumimoji="1" lang="en-US" altLang="zh-CN" sz="2800" i="1" baseline="30000" dirty="0">
              <a:latin typeface="Times New Roman" panose="02020503050405090304" charset="0"/>
              <a:ea typeface="宋体" charset="0"/>
              <a:cs typeface="Times New Roman" panose="02020503050405090304" charset="0"/>
              <a:sym typeface="+mn-ea"/>
            </a:endParaRPr>
          </a:p>
          <a:p>
            <a:pPr marL="800100" lvl="1" indent="-342900" fontAlgn="auto">
              <a:buFont typeface="Wingdings" panose="05000000000000000000" pitchFamily="2" charset="2"/>
              <a:buChar char="n"/>
            </a:pPr>
            <a:endParaRPr kumimoji="1" lang="en-US" altLang="zh-CN" sz="2800" i="1" baseline="30000" dirty="0">
              <a:latin typeface="Times New Roman" panose="02020503050405090304" charset="0"/>
              <a:ea typeface="宋体" charset="0"/>
              <a:cs typeface="Times New Roman" panose="02020503050405090304" charset="0"/>
              <a:sym typeface="+mn-ea"/>
            </a:endParaRPr>
          </a:p>
          <a:p>
            <a:pPr marL="800100" lvl="1" indent="-342900" fontAlgn="auto">
              <a:buFont typeface="Wingdings" panose="05000000000000000000" pitchFamily="2" charset="2"/>
              <a:buChar char="n"/>
            </a:pPr>
            <a:endParaRPr kumimoji="1" lang="en-US" altLang="zh-CN" sz="2800" dirty="0">
              <a:solidFill>
                <a:schemeClr val="tx1"/>
              </a:solidFill>
              <a:latin typeface="Times New Roman" panose="02020503050405090304" charset="0"/>
              <a:ea typeface="宋体" panose="02010600030101010101" pitchFamily="2" charset="-122"/>
              <a:cs typeface="Times New Roman" panose="02020503050405090304" charset="0"/>
              <a:sym typeface="+mn-ea"/>
            </a:endParaRP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465" y="2094230"/>
            <a:ext cx="9144000" cy="86550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20290" y="3844925"/>
            <a:ext cx="4983480" cy="100330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4850130" y="5316855"/>
            <a:ext cx="3124835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en-US" sz="2400" b="0" i="1">
                <a:latin typeface="Times New Roman Italic" panose="02020503050405090304" charset="0"/>
                <a:ea typeface="Songti SC Regular" panose="02010800040101010101" charset="-122"/>
                <a:cs typeface="Times New Roman Italic" panose="02020503050405090304" charset="0"/>
              </a:rPr>
              <a:t>c</a:t>
            </a:r>
            <a:r>
              <a:rPr lang="zh-CN" altLang="en-US" sz="2400" b="0">
                <a:latin typeface="Times New Roman Regular" panose="02020503050405090304" charset="0"/>
                <a:ea typeface="Songti SC Regular" panose="02010800040101010101" charset="-122"/>
                <a:cs typeface="Times New Roman Regular" panose="02020503050405090304" charset="0"/>
              </a:rPr>
              <a:t>是常数参数</a:t>
            </a:r>
            <a:endParaRPr lang="en-US" sz="2400" b="0">
              <a:latin typeface="Times New Roman Regular" panose="02020503050405090304" charset="0"/>
              <a:ea typeface="Songti SC Regular" panose="02010800040101010101" charset="-122"/>
              <a:cs typeface="Times New Roman Regular" panose="02020503050405090304" charset="0"/>
            </a:endParaRPr>
          </a:p>
          <a:p>
            <a:pPr algn="l"/>
            <a:endParaRPr lang="zh-CN" altLang="en-US" sz="2400">
              <a:latin typeface="Times New Roman Regular" panose="02020503050405090304" charset="0"/>
              <a:ea typeface="Songti SC Regular" panose="02010800040101010101" charset="-122"/>
              <a:cs typeface="Times New Roman Regular" panose="02020503050405090304" charset="0"/>
            </a:endParaRPr>
          </a:p>
        </p:txBody>
      </p:sp>
      <p:sp>
        <p:nvSpPr>
          <p:cNvPr id="17" name="任意多边形 16"/>
          <p:cNvSpPr/>
          <p:nvPr/>
        </p:nvSpPr>
        <p:spPr>
          <a:xfrm>
            <a:off x="5318760" y="4669155"/>
            <a:ext cx="290195" cy="647065"/>
          </a:xfrm>
          <a:custGeom>
            <a:avLst/>
            <a:gdLst>
              <a:gd name="connisteX0" fmla="*/ 0 w 201295"/>
              <a:gd name="connsiteY0" fmla="*/ 0 h 402590"/>
              <a:gd name="connisteX1" fmla="*/ 133985 w 201295"/>
              <a:gd name="connsiteY1" fmla="*/ 167640 h 402590"/>
              <a:gd name="connisteX2" fmla="*/ 201295 w 201295"/>
              <a:gd name="connsiteY2" fmla="*/ 402590 h 40259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</a:cxnLst>
            <a:rect l="l" t="t" r="r" b="b"/>
            <a:pathLst>
              <a:path w="201295" h="402590">
                <a:moveTo>
                  <a:pt x="0" y="0"/>
                </a:moveTo>
                <a:cubicBezTo>
                  <a:pt x="25400" y="28575"/>
                  <a:pt x="93980" y="86995"/>
                  <a:pt x="133985" y="167640"/>
                </a:cubicBezTo>
                <a:cubicBezTo>
                  <a:pt x="173990" y="248285"/>
                  <a:pt x="190500" y="358775"/>
                  <a:pt x="201295" y="402590"/>
                </a:cubicBezTo>
              </a:path>
            </a:pathLst>
          </a:custGeom>
          <a:noFill/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281805" y="3423920"/>
            <a:ext cx="2589530" cy="247205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131" y="271543"/>
            <a:ext cx="872370" cy="853287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8845528" y="6761987"/>
            <a:ext cx="224042" cy="22337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400050" y="1341120"/>
            <a:ext cx="8669655" cy="181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 fontAlgn="auto">
              <a:buFont typeface="Wingdings" panose="05000000000000000000" pitchFamily="2" charset="2"/>
              <a:buChar char="n"/>
            </a:pPr>
            <a:r>
              <a:rPr kumimoji="1" lang="zh-CN" altLang="en-US" sz="2800" dirty="0">
                <a:latin typeface="Times New Roman" panose="02020503050405090304" charset="0"/>
                <a:ea typeface="宋体" panose="02010600030101010101" pitchFamily="2" charset="-122"/>
                <a:cs typeface="Times New Roman" panose="02020503050405090304" charset="0"/>
                <a:sym typeface="+mn-ea"/>
              </a:rPr>
              <a:t>线性空间滤波：</a:t>
            </a:r>
          </a:p>
          <a:p>
            <a:pPr marL="1257300" lvl="2" indent="-342900" fontAlgn="auto">
              <a:buFont typeface="Wingdings" panose="05000000000000000000" pitchFamily="2" charset="2"/>
              <a:buChar char="n"/>
            </a:pPr>
            <a:r>
              <a:rPr kumimoji="1" lang="zh-CN" altLang="en-US" sz="2800" dirty="0">
                <a:latin typeface="Times New Roman" panose="02020503050405090304" charset="0"/>
                <a:ea typeface="宋体" panose="02010600030101010101" pitchFamily="2" charset="-122"/>
                <a:cs typeface="Times New Roman" panose="02020503050405090304" charset="0"/>
                <a:sym typeface="+mn-ea"/>
              </a:rPr>
              <a:t>图像 </a:t>
            </a:r>
            <a:r>
              <a:rPr kumimoji="1" lang="en-US" altLang="zh-CN" sz="2800" i="1" dirty="0">
                <a:latin typeface="Times New Roman Italic" panose="02020503050405090304" charset="0"/>
                <a:ea typeface="宋体" panose="02010600030101010101" pitchFamily="2" charset="-122"/>
                <a:cs typeface="Times New Roman Italic" panose="02020503050405090304" charset="0"/>
                <a:sym typeface="+mn-ea"/>
              </a:rPr>
              <a:t>f </a:t>
            </a:r>
            <a:r>
              <a:rPr kumimoji="1" lang="zh-CN" altLang="en-US" sz="2800" dirty="0">
                <a:latin typeface="Times New Roman Italic" panose="02020503050405090304" charset="0"/>
                <a:ea typeface="宋体" panose="02010600030101010101" pitchFamily="2" charset="-122"/>
                <a:cs typeface="Times New Roman Italic" panose="02020503050405090304" charset="0"/>
                <a:sym typeface="+mn-ea"/>
              </a:rPr>
              <a:t>与</a:t>
            </a:r>
            <a:r>
              <a:rPr kumimoji="1" lang="zh-CN" altLang="en-US" sz="2800" dirty="0">
                <a:latin typeface="Times New Roman" panose="02020503050405090304" charset="0"/>
                <a:ea typeface="宋体" panose="02010600030101010101" pitchFamily="2" charset="-122"/>
                <a:cs typeface="Times New Roman" panose="02020503050405090304" charset="0"/>
                <a:sym typeface="+mn-ea"/>
              </a:rPr>
              <a:t>空间核 </a:t>
            </a:r>
            <a:r>
              <a:rPr kumimoji="1" lang="en-US" altLang="zh-CN" sz="2800" i="1" dirty="0">
                <a:latin typeface="Times New Roman Italic" panose="02020503050405090304" charset="0"/>
                <a:ea typeface="宋体" panose="02010600030101010101" pitchFamily="2" charset="-122"/>
                <a:cs typeface="Times New Roman Italic" panose="02020503050405090304" charset="0"/>
                <a:sym typeface="+mn-ea"/>
              </a:rPr>
              <a:t>w </a:t>
            </a:r>
            <a:r>
              <a:rPr kumimoji="1" lang="zh-CN" altLang="en-US" sz="2800" dirty="0">
                <a:latin typeface="Times New Roman" panose="02020503050405090304" charset="0"/>
                <a:ea typeface="宋体" panose="02010600030101010101" pitchFamily="2" charset="-122"/>
                <a:cs typeface="Times New Roman" panose="02020503050405090304" charset="0"/>
                <a:sym typeface="+mn-ea"/>
              </a:rPr>
              <a:t>之间执行乘积之和的操作</a:t>
            </a:r>
          </a:p>
          <a:p>
            <a:pPr marL="1257300" lvl="2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Times New Roman" panose="02020503050405090304" charset="0"/>
              <a:ea typeface="宋体" panose="02010600030101010101" pitchFamily="2" charset="-122"/>
              <a:cs typeface="Times New Roman" panose="02020503050405090304" charset="0"/>
              <a:sym typeface="+mn-ea"/>
            </a:endParaRPr>
          </a:p>
          <a:p>
            <a:pPr marL="800100" lvl="1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Times New Roman" panose="02020503050405090304" charset="0"/>
              <a:ea typeface="宋体" charset="0"/>
              <a:cs typeface="Times New Roman" panose="02020503050405090304" charset="0"/>
              <a:sym typeface="+mn-ea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9878" y="183607"/>
            <a:ext cx="298173" cy="96933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/>
        </p:nvSpPr>
        <p:spPr>
          <a:xfrm>
            <a:off x="318135" y="102870"/>
            <a:ext cx="2734310" cy="795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>
                <a:solidFill>
                  <a:schemeClr val="accent1">
                    <a:lumMod val="50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空间滤波基础</a:t>
            </a:r>
          </a:p>
        </p:txBody>
      </p:sp>
      <p:cxnSp>
        <p:nvCxnSpPr>
          <p:cNvPr id="4" name="直线连接符 4"/>
          <p:cNvCxnSpPr/>
          <p:nvPr/>
        </p:nvCxnSpPr>
        <p:spPr>
          <a:xfrm>
            <a:off x="3052445" y="500380"/>
            <a:ext cx="25895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标题 1"/>
          <p:cNvSpPr txBox="1"/>
          <p:nvPr/>
        </p:nvSpPr>
        <p:spPr>
          <a:xfrm>
            <a:off x="502920" y="624840"/>
            <a:ext cx="4124325" cy="8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latin typeface="Times New Roman" panose="02020503050405090304" charset="0"/>
                <a:ea typeface="宋体" panose="02010600030101010101" pitchFamily="2" charset="-122"/>
                <a:cs typeface="Times New Roman" panose="02020503050405090304" charset="0"/>
              </a:rPr>
              <a:t>Foundations</a:t>
            </a:r>
          </a:p>
        </p:txBody>
      </p:sp>
      <p:graphicFrame>
        <p:nvGraphicFramePr>
          <p:cNvPr id="21" name="object 4"/>
          <p:cNvGraphicFramePr>
            <a:graphicFrameLocks noGrp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485186403"/>
              </p:ext>
            </p:extLst>
          </p:nvPr>
        </p:nvGraphicFramePr>
        <p:xfrm>
          <a:off x="4429125" y="3526790"/>
          <a:ext cx="2308860" cy="20021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696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96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96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26110">
                <a:tc>
                  <a:txBody>
                    <a:bodyPr/>
                    <a:lstStyle/>
                    <a:p>
                      <a:pPr algn="ctr"/>
                      <a:r>
                        <a:rPr lang="en-US" sz="1800" b="0"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w(-1,-1)</a:t>
                      </a:r>
                    </a:p>
                  </a:txBody>
                  <a:tcPr marL="0" marR="0" marT="0" marB="0" anchor="ctr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w(-1,0)</a:t>
                      </a:r>
                    </a:p>
                  </a:txBody>
                  <a:tcPr marL="0" marR="0" marT="0" marB="0" anchor="ctr">
                    <a:lnL w="9525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w(-1,1)</a:t>
                      </a:r>
                    </a:p>
                  </a:txBody>
                  <a:tcPr marL="0" marR="0" marT="0" marB="0" anchor="ctr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7705">
                <a:tc>
                  <a:txBody>
                    <a:bodyPr/>
                    <a:lstStyle/>
                    <a:p>
                      <a:pPr algn="ctr"/>
                      <a:r>
                        <a:rPr lang="en-US" sz="1800" b="0"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w(0,-1)</a:t>
                      </a:r>
                    </a:p>
                  </a:txBody>
                  <a:tcPr marL="0" marR="0" marT="0" marB="0" anchor="ctr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w(0,0)</a:t>
                      </a:r>
                    </a:p>
                  </a:txBody>
                  <a:tcPr marL="0" marR="0" marT="0" marB="0" anchor="ctr">
                    <a:lnL w="9525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w(0,1)</a:t>
                      </a:r>
                    </a:p>
                  </a:txBody>
                  <a:tcPr marL="0" marR="0" marT="0" marB="0" anchor="ctr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8340">
                <a:tc>
                  <a:txBody>
                    <a:bodyPr/>
                    <a:lstStyle/>
                    <a:p>
                      <a:pPr algn="ctr"/>
                      <a:r>
                        <a:rPr lang="en-US" sz="1800" b="0"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w(1,-1)</a:t>
                      </a:r>
                    </a:p>
                  </a:txBody>
                  <a:tcPr marL="0" marR="0" marT="0" marB="0" anchor="ctr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w(1,0)</a:t>
                      </a:r>
                    </a:p>
                  </a:txBody>
                  <a:tcPr marL="0" marR="0" marT="0" marB="0" anchor="ctr">
                    <a:lnL w="9525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w(1,1)</a:t>
                      </a:r>
                    </a:p>
                  </a:txBody>
                  <a:tcPr marL="0" marR="0" marT="0" marB="0" anchor="ctr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3" name="object 4"/>
          <p:cNvGraphicFramePr>
            <a:graphicFrameLocks noGrp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653279397"/>
              </p:ext>
            </p:extLst>
          </p:nvPr>
        </p:nvGraphicFramePr>
        <p:xfrm>
          <a:off x="519430" y="3712210"/>
          <a:ext cx="2914650" cy="21088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71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1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71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74370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Times New Roman Regular" panose="02020503050405090304" charset="0"/>
                          <a:cs typeface="Times New Roman Regular" panose="02020503050405090304" charset="0"/>
                          <a:sym typeface="+mn-ea"/>
                        </a:rPr>
                        <a:t>f(x-1,y-1)</a:t>
                      </a:r>
                      <a:endParaRPr lang="en-US" sz="1800" b="0"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0" marR="0" marT="0" marB="0" anchor="ctr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f(x-1,y)</a:t>
                      </a:r>
                    </a:p>
                  </a:txBody>
                  <a:tcPr marL="0" marR="0" marT="0" marB="0" anchor="ctr">
                    <a:lnL w="9525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Times New Roman Regular" panose="02020503050405090304" charset="0"/>
                          <a:cs typeface="Times New Roman Regular" panose="02020503050405090304" charset="0"/>
                          <a:sym typeface="+mn-ea"/>
                        </a:rPr>
                        <a:t>f(x-1,y+1)</a:t>
                      </a:r>
                      <a:endParaRPr lang="en-US" sz="1800" b="0"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0" marR="0" marT="0" marB="0" anchor="ctr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6915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Times New Roman Regular" panose="02020503050405090304" charset="0"/>
                          <a:cs typeface="Times New Roman Regular" panose="02020503050405090304" charset="0"/>
                          <a:sym typeface="+mn-ea"/>
                        </a:rPr>
                        <a:t>f(x,y-1)</a:t>
                      </a:r>
                      <a:endParaRPr lang="en-US" sz="1800" b="0"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0" marR="0" marT="0" marB="0" anchor="ctr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f(x,y)</a:t>
                      </a:r>
                    </a:p>
                  </a:txBody>
                  <a:tcPr marL="0" marR="0" marT="0" marB="0" anchor="ctr">
                    <a:lnL w="9525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Times New Roman Regular" panose="02020503050405090304" charset="0"/>
                          <a:cs typeface="Times New Roman Regular" panose="02020503050405090304" charset="0"/>
                          <a:sym typeface="+mn-ea"/>
                        </a:rPr>
                        <a:t>f(x,y+1)</a:t>
                      </a:r>
                      <a:endParaRPr lang="en-US" sz="1800" b="0"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0" marR="0" marT="0" marB="0" anchor="ctr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17550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Times New Roman Regular" panose="02020503050405090304" charset="0"/>
                          <a:cs typeface="Times New Roman Regular" panose="02020503050405090304" charset="0"/>
                          <a:sym typeface="+mn-ea"/>
                        </a:rPr>
                        <a:t>f(x+1,y-1)</a:t>
                      </a:r>
                      <a:endParaRPr lang="en-US" sz="1800" b="0"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0" marR="0" marT="0" marB="0" anchor="ctr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f(x+1,y)</a:t>
                      </a:r>
                    </a:p>
                  </a:txBody>
                  <a:tcPr marL="0" marR="0" marT="0" marB="0" anchor="ctr">
                    <a:lnL w="9525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Times New Roman Regular" panose="02020503050405090304" charset="0"/>
                          <a:cs typeface="Times New Roman Regular" panose="02020503050405090304" charset="0"/>
                          <a:sym typeface="+mn-ea"/>
                        </a:rPr>
                        <a:t>f(x+1,y+1)</a:t>
                      </a:r>
                      <a:endParaRPr lang="en-US" sz="1800" b="0"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0" marR="0" marT="0" marB="0" anchor="ctr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4" name="文本框 23"/>
          <p:cNvSpPr txBox="1"/>
          <p:nvPr/>
        </p:nvSpPr>
        <p:spPr>
          <a:xfrm>
            <a:off x="5265420" y="5415280"/>
            <a:ext cx="124650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-US" altLang="zh-CN" sz="3200" i="1" dirty="0">
                <a:latin typeface="Times New Roman Italic" panose="02020503050405090304" charset="0"/>
                <a:ea typeface="宋体" panose="02010600030101010101" pitchFamily="2" charset="-122"/>
                <a:cs typeface="Times New Roman Italic" panose="02020503050405090304" charset="0"/>
                <a:sym typeface="+mn-ea"/>
              </a:rPr>
              <a:t> w</a:t>
            </a:r>
            <a:endParaRPr lang="zh-CN" altLang="en-US" sz="3200"/>
          </a:p>
        </p:txBody>
      </p:sp>
      <p:sp>
        <p:nvSpPr>
          <p:cNvPr id="25" name="文本框 24"/>
          <p:cNvSpPr txBox="1"/>
          <p:nvPr/>
        </p:nvSpPr>
        <p:spPr>
          <a:xfrm>
            <a:off x="1828800" y="5821045"/>
            <a:ext cx="295910" cy="5835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kumimoji="1" lang="en-US" altLang="zh-CN" sz="3200" i="1" dirty="0">
                <a:latin typeface="Times New Roman Italic" panose="02020503050405090304" charset="0"/>
                <a:ea typeface="宋体" panose="02010600030101010101" pitchFamily="2" charset="-122"/>
                <a:cs typeface="Times New Roman Italic" panose="02020503050405090304" charset="0"/>
                <a:sym typeface="+mn-ea"/>
              </a:rPr>
              <a:t>f</a:t>
            </a:r>
            <a:endParaRPr lang="zh-CN" altLang="en-US" sz="3200"/>
          </a:p>
        </p:txBody>
      </p:sp>
      <p:cxnSp>
        <p:nvCxnSpPr>
          <p:cNvPr id="27" name="直接箭头连接符 26"/>
          <p:cNvCxnSpPr/>
          <p:nvPr/>
        </p:nvCxnSpPr>
        <p:spPr>
          <a:xfrm flipV="1">
            <a:off x="3579495" y="4733290"/>
            <a:ext cx="583565" cy="11430"/>
          </a:xfrm>
          <a:prstGeom prst="straightConnector1">
            <a:avLst/>
          </a:prstGeom>
          <a:ln w="50800">
            <a:solidFill>
              <a:srgbClr val="FF0000">
                <a:alpha val="51000"/>
              </a:srgb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/>
          <p:cNvCxnSpPr/>
          <p:nvPr/>
        </p:nvCxnSpPr>
        <p:spPr>
          <a:xfrm flipV="1">
            <a:off x="6990080" y="4733290"/>
            <a:ext cx="639445" cy="8255"/>
          </a:xfrm>
          <a:prstGeom prst="straightConnector1">
            <a:avLst/>
          </a:prstGeom>
          <a:ln w="50800">
            <a:solidFill>
              <a:srgbClr val="FF0000">
                <a:alpha val="51000"/>
              </a:srgb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/>
          <p:cNvSpPr txBox="1"/>
          <p:nvPr/>
        </p:nvSpPr>
        <p:spPr>
          <a:xfrm>
            <a:off x="7828915" y="4424680"/>
            <a:ext cx="1164590" cy="5835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kumimoji="1" lang="en-US" altLang="zh-CN" sz="3200" dirty="0">
                <a:latin typeface="Times New Roman Italic" panose="02020503050405090304" charset="0"/>
                <a:ea typeface="宋体" panose="02010600030101010101" pitchFamily="2" charset="-122"/>
                <a:cs typeface="Times New Roman Italic" panose="02020503050405090304" charset="0"/>
                <a:sym typeface="+mn-ea"/>
              </a:rPr>
              <a:t>g(x,y)</a:t>
            </a:r>
          </a:p>
        </p:txBody>
      </p:sp>
      <p:sp>
        <p:nvSpPr>
          <p:cNvPr id="30" name="矩形 29"/>
          <p:cNvSpPr/>
          <p:nvPr/>
        </p:nvSpPr>
        <p:spPr>
          <a:xfrm>
            <a:off x="1495425" y="4424680"/>
            <a:ext cx="962025" cy="687070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25445" y="2576830"/>
            <a:ext cx="3293745" cy="69088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435600" y="5998845"/>
            <a:ext cx="431165" cy="5835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kumimoji="1" lang="en-US" altLang="zh-CN" sz="3200" i="1" dirty="0">
                <a:latin typeface="Times New Roman Italic" panose="02020503050405090304" charset="0"/>
                <a:ea typeface="宋体" panose="02010600030101010101" pitchFamily="2" charset="-122"/>
                <a:cs typeface="Times New Roman Italic" panose="02020503050405090304" charset="0"/>
                <a:sym typeface="+mn-ea"/>
              </a:rPr>
              <a:t>T</a:t>
            </a: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131" y="271543"/>
            <a:ext cx="872370" cy="853287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19878" y="183607"/>
            <a:ext cx="298173" cy="96933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/>
        </p:nvSpPr>
        <p:spPr>
          <a:xfrm>
            <a:off x="318135" y="102870"/>
            <a:ext cx="3199130" cy="795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>
                <a:solidFill>
                  <a:schemeClr val="accent1">
                    <a:lumMod val="50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锐化空间滤波器</a:t>
            </a:r>
          </a:p>
        </p:txBody>
      </p:sp>
      <p:cxnSp>
        <p:nvCxnSpPr>
          <p:cNvPr id="4" name="直线连接符 4"/>
          <p:cNvCxnSpPr/>
          <p:nvPr/>
        </p:nvCxnSpPr>
        <p:spPr>
          <a:xfrm>
            <a:off x="3517265" y="500380"/>
            <a:ext cx="25895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177165" y="1934845"/>
            <a:ext cx="8805545" cy="194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Times New Roman Bold" panose="02020503050405090304" charset="0"/>
              <a:ea typeface="Times New Roman" panose="02020503050405090304" charset="0"/>
              <a:cs typeface="Times New Roman Italic" panose="02020503050405090304" charset="0"/>
              <a:sym typeface="+mn-ea"/>
            </a:endParaRPr>
          </a:p>
          <a:p>
            <a:pPr marL="800100" lvl="1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Times New Roman Bold" panose="02020503050405090304" charset="0"/>
              <a:ea typeface="Times New Roman" panose="02020503050405090304" charset="0"/>
              <a:cs typeface="Times New Roman Italic" panose="02020503050405090304" charset="0"/>
              <a:sym typeface="+mn-ea"/>
            </a:endParaRPr>
          </a:p>
          <a:p>
            <a:pPr marL="800100" lvl="1" indent="-342900" fontAlgn="auto">
              <a:buFont typeface="Wingdings" panose="05000000000000000000" pitchFamily="2" charset="2"/>
              <a:buChar char="n"/>
            </a:pPr>
            <a:endParaRPr kumimoji="1" lang="en-US" altLang="zh-CN" sz="2800" i="1" baseline="30000" dirty="0">
              <a:latin typeface="Times New Roman" panose="02020503050405090304" charset="0"/>
              <a:ea typeface="宋体" charset="0"/>
              <a:cs typeface="Times New Roman" panose="02020503050405090304" charset="0"/>
              <a:sym typeface="+mn-ea"/>
            </a:endParaRPr>
          </a:p>
          <a:p>
            <a:pPr marL="800100" lvl="1" indent="-342900" fontAlgn="auto">
              <a:buFont typeface="Wingdings" panose="05000000000000000000" pitchFamily="2" charset="2"/>
              <a:buChar char="n"/>
            </a:pPr>
            <a:endParaRPr kumimoji="1" lang="en-US" altLang="zh-CN" sz="2800" i="1" baseline="30000" dirty="0">
              <a:latin typeface="Times New Roman" panose="02020503050405090304" charset="0"/>
              <a:ea typeface="宋体" charset="0"/>
              <a:cs typeface="Times New Roman" panose="02020503050405090304" charset="0"/>
              <a:sym typeface="+mn-ea"/>
            </a:endParaRPr>
          </a:p>
          <a:p>
            <a:pPr marL="800100" lvl="1" indent="-342900" fontAlgn="auto">
              <a:buFont typeface="Wingdings" panose="05000000000000000000" pitchFamily="2" charset="2"/>
              <a:buChar char="n"/>
            </a:pPr>
            <a:endParaRPr kumimoji="1" lang="en-US" altLang="zh-CN" sz="2800" dirty="0">
              <a:solidFill>
                <a:schemeClr val="tx1"/>
              </a:solidFill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77165" y="1934845"/>
            <a:ext cx="8805545" cy="194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Times New Roman Bold" panose="02020503050405090304" charset="0"/>
              <a:ea typeface="Times New Roman" panose="02020503050405090304" charset="0"/>
              <a:cs typeface="Times New Roman Italic" panose="02020503050405090304" charset="0"/>
              <a:sym typeface="+mn-ea"/>
            </a:endParaRPr>
          </a:p>
          <a:p>
            <a:pPr marL="800100" lvl="1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Times New Roman Bold" panose="02020503050405090304" charset="0"/>
              <a:ea typeface="Times New Roman" panose="02020503050405090304" charset="0"/>
              <a:cs typeface="Times New Roman Italic" panose="02020503050405090304" charset="0"/>
              <a:sym typeface="+mn-ea"/>
            </a:endParaRPr>
          </a:p>
          <a:p>
            <a:pPr marL="800100" lvl="1" indent="-342900" fontAlgn="auto">
              <a:buFont typeface="Wingdings" panose="05000000000000000000" pitchFamily="2" charset="2"/>
              <a:buChar char="n"/>
            </a:pPr>
            <a:endParaRPr kumimoji="1" lang="en-US" altLang="zh-CN" sz="2800" i="1" baseline="30000" dirty="0">
              <a:latin typeface="Times New Roman" panose="02020503050405090304" charset="0"/>
              <a:ea typeface="宋体" charset="0"/>
              <a:cs typeface="Times New Roman" panose="02020503050405090304" charset="0"/>
              <a:sym typeface="+mn-ea"/>
            </a:endParaRPr>
          </a:p>
          <a:p>
            <a:pPr marL="800100" lvl="1" indent="-342900" fontAlgn="auto">
              <a:buFont typeface="Wingdings" panose="05000000000000000000" pitchFamily="2" charset="2"/>
              <a:buChar char="n"/>
            </a:pPr>
            <a:endParaRPr kumimoji="1" lang="en-US" altLang="zh-CN" sz="2800" i="1" baseline="30000" dirty="0">
              <a:latin typeface="Times New Roman" panose="02020503050405090304" charset="0"/>
              <a:ea typeface="宋体" charset="0"/>
              <a:cs typeface="Times New Roman" panose="02020503050405090304" charset="0"/>
              <a:sym typeface="+mn-ea"/>
            </a:endParaRPr>
          </a:p>
          <a:p>
            <a:pPr marL="800100" lvl="1" indent="-342900" fontAlgn="auto">
              <a:buFont typeface="Wingdings" panose="05000000000000000000" pitchFamily="2" charset="2"/>
              <a:buChar char="n"/>
            </a:pPr>
            <a:endParaRPr kumimoji="1" lang="en-US" altLang="zh-CN" sz="2800" dirty="0">
              <a:solidFill>
                <a:schemeClr val="tx1"/>
              </a:solidFill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+mn-ea"/>
            </a:endParaRPr>
          </a:p>
        </p:txBody>
      </p:sp>
      <p:sp>
        <p:nvSpPr>
          <p:cNvPr id="5" name="标题 1"/>
          <p:cNvSpPr txBox="1"/>
          <p:nvPr/>
        </p:nvSpPr>
        <p:spPr>
          <a:xfrm>
            <a:off x="502920" y="624840"/>
            <a:ext cx="4124325" cy="8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latin typeface="Times New Roman" panose="02020503050405090304" charset="0"/>
                <a:ea typeface="宋体" panose="02010600030101010101" pitchFamily="2" charset="-122"/>
                <a:cs typeface="Times New Roman" panose="02020503050405090304" charset="0"/>
              </a:rPr>
              <a:t>Sharpening Spatial Filters 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605" y="2045970"/>
            <a:ext cx="3576955" cy="412559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3810" y="2045970"/>
            <a:ext cx="3549015" cy="4065270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177165" y="1437640"/>
            <a:ext cx="8805545" cy="194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 fontAlgn="auto">
              <a:buFont typeface="Wingdings" panose="05000000000000000000" pitchFamily="2" charset="2"/>
              <a:buChar char="n"/>
            </a:pPr>
            <a:r>
              <a:rPr kumimoji="1" lang="zh-CN" altLang="en-US" sz="2800" dirty="0">
                <a:latin typeface="Times New Roman Bold" panose="02020503050405090304" charset="0"/>
                <a:ea typeface="宋体" panose="02010600030101010101" pitchFamily="2" charset="-122"/>
                <a:cs typeface="Times New Roman Italic" panose="02020503050405090304" charset="0"/>
                <a:sym typeface="+mn-ea"/>
              </a:rPr>
              <a:t>拉普拉斯核锐化图像</a:t>
            </a:r>
          </a:p>
          <a:p>
            <a:pPr lvl="1" indent="0" fontAlgn="auto">
              <a:buFont typeface="Wingdings" panose="05000000000000000000" pitchFamily="2" charset="2"/>
              <a:buNone/>
            </a:pPr>
            <a:endParaRPr kumimoji="1" lang="zh-CN" altLang="en-US" sz="2800" dirty="0">
              <a:latin typeface="Times New Roman Bold" panose="02020503050405090304" charset="0"/>
              <a:ea typeface="宋体" panose="02010600030101010101" pitchFamily="2" charset="-122"/>
              <a:cs typeface="Times New Roman Italic" panose="02020503050405090304" charset="0"/>
              <a:sym typeface="+mn-ea"/>
            </a:endParaRPr>
          </a:p>
          <a:p>
            <a:pPr marL="800100" lvl="1" indent="-342900" fontAlgn="auto">
              <a:buFont typeface="Wingdings" panose="05000000000000000000" pitchFamily="2" charset="2"/>
              <a:buChar char="n"/>
            </a:pPr>
            <a:endParaRPr kumimoji="1" lang="en-US" altLang="zh-CN" sz="2800" i="1" baseline="30000" dirty="0">
              <a:latin typeface="Times New Roman" panose="02020503050405090304" charset="0"/>
              <a:ea typeface="宋体" charset="0"/>
              <a:cs typeface="Times New Roman" panose="02020503050405090304" charset="0"/>
              <a:sym typeface="+mn-ea"/>
            </a:endParaRPr>
          </a:p>
          <a:p>
            <a:pPr marL="800100" lvl="1" indent="-342900" fontAlgn="auto">
              <a:buFont typeface="Wingdings" panose="05000000000000000000" pitchFamily="2" charset="2"/>
              <a:buChar char="n"/>
            </a:pPr>
            <a:endParaRPr kumimoji="1" lang="en-US" altLang="zh-CN" sz="2800" i="1" baseline="30000" dirty="0">
              <a:latin typeface="Times New Roman" panose="02020503050405090304" charset="0"/>
              <a:ea typeface="宋体" charset="0"/>
              <a:cs typeface="Times New Roman" panose="02020503050405090304" charset="0"/>
              <a:sym typeface="+mn-ea"/>
            </a:endParaRPr>
          </a:p>
          <a:p>
            <a:pPr marL="800100" lvl="1" indent="-342900" fontAlgn="auto">
              <a:buFont typeface="Wingdings" panose="05000000000000000000" pitchFamily="2" charset="2"/>
              <a:buChar char="n"/>
            </a:pPr>
            <a:endParaRPr kumimoji="1" lang="en-US" altLang="zh-CN" sz="2800" dirty="0">
              <a:solidFill>
                <a:schemeClr val="tx1"/>
              </a:solidFill>
              <a:latin typeface="Times New Roman" panose="02020503050405090304" charset="0"/>
              <a:ea typeface="宋体" panose="02010600030101010101" pitchFamily="2" charset="-122"/>
              <a:cs typeface="Times New Roman" panose="02020503050405090304" charset="0"/>
              <a:sym typeface="+mn-ea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336040" y="6185535"/>
            <a:ext cx="2705100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lvl="1" indent="-457200" fontAlgn="auto">
              <a:buFont typeface="+mj-lt"/>
              <a:buAutoNum type="alphaLcPeriod"/>
            </a:pPr>
            <a:r>
              <a:rPr kumimoji="1" lang="zh-CN" altLang="en-US" sz="2000" dirty="0">
                <a:latin typeface="Times New Roman Bold" panose="02020503050405090304" charset="0"/>
                <a:ea typeface="宋体" panose="02010600030101010101" pitchFamily="2" charset="-122"/>
                <a:cs typeface="Times New Roman Italic" panose="02020503050405090304" charset="0"/>
                <a:sym typeface="+mn-ea"/>
              </a:rPr>
              <a:t>原图</a:t>
            </a:r>
            <a:endParaRPr kumimoji="1" lang="en-US" altLang="zh-CN" sz="2000" dirty="0">
              <a:solidFill>
                <a:schemeClr val="tx1"/>
              </a:solidFill>
              <a:latin typeface="Times New Roman" panose="02020503050405090304" charset="0"/>
              <a:ea typeface="宋体" panose="02010600030101010101" pitchFamily="2" charset="-122"/>
              <a:cs typeface="Times New Roman" panose="02020503050405090304" charset="0"/>
              <a:sym typeface="+mn-ea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4785995" y="6185535"/>
            <a:ext cx="4191000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lvl="1" indent="-457200" fontAlgn="auto">
              <a:buFont typeface="+mj-lt"/>
              <a:buAutoNum type="alphaLcPeriod" startAt="2"/>
            </a:pPr>
            <a:r>
              <a:rPr kumimoji="1" lang="zh-CN" altLang="en-US" sz="2000" dirty="0">
                <a:latin typeface="Times New Roman Bold" panose="02020503050405090304" charset="0"/>
                <a:ea typeface="宋体" panose="02010600030101010101" pitchFamily="2" charset="-122"/>
                <a:cs typeface="Times New Roman Italic" panose="02020503050405090304" charset="0"/>
                <a:sym typeface="+mn-ea"/>
              </a:rPr>
              <a:t>拉</a:t>
            </a:r>
            <a:r>
              <a:rPr kumimoji="1" lang="zh-CN" altLang="en-US" sz="2000" dirty="0">
                <a:latin typeface="Times New Roman" panose="02020503050405090304" charset="0"/>
                <a:ea typeface="宋体" panose="02010600030101010101" pitchFamily="2" charset="-122"/>
                <a:cs typeface="Times New Roman" panose="02020503050405090304" charset="0"/>
                <a:sym typeface="+mn-ea"/>
              </a:rPr>
              <a:t>普拉斯核处理后的图像</a:t>
            </a:r>
            <a:endParaRPr kumimoji="1" lang="en-US" altLang="zh-CN" sz="2000" dirty="0">
              <a:solidFill>
                <a:schemeClr val="tx1"/>
              </a:solidFill>
              <a:latin typeface="Times New Roman" panose="02020503050405090304" charset="0"/>
              <a:ea typeface="宋体" panose="02010600030101010101" pitchFamily="2" charset="-122"/>
              <a:cs typeface="Times New Roman" panose="02020503050405090304" charset="0"/>
              <a:sym typeface="+mn-ea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131" y="271543"/>
            <a:ext cx="872370" cy="853287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19878" y="183607"/>
            <a:ext cx="298173" cy="96933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/>
        </p:nvSpPr>
        <p:spPr>
          <a:xfrm>
            <a:off x="318135" y="102870"/>
            <a:ext cx="3199130" cy="795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>
                <a:solidFill>
                  <a:schemeClr val="accent1">
                    <a:lumMod val="50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锐化空间滤波器</a:t>
            </a:r>
          </a:p>
        </p:txBody>
      </p:sp>
      <p:cxnSp>
        <p:nvCxnSpPr>
          <p:cNvPr id="4" name="直线连接符 4"/>
          <p:cNvCxnSpPr/>
          <p:nvPr/>
        </p:nvCxnSpPr>
        <p:spPr>
          <a:xfrm>
            <a:off x="3517265" y="500380"/>
            <a:ext cx="25895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177165" y="1831975"/>
            <a:ext cx="8805545" cy="194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Times New Roman Bold" panose="02020503050405090304" charset="0"/>
              <a:ea typeface="Times New Roman" panose="02020503050405090304" charset="0"/>
              <a:cs typeface="Times New Roman Italic" panose="02020503050405090304" charset="0"/>
              <a:sym typeface="+mn-ea"/>
            </a:endParaRPr>
          </a:p>
          <a:p>
            <a:pPr marL="800100" lvl="1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Times New Roman Bold" panose="02020503050405090304" charset="0"/>
              <a:ea typeface="Times New Roman" panose="02020503050405090304" charset="0"/>
              <a:cs typeface="Times New Roman Italic" panose="02020503050405090304" charset="0"/>
              <a:sym typeface="+mn-ea"/>
            </a:endParaRPr>
          </a:p>
          <a:p>
            <a:pPr marL="800100" lvl="1" indent="-342900" fontAlgn="auto">
              <a:buFont typeface="Wingdings" panose="05000000000000000000" pitchFamily="2" charset="2"/>
              <a:buChar char="n"/>
            </a:pPr>
            <a:endParaRPr kumimoji="1" lang="en-US" altLang="zh-CN" sz="2800" i="1" baseline="30000" dirty="0">
              <a:latin typeface="Times New Roman" panose="02020503050405090304" charset="0"/>
              <a:ea typeface="宋体" charset="0"/>
              <a:cs typeface="Times New Roman" panose="02020503050405090304" charset="0"/>
              <a:sym typeface="+mn-ea"/>
            </a:endParaRPr>
          </a:p>
          <a:p>
            <a:pPr marL="800100" lvl="1" indent="-342900" fontAlgn="auto">
              <a:buFont typeface="Wingdings" panose="05000000000000000000" pitchFamily="2" charset="2"/>
              <a:buChar char="n"/>
            </a:pPr>
            <a:endParaRPr kumimoji="1" lang="en-US" altLang="zh-CN" sz="2800" i="1" baseline="30000" dirty="0">
              <a:latin typeface="Times New Roman" panose="02020503050405090304" charset="0"/>
              <a:ea typeface="宋体" charset="0"/>
              <a:cs typeface="Times New Roman" panose="02020503050405090304" charset="0"/>
              <a:sym typeface="+mn-ea"/>
            </a:endParaRPr>
          </a:p>
          <a:p>
            <a:pPr marL="800100" lvl="1" indent="-342900" fontAlgn="auto">
              <a:buFont typeface="Wingdings" panose="05000000000000000000" pitchFamily="2" charset="2"/>
              <a:buChar char="n"/>
            </a:pPr>
            <a:endParaRPr kumimoji="1" lang="en-US" altLang="zh-CN" sz="2800" dirty="0">
              <a:solidFill>
                <a:schemeClr val="tx1"/>
              </a:solidFill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77165" y="1831975"/>
            <a:ext cx="8805545" cy="194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Times New Roman Bold" panose="02020503050405090304" charset="0"/>
              <a:ea typeface="Times New Roman" panose="02020503050405090304" charset="0"/>
              <a:cs typeface="Times New Roman Italic" panose="02020503050405090304" charset="0"/>
              <a:sym typeface="+mn-ea"/>
            </a:endParaRPr>
          </a:p>
          <a:p>
            <a:pPr marL="800100" lvl="1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Times New Roman Bold" panose="02020503050405090304" charset="0"/>
              <a:ea typeface="Times New Roman" panose="02020503050405090304" charset="0"/>
              <a:cs typeface="Times New Roman Italic" panose="02020503050405090304" charset="0"/>
              <a:sym typeface="+mn-ea"/>
            </a:endParaRPr>
          </a:p>
          <a:p>
            <a:pPr marL="800100" lvl="1" indent="-342900" fontAlgn="auto">
              <a:buFont typeface="Wingdings" panose="05000000000000000000" pitchFamily="2" charset="2"/>
              <a:buChar char="n"/>
            </a:pPr>
            <a:endParaRPr kumimoji="1" lang="en-US" altLang="zh-CN" sz="2800" i="1" baseline="30000" dirty="0">
              <a:latin typeface="Times New Roman" panose="02020503050405090304" charset="0"/>
              <a:ea typeface="宋体" charset="0"/>
              <a:cs typeface="Times New Roman" panose="02020503050405090304" charset="0"/>
              <a:sym typeface="+mn-ea"/>
            </a:endParaRPr>
          </a:p>
          <a:p>
            <a:pPr marL="800100" lvl="1" indent="-342900" fontAlgn="auto">
              <a:buFont typeface="Wingdings" panose="05000000000000000000" pitchFamily="2" charset="2"/>
              <a:buChar char="n"/>
            </a:pPr>
            <a:endParaRPr kumimoji="1" lang="en-US" altLang="zh-CN" sz="2800" i="1" baseline="30000" dirty="0">
              <a:latin typeface="Times New Roman" panose="02020503050405090304" charset="0"/>
              <a:ea typeface="宋体" charset="0"/>
              <a:cs typeface="Times New Roman" panose="02020503050405090304" charset="0"/>
              <a:sym typeface="+mn-ea"/>
            </a:endParaRPr>
          </a:p>
          <a:p>
            <a:pPr marL="800100" lvl="1" indent="-342900" fontAlgn="auto">
              <a:buFont typeface="Wingdings" panose="05000000000000000000" pitchFamily="2" charset="2"/>
              <a:buChar char="n"/>
            </a:pPr>
            <a:endParaRPr kumimoji="1" lang="en-US" altLang="zh-CN" sz="2800" dirty="0">
              <a:solidFill>
                <a:schemeClr val="tx1"/>
              </a:solidFill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+mn-ea"/>
            </a:endParaRPr>
          </a:p>
        </p:txBody>
      </p:sp>
      <p:sp>
        <p:nvSpPr>
          <p:cNvPr id="5" name="标题 1"/>
          <p:cNvSpPr txBox="1"/>
          <p:nvPr/>
        </p:nvSpPr>
        <p:spPr>
          <a:xfrm>
            <a:off x="502920" y="624840"/>
            <a:ext cx="4124325" cy="8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latin typeface="Times New Roman" panose="02020503050405090304" charset="0"/>
                <a:ea typeface="宋体" panose="02010600030101010101" pitchFamily="2" charset="-122"/>
                <a:cs typeface="Times New Roman" panose="02020503050405090304" charset="0"/>
              </a:rPr>
              <a:t>Sharpening Spatial Filters </a:t>
            </a:r>
          </a:p>
        </p:txBody>
      </p:sp>
      <p:sp>
        <p:nvSpPr>
          <p:cNvPr id="12" name="矩形 11"/>
          <p:cNvSpPr/>
          <p:nvPr/>
        </p:nvSpPr>
        <p:spPr>
          <a:xfrm>
            <a:off x="177165" y="1437640"/>
            <a:ext cx="8805545" cy="194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 fontAlgn="auto">
              <a:buFont typeface="Wingdings" panose="05000000000000000000" pitchFamily="2" charset="2"/>
              <a:buChar char="n"/>
            </a:pPr>
            <a:r>
              <a:rPr kumimoji="1" lang="zh-CN" altLang="en-US" sz="2800" dirty="0">
                <a:latin typeface="Times New Roman Bold" panose="02020503050405090304" charset="0"/>
                <a:ea typeface="宋体" panose="02010600030101010101" pitchFamily="2" charset="-122"/>
                <a:cs typeface="Times New Roman Italic" panose="02020503050405090304" charset="0"/>
                <a:sym typeface="+mn-ea"/>
              </a:rPr>
              <a:t>拉普拉斯核锐化图像</a:t>
            </a:r>
          </a:p>
          <a:p>
            <a:pPr lvl="1" indent="0" fontAlgn="auto">
              <a:buFont typeface="Wingdings" panose="05000000000000000000" pitchFamily="2" charset="2"/>
              <a:buNone/>
            </a:pPr>
            <a:endParaRPr kumimoji="1" lang="zh-CN" altLang="en-US" sz="2800" dirty="0">
              <a:latin typeface="Times New Roman Bold" panose="02020503050405090304" charset="0"/>
              <a:ea typeface="宋体" panose="02010600030101010101" pitchFamily="2" charset="-122"/>
              <a:cs typeface="Times New Roman Italic" panose="02020503050405090304" charset="0"/>
              <a:sym typeface="+mn-ea"/>
            </a:endParaRPr>
          </a:p>
          <a:p>
            <a:pPr marL="800100" lvl="1" indent="-342900" fontAlgn="auto">
              <a:buFont typeface="Wingdings" panose="05000000000000000000" pitchFamily="2" charset="2"/>
              <a:buChar char="n"/>
            </a:pPr>
            <a:endParaRPr kumimoji="1" lang="en-US" altLang="zh-CN" sz="2800" i="1" baseline="30000" dirty="0">
              <a:latin typeface="Times New Roman" panose="02020503050405090304" charset="0"/>
              <a:ea typeface="宋体" charset="0"/>
              <a:cs typeface="Times New Roman" panose="02020503050405090304" charset="0"/>
              <a:sym typeface="+mn-ea"/>
            </a:endParaRPr>
          </a:p>
          <a:p>
            <a:pPr marL="800100" lvl="1" indent="-342900" fontAlgn="auto">
              <a:buFont typeface="Wingdings" panose="05000000000000000000" pitchFamily="2" charset="2"/>
              <a:buChar char="n"/>
            </a:pPr>
            <a:endParaRPr kumimoji="1" lang="en-US" altLang="zh-CN" sz="2800" i="1" baseline="30000" dirty="0">
              <a:latin typeface="Times New Roman" panose="02020503050405090304" charset="0"/>
              <a:ea typeface="宋体" charset="0"/>
              <a:cs typeface="Times New Roman" panose="02020503050405090304" charset="0"/>
              <a:sym typeface="+mn-ea"/>
            </a:endParaRPr>
          </a:p>
          <a:p>
            <a:pPr marL="800100" lvl="1" indent="-342900" fontAlgn="auto">
              <a:buFont typeface="Wingdings" panose="05000000000000000000" pitchFamily="2" charset="2"/>
              <a:buChar char="n"/>
            </a:pPr>
            <a:endParaRPr kumimoji="1" lang="en-US" altLang="zh-CN" sz="2800" dirty="0">
              <a:solidFill>
                <a:schemeClr val="tx1"/>
              </a:solidFill>
              <a:latin typeface="Times New Roman" panose="02020503050405090304" charset="0"/>
              <a:ea typeface="宋体" panose="02010600030101010101" pitchFamily="2" charset="-122"/>
              <a:cs typeface="Times New Roman" panose="02020503050405090304" charset="0"/>
              <a:sym typeface="+mn-ea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336040" y="6185535"/>
            <a:ext cx="2705100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lvl="1" indent="-457200" fontAlgn="auto">
              <a:buFont typeface="+mj-lt"/>
              <a:buAutoNum type="alphaLcPeriod" startAt="3"/>
            </a:pPr>
            <a:r>
              <a:rPr kumimoji="1" lang="zh-CN" altLang="en-US" sz="2000" dirty="0">
                <a:latin typeface="Times New Roman Bold" panose="02020503050405090304" charset="0"/>
                <a:ea typeface="宋体" panose="02010600030101010101" pitchFamily="2" charset="-122"/>
                <a:cs typeface="Times New Roman Italic" panose="02020503050405090304" charset="0"/>
                <a:sym typeface="+mn-ea"/>
              </a:rPr>
              <a:t>图</a:t>
            </a:r>
            <a:r>
              <a:rPr kumimoji="1" lang="en-US" altLang="zh-CN" sz="2000" dirty="0">
                <a:latin typeface="Times New Roman Bold" panose="02020503050405090304" charset="0"/>
                <a:ea typeface="宋体" panose="02010600030101010101" pitchFamily="2" charset="-122"/>
                <a:cs typeface="Times New Roman Italic" panose="02020503050405090304" charset="0"/>
                <a:sym typeface="+mn-ea"/>
              </a:rPr>
              <a:t>a</a:t>
            </a:r>
            <a:r>
              <a:rPr kumimoji="1" lang="en-US" altLang="zh-CN" sz="2000" dirty="0">
                <a:latin typeface="宋体" charset="0"/>
                <a:ea typeface="宋体" charset="0"/>
                <a:cs typeface="Times New Roman Italic" panose="02020503050405090304" charset="0"/>
                <a:sym typeface="+mn-ea"/>
              </a:rPr>
              <a:t>＋</a:t>
            </a:r>
            <a:r>
              <a:rPr kumimoji="1" lang="zh-CN" altLang="en-US" sz="2000" dirty="0">
                <a:latin typeface="Times New Roman Bold" panose="02020503050405090304" charset="0"/>
                <a:ea typeface="宋体" panose="02010600030101010101" pitchFamily="2" charset="-122"/>
                <a:cs typeface="Times New Roman Italic" panose="02020503050405090304" charset="0"/>
                <a:sym typeface="+mn-ea"/>
              </a:rPr>
              <a:t>图</a:t>
            </a:r>
            <a:r>
              <a:rPr kumimoji="1" lang="en-US" altLang="zh-CN" sz="2000" dirty="0">
                <a:latin typeface="Times New Roman Bold" panose="02020503050405090304" charset="0"/>
                <a:ea typeface="宋体" panose="02010600030101010101" pitchFamily="2" charset="-122"/>
                <a:cs typeface="Times New Roman Italic" panose="02020503050405090304" charset="0"/>
                <a:sym typeface="+mn-ea"/>
              </a:rPr>
              <a:t>b</a:t>
            </a:r>
          </a:p>
        </p:txBody>
      </p:sp>
      <p:sp>
        <p:nvSpPr>
          <p:cNvPr id="18" name="矩形 17"/>
          <p:cNvSpPr/>
          <p:nvPr/>
        </p:nvSpPr>
        <p:spPr>
          <a:xfrm>
            <a:off x="5299075" y="6185535"/>
            <a:ext cx="4191000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lvl="1" indent="-457200" fontAlgn="auto">
              <a:buFont typeface="+mj-lt"/>
              <a:buAutoNum type="alphaLcPeriod" startAt="4"/>
            </a:pPr>
            <a:r>
              <a:rPr kumimoji="1" lang="zh-CN" altLang="en-US" sz="2000" dirty="0">
                <a:latin typeface="Times New Roman Bold" panose="02020503050405090304" charset="0"/>
                <a:ea typeface="宋体" panose="02010600030101010101" pitchFamily="2" charset="-122"/>
                <a:cs typeface="Times New Roman Italic" panose="02020503050405090304" charset="0"/>
                <a:sym typeface="+mn-ea"/>
              </a:rPr>
              <a:t>重复图</a:t>
            </a:r>
            <a:r>
              <a:rPr kumimoji="1" lang="en-US" altLang="zh-CN" sz="2000" dirty="0">
                <a:latin typeface="Times New Roman Bold" panose="02020503050405090304" charset="0"/>
                <a:ea typeface="宋体" panose="02010600030101010101" pitchFamily="2" charset="-122"/>
                <a:cs typeface="Times New Roman Italic" panose="02020503050405090304" charset="0"/>
                <a:sym typeface="+mn-ea"/>
              </a:rPr>
              <a:t>c</a:t>
            </a:r>
            <a:r>
              <a:rPr kumimoji="1" lang="zh-CN" altLang="en-US" sz="2000" dirty="0">
                <a:latin typeface="Times New Roman Bold" panose="02020503050405090304" charset="0"/>
                <a:ea typeface="宋体" panose="02010600030101010101" pitchFamily="2" charset="-122"/>
                <a:cs typeface="Times New Roman Italic" panose="02020503050405090304" charset="0"/>
                <a:sym typeface="+mn-ea"/>
              </a:rPr>
              <a:t>过程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rcRect t="1692"/>
          <a:stretch>
            <a:fillRect/>
          </a:stretch>
        </p:blipFill>
        <p:spPr>
          <a:xfrm>
            <a:off x="783590" y="2049145"/>
            <a:ext cx="3562985" cy="409511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70145" y="2032000"/>
            <a:ext cx="3536950" cy="410908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131" y="271543"/>
            <a:ext cx="872370" cy="853287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8845528" y="6761987"/>
            <a:ext cx="224042" cy="22337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400050" y="1341120"/>
            <a:ext cx="8669655" cy="22453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 fontAlgn="auto">
              <a:buFont typeface="Wingdings" panose="05000000000000000000" pitchFamily="2" charset="2"/>
              <a:buChar char="n"/>
            </a:pPr>
            <a:r>
              <a:rPr kumimoji="1" lang="zh-CN" altLang="en-US" sz="2800" dirty="0">
                <a:latin typeface="Times New Roman" panose="02020503050405090304" charset="0"/>
                <a:ea typeface="宋体" panose="02010600030101010101" pitchFamily="2" charset="-122"/>
                <a:cs typeface="Times New Roman" panose="02020503050405090304" charset="0"/>
                <a:sym typeface="+mn-ea"/>
              </a:rPr>
              <a:t>线性空间滤波：</a:t>
            </a:r>
          </a:p>
          <a:p>
            <a:pPr marL="1257300" lvl="2" indent="-342900" fontAlgn="auto">
              <a:buFont typeface="Wingdings" panose="05000000000000000000" pitchFamily="2" charset="2"/>
              <a:buChar char="n"/>
            </a:pPr>
            <a:r>
              <a:rPr kumimoji="1" lang="zh-CN" altLang="en-US" sz="2800" dirty="0">
                <a:latin typeface="Times New Roman" panose="02020503050405090304" charset="0"/>
                <a:ea typeface="宋体" panose="02010600030101010101" pitchFamily="2" charset="-122"/>
                <a:cs typeface="Times New Roman" panose="02020503050405090304" charset="0"/>
                <a:sym typeface="+mn-ea"/>
              </a:rPr>
              <a:t>图像 </a:t>
            </a:r>
            <a:r>
              <a:rPr kumimoji="1" lang="en-US" altLang="zh-CN" sz="2800" i="1" dirty="0">
                <a:latin typeface="Times New Roman Italic" panose="02020503050405090304" charset="0"/>
                <a:ea typeface="宋体" panose="02010600030101010101" pitchFamily="2" charset="-122"/>
                <a:cs typeface="Times New Roman Italic" panose="02020503050405090304" charset="0"/>
                <a:sym typeface="+mn-ea"/>
              </a:rPr>
              <a:t>f </a:t>
            </a:r>
            <a:r>
              <a:rPr kumimoji="1" lang="zh-CN" altLang="en-US" sz="2800" dirty="0">
                <a:latin typeface="Times New Roman Italic" panose="02020503050405090304" charset="0"/>
                <a:ea typeface="宋体" panose="02010600030101010101" pitchFamily="2" charset="-122"/>
                <a:cs typeface="Times New Roman Italic" panose="02020503050405090304" charset="0"/>
                <a:sym typeface="+mn-ea"/>
              </a:rPr>
              <a:t>与</a:t>
            </a:r>
            <a:r>
              <a:rPr kumimoji="1" lang="zh-CN" altLang="en-US" sz="2800" dirty="0">
                <a:latin typeface="Times New Roman" panose="02020503050405090304" charset="0"/>
                <a:ea typeface="宋体" panose="02010600030101010101" pitchFamily="2" charset="-122"/>
                <a:cs typeface="Times New Roman" panose="02020503050405090304" charset="0"/>
                <a:sym typeface="+mn-ea"/>
              </a:rPr>
              <a:t>空间核 </a:t>
            </a:r>
            <a:r>
              <a:rPr kumimoji="1" lang="en-US" altLang="zh-CN" sz="2800" i="1" dirty="0">
                <a:latin typeface="Times New Roman Italic" panose="02020503050405090304" charset="0"/>
                <a:ea typeface="宋体" panose="02010600030101010101" pitchFamily="2" charset="-122"/>
                <a:cs typeface="Times New Roman Italic" panose="02020503050405090304" charset="0"/>
                <a:sym typeface="+mn-ea"/>
              </a:rPr>
              <a:t>w </a:t>
            </a:r>
            <a:r>
              <a:rPr kumimoji="1" lang="zh-CN" altLang="en-US" sz="2800" dirty="0">
                <a:latin typeface="Times New Roman" panose="02020503050405090304" charset="0"/>
                <a:ea typeface="宋体" panose="02010600030101010101" pitchFamily="2" charset="-122"/>
                <a:cs typeface="Times New Roman" panose="02020503050405090304" charset="0"/>
                <a:sym typeface="+mn-ea"/>
              </a:rPr>
              <a:t>之间执行乘积之和的操作</a:t>
            </a:r>
          </a:p>
          <a:p>
            <a:pPr marL="1257300" lvl="2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Times New Roman" panose="02020503050405090304" charset="0"/>
              <a:ea typeface="宋体" panose="02010600030101010101" pitchFamily="2" charset="-122"/>
              <a:cs typeface="Times New Roman" panose="02020503050405090304" charset="0"/>
              <a:sym typeface="+mn-ea"/>
            </a:endParaRPr>
          </a:p>
          <a:p>
            <a:pPr marL="800100" lvl="1" indent="-342900" fontAlgn="auto">
              <a:buFont typeface="Wingdings" panose="05000000000000000000" pitchFamily="2" charset="2"/>
              <a:buChar char="n"/>
            </a:pPr>
            <a:r>
              <a:rPr kumimoji="1" lang="zh-CN" altLang="en-US" sz="2800" dirty="0">
                <a:latin typeface="Times New Roman" panose="02020503050405090304" charset="0"/>
                <a:ea typeface="宋体" panose="02010600030101010101" pitchFamily="2" charset="-122"/>
                <a:cs typeface="Times New Roman" panose="02020503050405090304" charset="0"/>
                <a:sym typeface="+mn-ea"/>
              </a:rPr>
              <a:t>在图像 </a:t>
            </a:r>
            <a:r>
              <a:rPr kumimoji="1" lang="en-US" altLang="zh-CN" sz="2800" i="1" dirty="0">
                <a:latin typeface="Times New Roman Italic" panose="02020503050405090304" charset="0"/>
                <a:ea typeface="宋体" panose="02010600030101010101" pitchFamily="2" charset="-122"/>
                <a:cs typeface="Times New Roman Italic" panose="02020503050405090304" charset="0"/>
                <a:sym typeface="+mn-ea"/>
              </a:rPr>
              <a:t>f </a:t>
            </a:r>
            <a:r>
              <a:rPr kumimoji="1" lang="zh-CN" altLang="en-US" sz="2800" dirty="0">
                <a:latin typeface="Times New Roman Italic" panose="02020503050405090304" charset="0"/>
                <a:ea typeface="宋体" panose="02010600030101010101" pitchFamily="2" charset="-122"/>
                <a:cs typeface="Times New Roman Italic" panose="02020503050405090304" charset="0"/>
                <a:sym typeface="+mn-ea"/>
              </a:rPr>
              <a:t>的任意一点</a:t>
            </a:r>
            <a:r>
              <a:rPr kumimoji="1" lang="en-US" altLang="zh-CN" sz="2800" dirty="0">
                <a:latin typeface="Times New Roman" panose="02020503050405090304" charset="0"/>
                <a:ea typeface="宋体" panose="02010600030101010101" pitchFamily="2" charset="-122"/>
                <a:cs typeface="Times New Roman" panose="02020503050405090304" charset="0"/>
                <a:sym typeface="+mn-ea"/>
              </a:rPr>
              <a:t>(</a:t>
            </a:r>
            <a:r>
              <a:rPr kumimoji="1" lang="en-US" altLang="zh-CN" sz="2800" dirty="0">
                <a:latin typeface="Times New Roman Italic" panose="02020503050405090304" charset="0"/>
                <a:ea typeface="宋体" panose="02010600030101010101" pitchFamily="2" charset="-122"/>
                <a:cs typeface="Times New Roman Italic" panose="02020503050405090304" charset="0"/>
                <a:sym typeface="+mn-ea"/>
              </a:rPr>
              <a:t>x,y</a:t>
            </a:r>
            <a:r>
              <a:rPr kumimoji="1" lang="en-US" altLang="zh-CN" sz="2800" dirty="0">
                <a:latin typeface="Times New Roman" panose="02020503050405090304" charset="0"/>
                <a:ea typeface="宋体" panose="02010600030101010101" pitchFamily="2" charset="-122"/>
                <a:cs typeface="Times New Roman" panose="02020503050405090304" charset="0"/>
                <a:sym typeface="+mn-ea"/>
              </a:rPr>
              <a:t>)</a:t>
            </a:r>
            <a:r>
              <a:rPr kumimoji="1" lang="zh-CN" altLang="en-US" sz="2800" dirty="0">
                <a:latin typeface="Times New Roman Italic" panose="02020503050405090304" charset="0"/>
                <a:ea typeface="宋体" panose="02010600030101010101" pitchFamily="2" charset="-122"/>
                <a:cs typeface="Times New Roman Italic" panose="02020503050405090304" charset="0"/>
                <a:sym typeface="+mn-ea"/>
              </a:rPr>
              <a:t>处</a:t>
            </a:r>
            <a:r>
              <a:rPr kumimoji="1" lang="en-US" altLang="zh-CN" sz="2800" dirty="0">
                <a:latin typeface="Times New Roman Italic" panose="02020503050405090304" charset="0"/>
                <a:ea typeface="宋体" panose="02010600030101010101" pitchFamily="2" charset="-122"/>
                <a:cs typeface="Times New Roman Italic" panose="02020503050405090304" charset="0"/>
                <a:sym typeface="+mn-ea"/>
              </a:rPr>
              <a:t> </a:t>
            </a:r>
            <a:r>
              <a:rPr kumimoji="1" lang="zh-CN" altLang="en-US" sz="2800" i="1" dirty="0">
                <a:latin typeface="Times New Roman Italic" panose="02020503050405090304" charset="0"/>
                <a:ea typeface="宋体" charset="0"/>
                <a:cs typeface="Times New Roman Italic" panose="02020503050405090304" charset="0"/>
                <a:sym typeface="+mn-ea"/>
              </a:rPr>
              <a:t>，</a:t>
            </a:r>
            <a:r>
              <a:rPr kumimoji="1" lang="zh-CN" altLang="en-US" sz="2800" dirty="0">
                <a:latin typeface="Times New Roman" panose="02020503050405090304" charset="0"/>
                <a:ea typeface="宋体" panose="02010600030101010101" pitchFamily="2" charset="-122"/>
                <a:cs typeface="Times New Roman" panose="02020503050405090304" charset="0"/>
                <a:sym typeface="+mn-ea"/>
              </a:rPr>
              <a:t>假设使用大小为</a:t>
            </a:r>
            <a:r>
              <a:rPr kumimoji="1" lang="en-US" altLang="zh-CN" sz="2800" dirty="0">
                <a:latin typeface="Times New Roman" panose="02020503050405090304" charset="0"/>
                <a:ea typeface="宋体" panose="02010600030101010101" pitchFamily="2" charset="-122"/>
                <a:cs typeface="Times New Roman" panose="02020503050405090304" charset="0"/>
                <a:sym typeface="+mn-ea"/>
              </a:rPr>
              <a:t>3</a:t>
            </a:r>
            <a:r>
              <a:rPr kumimoji="1" lang="en-US" altLang="zh-CN" sz="2800" dirty="0">
                <a:latin typeface="Arial" panose="020B0604020202090204" pitchFamily="34" charset="0"/>
                <a:ea typeface="宋体" panose="02010600030101010101" pitchFamily="2" charset="-122"/>
                <a:cs typeface="Times New Roman" panose="02020503050405090304" charset="0"/>
                <a:sym typeface="+mn-ea"/>
              </a:rPr>
              <a:t>×</a:t>
            </a:r>
            <a:r>
              <a:rPr kumimoji="1" lang="en-US" altLang="zh-CN" sz="2800" dirty="0">
                <a:latin typeface="Times New Roman" panose="02020503050405090304" charset="0"/>
                <a:ea typeface="宋体" panose="02010600030101010101" pitchFamily="2" charset="-122"/>
                <a:cs typeface="Times New Roman" panose="02020503050405090304" charset="0"/>
                <a:sym typeface="+mn-ea"/>
              </a:rPr>
              <a:t>3</a:t>
            </a:r>
            <a:r>
              <a:rPr kumimoji="1" lang="zh-CN" altLang="en-US" sz="2800" dirty="0">
                <a:latin typeface="Times New Roman" panose="02020503050405090304" charset="0"/>
                <a:ea typeface="宋体" panose="02010600030101010101" pitchFamily="2" charset="-122"/>
                <a:cs typeface="Times New Roman" panose="02020503050405090304" charset="0"/>
                <a:sym typeface="+mn-ea"/>
              </a:rPr>
              <a:t>的空间核</a:t>
            </a:r>
            <a:r>
              <a:rPr kumimoji="1" lang="en-US" altLang="zh-CN" sz="2800" i="1" dirty="0">
                <a:latin typeface="Times New Roman Italic" panose="02020503050405090304" charset="0"/>
                <a:ea typeface="宋体" panose="02010600030101010101" pitchFamily="2" charset="-122"/>
                <a:cs typeface="Times New Roman Italic" panose="02020503050405090304" charset="0"/>
                <a:sym typeface="+mn-ea"/>
              </a:rPr>
              <a:t>w</a:t>
            </a:r>
            <a:r>
              <a:rPr kumimoji="1" lang="zh-CN" altLang="en-US" sz="2800" dirty="0">
                <a:latin typeface="Times New Roman" panose="02020503050405090304" charset="0"/>
                <a:ea typeface="宋体" charset="0"/>
                <a:cs typeface="Times New Roman" panose="02020503050405090304" charset="0"/>
                <a:sym typeface="+mn-ea"/>
              </a:rPr>
              <a:t>（</a:t>
            </a:r>
            <a:r>
              <a:rPr kumimoji="1" lang="zh-CN" altLang="en-US" sz="2800" dirty="0">
                <a:latin typeface="Times New Roman" panose="02020503050405090304" charset="0"/>
                <a:ea typeface="宋体" panose="02010600030101010101" pitchFamily="2" charset="-122"/>
                <a:cs typeface="Times New Roman" panose="02020503050405090304" charset="0"/>
                <a:sym typeface="+mn-ea"/>
              </a:rPr>
              <a:t>核中心</a:t>
            </a:r>
            <a:r>
              <a:rPr kumimoji="1" lang="en-US" altLang="zh-CN" sz="2800" i="1" dirty="0">
                <a:latin typeface="Times New Roman Italic" panose="02020503050405090304" charset="0"/>
                <a:ea typeface="宋体" panose="02010600030101010101" pitchFamily="2" charset="-122"/>
                <a:cs typeface="Times New Roman Italic" panose="02020503050405090304" charset="0"/>
                <a:sym typeface="+mn-ea"/>
              </a:rPr>
              <a:t>w</a:t>
            </a:r>
            <a:r>
              <a:rPr kumimoji="1" lang="en-US" altLang="zh-CN" sz="2800" dirty="0">
                <a:latin typeface="Times New Roman" panose="02020503050405090304" charset="0"/>
                <a:ea typeface="宋体" panose="02010600030101010101" pitchFamily="2" charset="-122"/>
                <a:cs typeface="Times New Roman" panose="02020503050405090304" charset="0"/>
                <a:sym typeface="+mn-ea"/>
              </a:rPr>
              <a:t>(0,0)</a:t>
            </a:r>
            <a:r>
              <a:rPr kumimoji="1" lang="zh-CN" altLang="en-US" sz="2800" dirty="0">
                <a:latin typeface="Times New Roman" panose="02020503050405090304" charset="0"/>
                <a:ea typeface="宋体" panose="02010600030101010101" pitchFamily="2" charset="-122"/>
                <a:cs typeface="Times New Roman" panose="02020503050405090304" charset="0"/>
                <a:sym typeface="+mn-ea"/>
              </a:rPr>
              <a:t>与</a:t>
            </a:r>
            <a:r>
              <a:rPr kumimoji="1" lang="en-US" altLang="zh-CN" sz="2800" dirty="0">
                <a:latin typeface="Times New Roman" panose="02020503050405090304" charset="0"/>
                <a:ea typeface="宋体" panose="02010600030101010101" pitchFamily="2" charset="-122"/>
                <a:cs typeface="Times New Roman" panose="02020503050405090304" charset="0"/>
                <a:sym typeface="+mn-ea"/>
              </a:rPr>
              <a:t>(</a:t>
            </a:r>
            <a:r>
              <a:rPr kumimoji="1" lang="en-US" altLang="zh-CN" sz="2800" i="1" dirty="0">
                <a:latin typeface="Times New Roman Italic" panose="02020503050405090304" charset="0"/>
                <a:ea typeface="宋体" panose="02010600030101010101" pitchFamily="2" charset="-122"/>
                <a:cs typeface="Times New Roman Italic" panose="02020503050405090304" charset="0"/>
                <a:sym typeface="+mn-ea"/>
              </a:rPr>
              <a:t>x,y</a:t>
            </a:r>
            <a:r>
              <a:rPr kumimoji="1" lang="en-US" altLang="zh-CN" sz="2800" dirty="0">
                <a:latin typeface="Times New Roman" panose="02020503050405090304" charset="0"/>
                <a:ea typeface="宋体" panose="02010600030101010101" pitchFamily="2" charset="-122"/>
                <a:cs typeface="Times New Roman" panose="02020503050405090304" charset="0"/>
                <a:sym typeface="+mn-ea"/>
              </a:rPr>
              <a:t>)</a:t>
            </a:r>
            <a:r>
              <a:rPr kumimoji="1" lang="zh-CN" altLang="en-US" sz="2800" dirty="0">
                <a:latin typeface="Times New Roman" panose="02020503050405090304" charset="0"/>
                <a:ea typeface="宋体" panose="02010600030101010101" pitchFamily="2" charset="-122"/>
                <a:cs typeface="Times New Roman" panose="02020503050405090304" charset="0"/>
                <a:sym typeface="+mn-ea"/>
              </a:rPr>
              <a:t>对齐）</a:t>
            </a:r>
            <a:endParaRPr kumimoji="1" lang="zh-CN" altLang="en-US" sz="2800" dirty="0">
              <a:latin typeface="Times New Roman" panose="02020503050405090304" charset="0"/>
              <a:ea typeface="宋体" charset="0"/>
              <a:cs typeface="Times New Roman" panose="02020503050405090304" charset="0"/>
              <a:sym typeface="+mn-ea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9878" y="183607"/>
            <a:ext cx="298173" cy="96933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/>
        </p:nvSpPr>
        <p:spPr>
          <a:xfrm>
            <a:off x="318135" y="102870"/>
            <a:ext cx="2734310" cy="795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>
                <a:solidFill>
                  <a:schemeClr val="accent1">
                    <a:lumMod val="50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空间滤波基础</a:t>
            </a:r>
          </a:p>
        </p:txBody>
      </p:sp>
      <p:cxnSp>
        <p:nvCxnSpPr>
          <p:cNvPr id="4" name="直线连接符 4"/>
          <p:cNvCxnSpPr/>
          <p:nvPr/>
        </p:nvCxnSpPr>
        <p:spPr>
          <a:xfrm>
            <a:off x="3052445" y="500380"/>
            <a:ext cx="25895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标题 1"/>
          <p:cNvSpPr txBox="1"/>
          <p:nvPr/>
        </p:nvSpPr>
        <p:spPr>
          <a:xfrm>
            <a:off x="502920" y="624840"/>
            <a:ext cx="4124325" cy="8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latin typeface="Times New Roman" panose="02020503050405090304" charset="0"/>
                <a:ea typeface="宋体" panose="02010600030101010101" pitchFamily="2" charset="-122"/>
                <a:cs typeface="Times New Roman" panose="02020503050405090304" charset="0"/>
              </a:rPr>
              <a:t>Foundations</a:t>
            </a:r>
          </a:p>
        </p:txBody>
      </p:sp>
      <p:graphicFrame>
        <p:nvGraphicFramePr>
          <p:cNvPr id="11" name="object 4"/>
          <p:cNvGraphicFramePr>
            <a:graphicFrameLocks noGrp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322678375"/>
              </p:ext>
            </p:extLst>
          </p:nvPr>
        </p:nvGraphicFramePr>
        <p:xfrm>
          <a:off x="1800225" y="3757295"/>
          <a:ext cx="2367915" cy="24644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893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93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893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035">
                <a:tc>
                  <a:txBody>
                    <a:bodyPr/>
                    <a:lstStyle/>
                    <a:p>
                      <a:pPr algn="ctr"/>
                      <a:r>
                        <a:rPr lang="en-US" sz="1800" b="0"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w(-1,-1)</a:t>
                      </a:r>
                    </a:p>
                  </a:txBody>
                  <a:tcPr marL="0" marR="0" marT="0" marB="0" anchor="ctr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w(-1,0)</a:t>
                      </a:r>
                    </a:p>
                  </a:txBody>
                  <a:tcPr marL="0" marR="0" marT="0" marB="0" anchor="ctr">
                    <a:lnL w="9525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w(-1,1)</a:t>
                      </a:r>
                    </a:p>
                  </a:txBody>
                  <a:tcPr marL="0" marR="0" marT="0" marB="0" anchor="ctr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38200">
                <a:tc>
                  <a:txBody>
                    <a:bodyPr/>
                    <a:lstStyle/>
                    <a:p>
                      <a:pPr algn="ctr"/>
                      <a:r>
                        <a:rPr lang="en-US" sz="1800" b="0"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w(0,-1)</a:t>
                      </a:r>
                    </a:p>
                  </a:txBody>
                  <a:tcPr marL="0" marR="0" marT="0" marB="0" anchor="ctr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w(0,0)</a:t>
                      </a:r>
                    </a:p>
                  </a:txBody>
                  <a:tcPr marL="0" marR="0" marT="0" marB="0" anchor="ctr">
                    <a:lnL w="9525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w(0,1)</a:t>
                      </a:r>
                    </a:p>
                  </a:txBody>
                  <a:tcPr marL="0" marR="0" marT="0" marB="0" anchor="ctr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38200">
                <a:tc>
                  <a:txBody>
                    <a:bodyPr/>
                    <a:lstStyle/>
                    <a:p>
                      <a:pPr algn="ctr"/>
                      <a:r>
                        <a:rPr lang="en-US" sz="1800" b="0"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w(1,-1)</a:t>
                      </a:r>
                    </a:p>
                  </a:txBody>
                  <a:tcPr marL="0" marR="0" marT="0" marB="0" anchor="ctr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w(1,0)</a:t>
                      </a:r>
                    </a:p>
                  </a:txBody>
                  <a:tcPr marL="0" marR="0" marT="0" marB="0" anchor="ctr">
                    <a:lnL w="9525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w(1,1)</a:t>
                      </a:r>
                    </a:p>
                  </a:txBody>
                  <a:tcPr marL="0" marR="0" marT="0" marB="0" anchor="ctr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" name="object 4"/>
          <p:cNvGraphicFramePr>
            <a:graphicFrameLocks noGrp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587135841"/>
              </p:ext>
            </p:extLst>
          </p:nvPr>
        </p:nvGraphicFramePr>
        <p:xfrm>
          <a:off x="5060315" y="3757295"/>
          <a:ext cx="2914650" cy="24460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71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1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71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2320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Times New Roman Regular" panose="02020503050405090304" charset="0"/>
                          <a:cs typeface="Times New Roman Regular" panose="02020503050405090304" charset="0"/>
                          <a:sym typeface="+mn-ea"/>
                        </a:rPr>
                        <a:t>f(x-1,y-1)</a:t>
                      </a:r>
                      <a:endParaRPr lang="en-US" sz="1800" b="0"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0" marR="0" marT="0" marB="0" anchor="ctr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f(x-1,y)</a:t>
                      </a:r>
                    </a:p>
                  </a:txBody>
                  <a:tcPr marL="0" marR="0" marT="0" marB="0" anchor="ctr">
                    <a:lnL w="9525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Times New Roman Regular" panose="02020503050405090304" charset="0"/>
                          <a:cs typeface="Times New Roman Regular" panose="02020503050405090304" charset="0"/>
                          <a:sym typeface="+mn-ea"/>
                        </a:rPr>
                        <a:t>f(x-1,y+1)</a:t>
                      </a:r>
                      <a:endParaRPr lang="en-US" sz="1800" b="0"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0" marR="0" marT="0" marB="0" anchor="ctr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31215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Times New Roman Regular" panose="02020503050405090304" charset="0"/>
                          <a:cs typeface="Times New Roman Regular" panose="02020503050405090304" charset="0"/>
                          <a:sym typeface="+mn-ea"/>
                        </a:rPr>
                        <a:t>f(x,y-1)</a:t>
                      </a:r>
                      <a:endParaRPr lang="en-US" sz="1800" b="0"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0" marR="0" marT="0" marB="0" anchor="ctr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f(x,y)</a:t>
                      </a:r>
                    </a:p>
                  </a:txBody>
                  <a:tcPr marL="0" marR="0" marT="0" marB="0" anchor="ctr">
                    <a:lnL w="9525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Times New Roman Regular" panose="02020503050405090304" charset="0"/>
                          <a:cs typeface="Times New Roman Regular" panose="02020503050405090304" charset="0"/>
                          <a:sym typeface="+mn-ea"/>
                        </a:rPr>
                        <a:t>f(x,y+1)</a:t>
                      </a:r>
                      <a:endParaRPr lang="en-US" sz="1800" b="0"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0" marR="0" marT="0" marB="0" anchor="ctr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32485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Times New Roman Regular" panose="02020503050405090304" charset="0"/>
                          <a:cs typeface="Times New Roman Regular" panose="02020503050405090304" charset="0"/>
                          <a:sym typeface="+mn-ea"/>
                        </a:rPr>
                        <a:t>f(x+1,y-1)</a:t>
                      </a:r>
                      <a:endParaRPr lang="en-US" sz="1800" b="0"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0" marR="0" marT="0" marB="0" anchor="ctr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f(x+1,y)</a:t>
                      </a:r>
                    </a:p>
                  </a:txBody>
                  <a:tcPr marL="0" marR="0" marT="0" marB="0" anchor="ctr">
                    <a:lnL w="9525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Times New Roman Regular" panose="02020503050405090304" charset="0"/>
                          <a:cs typeface="Times New Roman Regular" panose="02020503050405090304" charset="0"/>
                          <a:sym typeface="+mn-ea"/>
                        </a:rPr>
                        <a:t>f(x+1,y+1)</a:t>
                      </a:r>
                      <a:endParaRPr lang="en-US" sz="1800" b="0"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0" marR="0" marT="0" marB="0" anchor="ctr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9" name="文本框 18"/>
          <p:cNvSpPr txBox="1"/>
          <p:nvPr/>
        </p:nvSpPr>
        <p:spPr>
          <a:xfrm>
            <a:off x="2757170" y="6247765"/>
            <a:ext cx="454025" cy="5835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kumimoji="1" lang="en-US" altLang="zh-CN" sz="3200" i="1" dirty="0">
                <a:latin typeface="Times New Roman Italic" panose="02020503050405090304" charset="0"/>
                <a:ea typeface="宋体" panose="02010600030101010101" pitchFamily="2" charset="-122"/>
                <a:cs typeface="Times New Roman Italic" panose="02020503050405090304" charset="0"/>
                <a:sym typeface="+mn-ea"/>
              </a:rPr>
              <a:t>w</a:t>
            </a:r>
            <a:endParaRPr lang="zh-CN" altLang="en-US" sz="3200"/>
          </a:p>
        </p:txBody>
      </p:sp>
      <p:sp>
        <p:nvSpPr>
          <p:cNvPr id="20" name="文本框 19"/>
          <p:cNvSpPr txBox="1"/>
          <p:nvPr/>
        </p:nvSpPr>
        <p:spPr>
          <a:xfrm>
            <a:off x="6290945" y="6247765"/>
            <a:ext cx="295910" cy="5835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kumimoji="1" lang="en-US" altLang="zh-CN" sz="3200" i="1" dirty="0">
                <a:latin typeface="Times New Roman Italic" panose="02020503050405090304" charset="0"/>
                <a:ea typeface="宋体" panose="02010600030101010101" pitchFamily="2" charset="-122"/>
                <a:cs typeface="Times New Roman Italic" panose="02020503050405090304" charset="0"/>
                <a:sym typeface="+mn-ea"/>
              </a:rPr>
              <a:t>f</a:t>
            </a:r>
            <a:endParaRPr lang="zh-CN" altLang="en-US" sz="3200"/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dbeb9d91-1d43-48f3-a142-67bd7c186d35}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dbeb9d91-1d43-48f3-a142-67bd7c186d35}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dbeb9d91-1d43-48f3-a142-67bd7c186d35}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dbeb9d91-1d43-48f3-a142-67bd7c186d35}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dbeb9d91-1d43-48f3-a142-67bd7c186d35}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dbeb9d91-1d43-48f3-a142-67bd7c186d35}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dbeb9d91-1d43-48f3-a142-67bd7c186d35}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dbeb9d91-1d43-48f3-a142-67bd7c186d35}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dbeb9d91-1d43-48f3-a142-67bd7c186d35}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dbeb9d91-1d43-48f3-a142-67bd7c186d35}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dbeb9d91-1d43-48f3-a142-67bd7c186d35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dbeb9d91-1d43-48f3-a142-67bd7c186d35}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dbeb9d91-1d43-48f3-a142-67bd7c186d35}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dbeb9d91-1d43-48f3-a142-67bd7c186d35}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dbeb9d91-1d43-48f3-a142-67bd7c186d35}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dbeb9d91-1d43-48f3-a142-67bd7c186d35}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dbeb9d91-1d43-48f3-a142-67bd7c186d35}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dbeb9d91-1d43-48f3-a142-67bd7c186d35}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dbeb9d91-1d43-48f3-a142-67bd7c186d35}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dbeb9d91-1d43-48f3-a142-67bd7c186d35}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dbeb9d91-1d43-48f3-a142-67bd7c186d35}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dbeb9d91-1d43-48f3-a142-67bd7c186d35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dbeb9d91-1d43-48f3-a142-67bd7c186d35}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dbeb9d91-1d43-48f3-a142-67bd7c186d35}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dbeb9d91-1d43-48f3-a142-67bd7c186d35}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dbeb9d91-1d43-48f3-a142-67bd7c186d35}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dbeb9d91-1d43-48f3-a142-67bd7c186d35}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dbeb9d91-1d43-48f3-a142-67bd7c186d35}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dbeb9d91-1d43-48f3-a142-67bd7c186d35}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dbeb9d91-1d43-48f3-a142-67bd7c186d35}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dbeb9d91-1d43-48f3-a142-67bd7c186d35}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dbeb9d91-1d43-48f3-a142-67bd7c186d35}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dbeb9d91-1d43-48f3-a142-67bd7c186d35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dbeb9d91-1d43-48f3-a142-67bd7c186d35}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dbeb9d91-1d43-48f3-a142-67bd7c186d35}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dbeb9d91-1d43-48f3-a142-67bd7c186d35}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dbeb9d91-1d43-48f3-a142-67bd7c186d35}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dbeb9d91-1d43-48f3-a142-67bd7c186d35}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dbeb9d91-1d43-48f3-a142-67bd7c186d35}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dbeb9d91-1d43-48f3-a142-67bd7c186d35}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dbeb9d91-1d43-48f3-a142-67bd7c186d35}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dbeb9d91-1d43-48f3-a142-67bd7c186d35}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dbeb9d91-1d43-48f3-a142-67bd7c186d35}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dbeb9d91-1d43-48f3-a142-67bd7c186d35}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dbeb9d91-1d43-48f3-a142-67bd7c186d35}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dbeb9d91-1d43-48f3-a142-67bd7c186d35}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dbeb9d91-1d43-48f3-a142-67bd7c186d35}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dbeb9d91-1d43-48f3-a142-67bd7c186d35}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dbeb9d91-1d43-48f3-a142-67bd7c186d35}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dbeb9d91-1d43-48f3-a142-67bd7c186d35}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dbeb9d91-1d43-48f3-a142-67bd7c186d35}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dbeb9d91-1d43-48f3-a142-67bd7c186d35}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dbeb9d91-1d43-48f3-a142-67bd7c186d35}"/>
</p:tagLst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</a:spPr>
      <a:bodyPr rtlCol="0" anchor="ctr"/>
      <a:lstStyle>
        <a:defPPr algn="ctr">
          <a:defRPr lang="zh-CN" altLang="en-US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BriansTemplate">
  <a:themeElements>
    <a:clrScheme name="BriansTemplat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 经典">
      <a:maj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Times New Roman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</a:defRPr>
        </a:defPPr>
      </a:lstStyle>
    </a:lnDef>
  </a:objectDefaults>
  <a:extraClrSchemeLst>
    <a:extraClrScheme>
      <a:clrScheme name="BriansTemplat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riansTemplat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riansTemplat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riansTemplat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riansTemplat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riansTemplat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riansTemplat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riansTemplat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riansTemplat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riansTemplat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riansTemplat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riansTemplat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6_BriansTemplate">
  <a:themeElements>
    <a:clrScheme name="BriansTemplat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riansTempla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</a:defRPr>
        </a:defPPr>
      </a:lstStyle>
    </a:lnDef>
  </a:objectDefaults>
  <a:extraClrSchemeLst>
    <a:extraClrScheme>
      <a:clrScheme name="BriansTemplat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riansTemplat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riansTemplat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riansTemplat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riansTemplat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riansTemplat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riansTemplat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riansTemplat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riansTemplat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riansTemplat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riansTemplat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riansTemplat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_BriansTemplate">
  <a:themeElements>
    <a:clrScheme name="BriansTemplat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 经典">
      <a:maj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Times New Roman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</a:defRPr>
        </a:defPPr>
      </a:lstStyle>
    </a:lnDef>
  </a:objectDefaults>
  <a:extraClrSchemeLst>
    <a:extraClrScheme>
      <a:clrScheme name="BriansTemplat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riansTemplat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riansTemplat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riansTemplat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riansTemplat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riansTemplat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riansTemplat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riansTemplat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riansTemplat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riansTemplat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riansTemplat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riansTemplat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1486</TotalTime>
  <Words>4671</Words>
  <Application>Microsoft Office PowerPoint</Application>
  <PresentationFormat>全屏显示(4:3)</PresentationFormat>
  <Paragraphs>1381</Paragraphs>
  <Slides>81</Slides>
  <Notes>78</Notes>
  <HiddenSlides>0</HiddenSlides>
  <MMClips>0</MMClips>
  <ScaleCrop>false</ScaleCrop>
  <HeadingPairs>
    <vt:vector size="8" baseType="variant">
      <vt:variant>
        <vt:lpstr>已用的字体</vt:lpstr>
      </vt:variant>
      <vt:variant>
        <vt:i4>21</vt:i4>
      </vt:variant>
      <vt:variant>
        <vt:lpstr>主题</vt:lpstr>
      </vt:variant>
      <vt:variant>
        <vt:i4>4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81</vt:i4>
      </vt:variant>
    </vt:vector>
  </HeadingPairs>
  <TitlesOfParts>
    <vt:vector size="107" baseType="lpstr">
      <vt:lpstr>Times New Roman Regular</vt:lpstr>
      <vt:lpstr>等线</vt:lpstr>
      <vt:lpstr>黑体</vt:lpstr>
      <vt:lpstr>黑体</vt:lpstr>
      <vt:lpstr>华光标题宋_CNKI</vt:lpstr>
      <vt:lpstr>华文细黑</vt:lpstr>
      <vt:lpstr>华文新魏</vt:lpstr>
      <vt:lpstr>宋体</vt:lpstr>
      <vt:lpstr>微软雅黑</vt:lpstr>
      <vt:lpstr>Arial</vt:lpstr>
      <vt:lpstr>Bell MT</vt:lpstr>
      <vt:lpstr>Calibri</vt:lpstr>
      <vt:lpstr>Calibri Light</vt:lpstr>
      <vt:lpstr>Cambria Math</vt:lpstr>
      <vt:lpstr>Centaur</vt:lpstr>
      <vt:lpstr>Garamond</vt:lpstr>
      <vt:lpstr>Times New Roman</vt:lpstr>
      <vt:lpstr>Times New Roman Bold</vt:lpstr>
      <vt:lpstr>Times New Roman Italic</vt:lpstr>
      <vt:lpstr>Wingdings</vt:lpstr>
      <vt:lpstr>Wingdings 2</vt:lpstr>
      <vt:lpstr>Office 主题​​</vt:lpstr>
      <vt:lpstr>1_BriansTemplate</vt:lpstr>
      <vt:lpstr>6_BriansTemplate</vt:lpstr>
      <vt:lpstr>2_BriansTemplate</vt:lpstr>
      <vt:lpstr>Formula</vt:lpstr>
      <vt:lpstr>数字图像处理</vt:lpstr>
      <vt:lpstr>PowerPoint 演示文稿</vt:lpstr>
      <vt:lpstr>目录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user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Yoyo Liu</dc:creator>
  <cp:lastModifiedBy>Yaoh Liu</cp:lastModifiedBy>
  <cp:revision>1129</cp:revision>
  <dcterms:created xsi:type="dcterms:W3CDTF">2021-03-11T07:13:16Z</dcterms:created>
  <dcterms:modified xsi:type="dcterms:W3CDTF">2025-02-24T07:26:58Z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2052-2.8.1.4649</vt:lpwstr>
  </property>
</Properties>
</file>